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Default Extension="cn&amp;app=2002&amp;size=f9999,10000&amp;q=a80&amp;n=0&amp;g=0n&amp;fmt=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3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4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5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6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7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8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notesSlides/notesSlide9.xml" ContentType="application/vnd.openxmlformats-officedocument.presentationml.notesSlide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notesSlides/notesSlide10.xml" ContentType="application/vnd.openxmlformats-officedocument.presentationml.notesSlide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13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notesSlides/notesSlide14.xml" ContentType="application/vnd.openxmlformats-officedocument.presentationml.notesSlide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511" r:id="rId2"/>
    <p:sldId id="321" r:id="rId3"/>
    <p:sldId id="257" r:id="rId4"/>
    <p:sldId id="256" r:id="rId5"/>
    <p:sldId id="481" r:id="rId6"/>
    <p:sldId id="258" r:id="rId7"/>
    <p:sldId id="377" r:id="rId8"/>
    <p:sldId id="381" r:id="rId9"/>
    <p:sldId id="385" r:id="rId10"/>
    <p:sldId id="386" r:id="rId11"/>
    <p:sldId id="387" r:id="rId12"/>
    <p:sldId id="388" r:id="rId13"/>
    <p:sldId id="383" r:id="rId14"/>
    <p:sldId id="384" r:id="rId15"/>
    <p:sldId id="268" r:id="rId16"/>
    <p:sldId id="270" r:id="rId17"/>
    <p:sldId id="390" r:id="rId18"/>
    <p:sldId id="391" r:id="rId19"/>
    <p:sldId id="269" r:id="rId20"/>
    <p:sldId id="394" r:id="rId21"/>
    <p:sldId id="395" r:id="rId22"/>
    <p:sldId id="397" r:id="rId23"/>
    <p:sldId id="396" r:id="rId24"/>
    <p:sldId id="398" r:id="rId25"/>
    <p:sldId id="399" r:id="rId26"/>
    <p:sldId id="400" r:id="rId27"/>
    <p:sldId id="401" r:id="rId28"/>
    <p:sldId id="441" r:id="rId29"/>
    <p:sldId id="405" r:id="rId30"/>
    <p:sldId id="442" r:id="rId31"/>
    <p:sldId id="503" r:id="rId32"/>
    <p:sldId id="443" r:id="rId33"/>
    <p:sldId id="402" r:id="rId34"/>
    <p:sldId id="403" r:id="rId35"/>
    <p:sldId id="445" r:id="rId36"/>
    <p:sldId id="446" r:id="rId37"/>
    <p:sldId id="281" r:id="rId38"/>
    <p:sldId id="342" r:id="rId39"/>
    <p:sldId id="444" r:id="rId40"/>
    <p:sldId id="448" r:id="rId41"/>
    <p:sldId id="447" r:id="rId42"/>
    <p:sldId id="374" r:id="rId43"/>
    <p:sldId id="456" r:id="rId44"/>
    <p:sldId id="453" r:id="rId45"/>
    <p:sldId id="450" r:id="rId46"/>
    <p:sldId id="482" r:id="rId47"/>
    <p:sldId id="483" r:id="rId48"/>
    <p:sldId id="515" r:id="rId49"/>
    <p:sldId id="449" r:id="rId50"/>
    <p:sldId id="513" r:id="rId51"/>
    <p:sldId id="345" r:id="rId52"/>
    <p:sldId id="346" r:id="rId53"/>
    <p:sldId id="454" r:id="rId54"/>
    <p:sldId id="347" r:id="rId55"/>
    <p:sldId id="463" r:id="rId56"/>
    <p:sldId id="459" r:id="rId57"/>
    <p:sldId id="457" r:id="rId58"/>
    <p:sldId id="467" r:id="rId59"/>
    <p:sldId id="466" r:id="rId60"/>
    <p:sldId id="464" r:id="rId61"/>
    <p:sldId id="460" r:id="rId62"/>
    <p:sldId id="465" r:id="rId63"/>
    <p:sldId id="461" r:id="rId64"/>
    <p:sldId id="493" r:id="rId65"/>
    <p:sldId id="469" r:id="rId66"/>
    <p:sldId id="470" r:id="rId67"/>
    <p:sldId id="471" r:id="rId68"/>
    <p:sldId id="472" r:id="rId69"/>
    <p:sldId id="473" r:id="rId70"/>
    <p:sldId id="474" r:id="rId71"/>
    <p:sldId id="475" r:id="rId72"/>
    <p:sldId id="479" r:id="rId73"/>
    <p:sldId id="484" r:id="rId74"/>
    <p:sldId id="477" r:id="rId75"/>
    <p:sldId id="491" r:id="rId76"/>
    <p:sldId id="488" r:id="rId77"/>
    <p:sldId id="489" r:id="rId78"/>
    <p:sldId id="494" r:id="rId79"/>
    <p:sldId id="504" r:id="rId80"/>
    <p:sldId id="499" r:id="rId81"/>
    <p:sldId id="500" r:id="rId82"/>
    <p:sldId id="512" r:id="rId83"/>
    <p:sldId id="498" r:id="rId84"/>
    <p:sldId id="495" r:id="rId85"/>
    <p:sldId id="496" r:id="rId86"/>
    <p:sldId id="502" r:id="rId87"/>
    <p:sldId id="501" r:id="rId88"/>
    <p:sldId id="514" r:id="rId89"/>
    <p:sldId id="505" r:id="rId90"/>
    <p:sldId id="506" r:id="rId91"/>
    <p:sldId id="507" r:id="rId92"/>
    <p:sldId id="508" r:id="rId93"/>
    <p:sldId id="510" r:id="rId94"/>
    <p:sldId id="314" r:id="rId95"/>
    <p:sldId id="371" r:id="rId96"/>
    <p:sldId id="375" r:id="rId97"/>
    <p:sldId id="376" r:id="rId98"/>
    <p:sldId id="458" r:id="rId99"/>
    <p:sldId id="365" r:id="rId10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05" autoAdjust="0"/>
  </p:normalViewPr>
  <p:slideViewPr>
    <p:cSldViewPr snapToGrid="0">
      <p:cViewPr varScale="1">
        <p:scale>
          <a:sx n="82" d="100"/>
          <a:sy n="82" d="100"/>
        </p:scale>
        <p:origin x="4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6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174C1-6B2F-4FFD-AB5B-FE6C69FE99A0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19656-D5BD-4D6D-8C20-ED147C42B2D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81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5" Type="http://schemas.openxmlformats.org/officeDocument/2006/relationships/slide" Target="../slides/slide88.xml"/><Relationship Id="rId4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4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296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eaLnBrk="0" hangingPunct="0"/>
            <a:fld id="{9A0DB2DC-4C9A-4742-B13C-FB6460FD3503}" type="slidenum">
              <a:rPr lang="zh-CN" altLang="en-US" dirty="0">
                <a:solidFill>
                  <a:srgbClr val="000000"/>
                </a:solidFill>
              </a:rPr>
              <a:pPr lvl="0" indent="0" eaLnBrk="0" hangingPunct="0"/>
              <a:t>78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171" name="Rectangle 3"/>
          <p:cNvSpPr>
            <a:spLocks noGrp="1"/>
          </p:cNvSpPr>
          <p:nvPr>
            <p:ph type="body"/>
          </p:nvPr>
        </p:nvSpPr>
        <p:spPr/>
        <p:txBody>
          <a:bodyPr anchor="ctr"/>
          <a:lstStyle/>
          <a:p>
            <a:pPr lvl="0" indent="0"/>
            <a:endParaRPr lang="en-US" altLang="zh-CN"/>
          </a:p>
          <a:p>
            <a:pPr lvl="0" indent="0"/>
            <a:endParaRPr lang="en-US" altLang="zh-CN"/>
          </a:p>
        </p:txBody>
      </p:sp>
      <p:sp>
        <p:nvSpPr>
          <p:cNvPr id="7172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/>
            <a:fld id="{9A0DB2DC-4C9A-4742-B13C-FB6460FD3503}" type="slidenum">
              <a:rPr lang="zh-CN" altLang="en-US" sz="1200" dirty="0"/>
              <a:pPr lvl="0" indent="0" algn="r"/>
              <a:t>78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3763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FF2EE1-7D07-438D-ACAE-9D184C75BE09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122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044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幻灯片图像占位符 1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ln cap="flat">
            <a:headEnd type="none" w="med" len="med"/>
            <a:tailEnd type="none" w="med" len="med"/>
          </a:ln>
        </p:spPr>
      </p:sp>
      <p:sp>
        <p:nvSpPr>
          <p:cNvPr id="168963" name="备注占位符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zh-CN" altLang="en-US"/>
          </a:p>
        </p:txBody>
      </p:sp>
      <p:sp>
        <p:nvSpPr>
          <p:cNvPr id="168964" name="灯片编号占位符 3"/>
          <p:cNvSpPr>
            <a:spLocks noGrp="1" noChangeArrowheads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fld id="{CAFDACD1-D000-40EC-B958-4507D45BE3BC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88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61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3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  <p:custDataLst>
              <p:tags r:id="rId1"/>
            </p:custDataLst>
          </p:nvPr>
        </p:nvSpPr>
        <p:spPr>
          <a:ln cap="flat">
            <a:headEnd type="none" w="med" len="med"/>
            <a:tailEnd type="none" w="med" len="med"/>
          </a:ln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16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19656-D5BD-4D6D-8C20-ED147C42B2D8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638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spc="160" dirty="0" smtClean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j-ea"/>
                <a:ea typeface="+mn-ea"/>
                <a:cs typeface="微软雅黑" panose="020B0503020204020204" pitchFamily="34" charset="-122"/>
              </a:rPr>
              <a:t>草甸发育于</a:t>
            </a:r>
            <a:r>
              <a:rPr lang="zh-CN" altLang="en-US" sz="1200" b="1" kern="1200" spc="160" dirty="0" smtClean="0">
                <a:ln w="3175">
                  <a:noFill/>
                  <a:prstDash val="dash"/>
                </a:ln>
                <a:solidFill>
                  <a:srgbClr val="FF0000"/>
                </a:solidFill>
                <a:latin typeface="+mj-ea"/>
                <a:ea typeface="+mn-ea"/>
                <a:cs typeface="微软雅黑" panose="020B0503020204020204" pitchFamily="34" charset="-122"/>
              </a:rPr>
              <a:t>较湿润的环境</a:t>
            </a:r>
            <a:r>
              <a:rPr lang="zh-CN" altLang="en-US" sz="1200" b="1" kern="1200" spc="160" dirty="0" smtClean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j-ea"/>
                <a:ea typeface="+mn-ea"/>
                <a:cs typeface="微软雅黑" panose="020B0503020204020204" pitchFamily="34" charset="-122"/>
              </a:rPr>
              <a:t>，植物生长量较多，生长期较长，枯死的草类由于后期气温土温较低，当年不能很好分解；另外土壤水分过多，分解也较慢，土壤中积累的有机质较丰富。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19656-D5BD-4D6D-8C20-ED147C42B2D8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4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19656-D5BD-4D6D-8C20-ED147C42B2D8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053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01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麦芒不同：小麦的麦芒比较短，而青稞的芒很长，和麦穗的长度差不多；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穗子数量不同：小麦每节只生一个小穗子，每个小穗子有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朵小黄花。青稞会分叉，每节会生长出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个小穗子，每个小穗子一般只有一朵花；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穗子形态特征不同：小麦的穗子是扁平的，里面有一颗颗的麦粒，有外壳包裹。青稞的果实没有外壳。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19656-D5BD-4D6D-8C20-ED147C42B2D8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4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FF2EE1-7D07-438D-ACAE-9D184C75BE09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60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01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沿线地质复杂，滑坡、泥石流、地震、雷击等灾害严重。</a:t>
            </a:r>
          </a:p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高寒缺氧、多年冻土、生态脆弱等困难。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19656-D5BD-4D6D-8C20-ED147C42B2D8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50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59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39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097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85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2021/3/25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5049AC6-E3C1-45C8-BF42-CAB3D533C16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084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3061970"/>
            <a:ext cx="12192000" cy="3772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0"/>
            <a:ext cx="12192000" cy="306197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3450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330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3061970"/>
            <a:ext cx="12192000" cy="3772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0"/>
            <a:ext cx="12192000" cy="306197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3450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277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3061970"/>
            <a:ext cx="12192000" cy="3772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0"/>
            <a:ext cx="12192000" cy="306197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3450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91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06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94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46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10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86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82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02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E0E19-2C76-4AA6-B142-D13EAC60BDBC}" type="datetimeFigureOut">
              <a:rPr lang="zh-CN" altLang="en-US" smtClean="0"/>
              <a:pPr/>
              <a:t>2021/3/25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4E8F9-1B55-4CB8-B420-F91AA1DB6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46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7" Type="http://schemas.openxmlformats.org/officeDocument/2006/relationships/image" Target="NULL" TargetMode="Externa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22.jpe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image" Target="../media/image21.jpeg"/><Relationship Id="rId5" Type="http://schemas.openxmlformats.org/officeDocument/2006/relationships/tags" Target="../tags/tag161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160.xml"/><Relationship Id="rId9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image" Target="../media/image20.jpeg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27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tags" Target="../tags/tag190.xml"/><Relationship Id="rId18" Type="http://schemas.openxmlformats.org/officeDocument/2006/relationships/tags" Target="../tags/tag195.xml"/><Relationship Id="rId26" Type="http://schemas.openxmlformats.org/officeDocument/2006/relationships/image" Target="../media/image3.jpeg"/><Relationship Id="rId3" Type="http://schemas.openxmlformats.org/officeDocument/2006/relationships/tags" Target="../tags/tag180.xml"/><Relationship Id="rId21" Type="http://schemas.openxmlformats.org/officeDocument/2006/relationships/tags" Target="../tags/tag198.xml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17" Type="http://schemas.openxmlformats.org/officeDocument/2006/relationships/tags" Target="../tags/tag194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179.xml"/><Relationship Id="rId16" Type="http://schemas.openxmlformats.org/officeDocument/2006/relationships/tags" Target="../tags/tag193.xml"/><Relationship Id="rId20" Type="http://schemas.openxmlformats.org/officeDocument/2006/relationships/tags" Target="../tags/tag197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24" Type="http://schemas.openxmlformats.org/officeDocument/2006/relationships/tags" Target="../tags/tag201.xml"/><Relationship Id="rId5" Type="http://schemas.openxmlformats.org/officeDocument/2006/relationships/tags" Target="../tags/tag182.xml"/><Relationship Id="rId15" Type="http://schemas.openxmlformats.org/officeDocument/2006/relationships/tags" Target="../tags/tag192.xml"/><Relationship Id="rId23" Type="http://schemas.openxmlformats.org/officeDocument/2006/relationships/tags" Target="../tags/tag200.xml"/><Relationship Id="rId10" Type="http://schemas.openxmlformats.org/officeDocument/2006/relationships/tags" Target="../tags/tag187.xml"/><Relationship Id="rId19" Type="http://schemas.openxmlformats.org/officeDocument/2006/relationships/tags" Target="../tags/tag196.xml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tags" Target="../tags/tag191.xml"/><Relationship Id="rId22" Type="http://schemas.openxmlformats.org/officeDocument/2006/relationships/tags" Target="../tags/tag19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tags" Target="../tags/tag214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tags" Target="../tags/tag213.xml"/><Relationship Id="rId17" Type="http://schemas.openxmlformats.org/officeDocument/2006/relationships/tags" Target="../tags/tag218.xml"/><Relationship Id="rId2" Type="http://schemas.openxmlformats.org/officeDocument/2006/relationships/tags" Target="../tags/tag203.xml"/><Relationship Id="rId16" Type="http://schemas.openxmlformats.org/officeDocument/2006/relationships/tags" Target="../tags/tag217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5" Type="http://schemas.openxmlformats.org/officeDocument/2006/relationships/tags" Target="../tags/tag206.xml"/><Relationship Id="rId15" Type="http://schemas.openxmlformats.org/officeDocument/2006/relationships/tags" Target="../tags/tag216.xml"/><Relationship Id="rId10" Type="http://schemas.openxmlformats.org/officeDocument/2006/relationships/tags" Target="../tags/tag211.xml"/><Relationship Id="rId19" Type="http://schemas.openxmlformats.org/officeDocument/2006/relationships/image" Target="../media/image31.jpeg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8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image" Target="../media/image5.jpeg"/><Relationship Id="rId3" Type="http://schemas.openxmlformats.org/officeDocument/2006/relationships/tags" Target="../tags/tag16.xml"/><Relationship Id="rId21" Type="http://schemas.openxmlformats.org/officeDocument/2006/relationships/image" Target="../media/image8.jpe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.jpeg"/><Relationship Id="rId2" Type="http://schemas.openxmlformats.org/officeDocument/2006/relationships/tags" Target="../tags/tag15.xml"/><Relationship Id="rId16" Type="http://schemas.openxmlformats.org/officeDocument/2006/relationships/image" Target="../media/image3.jpeg"/><Relationship Id="rId20" Type="http://schemas.openxmlformats.org/officeDocument/2006/relationships/image" Target="../media/image7.jpe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3.xml"/><Relationship Id="rId19" Type="http://schemas.openxmlformats.org/officeDocument/2006/relationships/image" Target="../media/image6.jpe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5" Type="http://schemas.openxmlformats.org/officeDocument/2006/relationships/image" Target="../media/image31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1.xml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image" Target="../media/image51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image" Target="../media/image54.jpe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53.jpeg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52.jpeg"/><Relationship Id="rId5" Type="http://schemas.openxmlformats.org/officeDocument/2006/relationships/tags" Target="../tags/tag244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243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image" Target="../media/image57.wmf"/><Relationship Id="rId5" Type="http://schemas.openxmlformats.org/officeDocument/2006/relationships/image" Target="../media/image56.jpe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9" Type="http://schemas.openxmlformats.org/officeDocument/2006/relationships/tags" Target="../tags/tag66.xml"/><Relationship Id="rId21" Type="http://schemas.openxmlformats.org/officeDocument/2006/relationships/tags" Target="../tags/tag48.xml"/><Relationship Id="rId34" Type="http://schemas.openxmlformats.org/officeDocument/2006/relationships/tags" Target="../tags/tag61.xml"/><Relationship Id="rId42" Type="http://schemas.openxmlformats.org/officeDocument/2006/relationships/tags" Target="../tags/tag69.xml"/><Relationship Id="rId47" Type="http://schemas.openxmlformats.org/officeDocument/2006/relationships/tags" Target="../tags/tag74.xml"/><Relationship Id="rId50" Type="http://schemas.openxmlformats.org/officeDocument/2006/relationships/tags" Target="../tags/tag77.xml"/><Relationship Id="rId55" Type="http://schemas.openxmlformats.org/officeDocument/2006/relationships/tags" Target="../tags/tag82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33" Type="http://schemas.openxmlformats.org/officeDocument/2006/relationships/tags" Target="../tags/tag60.xml"/><Relationship Id="rId38" Type="http://schemas.openxmlformats.org/officeDocument/2006/relationships/tags" Target="../tags/tag65.xml"/><Relationship Id="rId46" Type="http://schemas.openxmlformats.org/officeDocument/2006/relationships/tags" Target="../tags/tag73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tags" Target="../tags/tag56.xml"/><Relationship Id="rId41" Type="http://schemas.openxmlformats.org/officeDocument/2006/relationships/tags" Target="../tags/tag68.xml"/><Relationship Id="rId54" Type="http://schemas.openxmlformats.org/officeDocument/2006/relationships/tags" Target="../tags/tag81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32" Type="http://schemas.openxmlformats.org/officeDocument/2006/relationships/tags" Target="../tags/tag59.xml"/><Relationship Id="rId37" Type="http://schemas.openxmlformats.org/officeDocument/2006/relationships/tags" Target="../tags/tag64.xml"/><Relationship Id="rId40" Type="http://schemas.openxmlformats.org/officeDocument/2006/relationships/tags" Target="../tags/tag67.xml"/><Relationship Id="rId45" Type="http://schemas.openxmlformats.org/officeDocument/2006/relationships/tags" Target="../tags/tag72.xml"/><Relationship Id="rId53" Type="http://schemas.openxmlformats.org/officeDocument/2006/relationships/tags" Target="../tags/tag80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tags" Target="../tags/tag55.xml"/><Relationship Id="rId36" Type="http://schemas.openxmlformats.org/officeDocument/2006/relationships/tags" Target="../tags/tag63.xml"/><Relationship Id="rId49" Type="http://schemas.openxmlformats.org/officeDocument/2006/relationships/tags" Target="../tags/tag76.xml"/><Relationship Id="rId57" Type="http://schemas.openxmlformats.org/officeDocument/2006/relationships/image" Target="../media/image9.jpeg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tags" Target="../tags/tag58.xml"/><Relationship Id="rId44" Type="http://schemas.openxmlformats.org/officeDocument/2006/relationships/tags" Target="../tags/tag71.xml"/><Relationship Id="rId52" Type="http://schemas.openxmlformats.org/officeDocument/2006/relationships/tags" Target="../tags/tag79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Relationship Id="rId30" Type="http://schemas.openxmlformats.org/officeDocument/2006/relationships/tags" Target="../tags/tag57.xml"/><Relationship Id="rId35" Type="http://schemas.openxmlformats.org/officeDocument/2006/relationships/tags" Target="../tags/tag62.xml"/><Relationship Id="rId43" Type="http://schemas.openxmlformats.org/officeDocument/2006/relationships/tags" Target="../tags/tag70.xml"/><Relationship Id="rId48" Type="http://schemas.openxmlformats.org/officeDocument/2006/relationships/tags" Target="../tags/tag75.xml"/><Relationship Id="rId56" Type="http://schemas.openxmlformats.org/officeDocument/2006/relationships/slideLayout" Target="../slideLayouts/slideLayout2.xml"/><Relationship Id="rId8" Type="http://schemas.openxmlformats.org/officeDocument/2006/relationships/tags" Target="../tags/tag35.xml"/><Relationship Id="rId51" Type="http://schemas.openxmlformats.org/officeDocument/2006/relationships/tags" Target="../tags/tag78.xml"/><Relationship Id="rId3" Type="http://schemas.openxmlformats.org/officeDocument/2006/relationships/tags" Target="../tags/tag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53.xml"/><Relationship Id="rId7" Type="http://schemas.openxmlformats.org/officeDocument/2006/relationships/image" Target="../media/image59.jpeg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image" Target="../media/image58.jpe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4" Type="http://schemas.openxmlformats.org/officeDocument/2006/relationships/image" Target="../media/image8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5.jpeg"/><Relationship Id="rId4" Type="http://schemas.openxmlformats.org/officeDocument/2006/relationships/image" Target="../media/image9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5" Type="http://schemas.openxmlformats.org/officeDocument/2006/relationships/image" Target="../media/image97.cn&amp;app=2002&amp;size=f9999,10000&amp;q=a80&amp;n=0&amp;g=0n&amp;fmt=jpeg"/><Relationship Id="rId4" Type="http://schemas.openxmlformats.org/officeDocument/2006/relationships/image" Target="../media/image9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tags" Target="../tags/tag266.xml"/><Relationship Id="rId7" Type="http://schemas.openxmlformats.org/officeDocument/2006/relationships/image" Target="../media/image98.jpe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8.xml"/><Relationship Id="rId4" Type="http://schemas.openxmlformats.org/officeDocument/2006/relationships/tags" Target="../tags/tag26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4" Type="http://schemas.openxmlformats.org/officeDocument/2006/relationships/image" Target="../media/image31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3.jpe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7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1.xml"/><Relationship Id="rId5" Type="http://schemas.openxmlformats.org/officeDocument/2006/relationships/image" Target="../media/image18.png"/><Relationship Id="rId4" Type="http://schemas.openxmlformats.org/officeDocument/2006/relationships/image" Target="../media/image10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5" Type="http://schemas.openxmlformats.org/officeDocument/2006/relationships/image" Target="../media/image103.png"/><Relationship Id="rId4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0.xml"/><Relationship Id="rId4" Type="http://schemas.openxmlformats.org/officeDocument/2006/relationships/image" Target="../media/image104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83.xml"/><Relationship Id="rId7" Type="http://schemas.openxmlformats.org/officeDocument/2006/relationships/tags" Target="../tags/tag287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10" Type="http://schemas.openxmlformats.org/officeDocument/2006/relationships/image" Target="../media/image106.jpeg"/><Relationship Id="rId4" Type="http://schemas.openxmlformats.org/officeDocument/2006/relationships/tags" Target="../tags/tag284.xml"/><Relationship Id="rId9" Type="http://schemas.openxmlformats.org/officeDocument/2006/relationships/image" Target="../media/image105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#-1,19,&#24187;&#28783;&#29255; 19"/><Relationship Id="rId3" Type="http://schemas.openxmlformats.org/officeDocument/2006/relationships/tags" Target="../tags/tag290.xml"/><Relationship Id="rId7" Type="http://schemas.openxmlformats.org/officeDocument/2006/relationships/image" Target="../media/image108.jpeg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image" Target="../media/image107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6" Type="http://schemas.openxmlformats.org/officeDocument/2006/relationships/image" Target="../media/image10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4" Type="http://schemas.openxmlformats.org/officeDocument/2006/relationships/image" Target="../media/image11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4" Type="http://schemas.openxmlformats.org/officeDocument/2006/relationships/image" Target="../media/image1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tags" Target="../tags/tag110.xml"/><Relationship Id="rId26" Type="http://schemas.openxmlformats.org/officeDocument/2006/relationships/tags" Target="../tags/tag118.xml"/><Relationship Id="rId3" Type="http://schemas.openxmlformats.org/officeDocument/2006/relationships/tags" Target="../tags/tag95.xml"/><Relationship Id="rId21" Type="http://schemas.openxmlformats.org/officeDocument/2006/relationships/tags" Target="../tags/tag113.xml"/><Relationship Id="rId34" Type="http://schemas.openxmlformats.org/officeDocument/2006/relationships/image" Target="../media/image3.jpe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5" Type="http://schemas.openxmlformats.org/officeDocument/2006/relationships/tags" Target="../tags/tag117.xml"/><Relationship Id="rId33" Type="http://schemas.openxmlformats.org/officeDocument/2006/relationships/image" Target="../media/image5.jpeg"/><Relationship Id="rId38" Type="http://schemas.openxmlformats.org/officeDocument/2006/relationships/image" Target="../media/image8.jpeg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tags" Target="../tags/tag112.xml"/><Relationship Id="rId29" Type="http://schemas.openxmlformats.org/officeDocument/2006/relationships/tags" Target="../tags/tag121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tags" Target="../tags/tag116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7.jpeg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tags" Target="../tags/tag115.xml"/><Relationship Id="rId28" Type="http://schemas.openxmlformats.org/officeDocument/2006/relationships/tags" Target="../tags/tag120.xml"/><Relationship Id="rId36" Type="http://schemas.openxmlformats.org/officeDocument/2006/relationships/image" Target="../media/image6.jpeg"/><Relationship Id="rId10" Type="http://schemas.openxmlformats.org/officeDocument/2006/relationships/tags" Target="../tags/tag102.xml"/><Relationship Id="rId19" Type="http://schemas.openxmlformats.org/officeDocument/2006/relationships/tags" Target="../tags/tag111.xml"/><Relationship Id="rId31" Type="http://schemas.openxmlformats.org/officeDocument/2006/relationships/tags" Target="../tags/tag123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tags" Target="../tags/tag114.xml"/><Relationship Id="rId27" Type="http://schemas.openxmlformats.org/officeDocument/2006/relationships/tags" Target="../tags/tag119.xml"/><Relationship Id="rId30" Type="http://schemas.openxmlformats.org/officeDocument/2006/relationships/tags" Target="../tags/tag122.xml"/><Relationship Id="rId35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4" Type="http://schemas.openxmlformats.org/officeDocument/2006/relationships/image" Target="../media/image11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4" Type="http://schemas.openxmlformats.org/officeDocument/2006/relationships/image" Target="../media/image11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4" Type="http://schemas.openxmlformats.org/officeDocument/2006/relationships/image" Target="../media/image11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0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4" Type="http://schemas.openxmlformats.org/officeDocument/2006/relationships/image" Target="../media/image117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9" Type="http://schemas.openxmlformats.org/officeDocument/2006/relationships/image" Target="../media/image118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3" Type="http://schemas.openxmlformats.org/officeDocument/2006/relationships/tags" Target="../tags/tag318.xml"/><Relationship Id="rId7" Type="http://schemas.openxmlformats.org/officeDocument/2006/relationships/image" Target="../media/image119.jpeg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9" Type="http://schemas.openxmlformats.org/officeDocument/2006/relationships/image" Target="../media/image121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32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35.png"/><Relationship Id="rId3" Type="http://schemas.openxmlformats.org/officeDocument/2006/relationships/tags" Target="../tags/tag323.xml"/><Relationship Id="rId7" Type="http://schemas.openxmlformats.org/officeDocument/2006/relationships/tags" Target="../tags/tag327.xml"/><Relationship Id="rId12" Type="http://schemas.openxmlformats.org/officeDocument/2006/relationships/tags" Target="../tags/tag332.xml"/><Relationship Id="rId17" Type="http://schemas.openxmlformats.org/officeDocument/2006/relationships/image" Target="../media/image134.png"/><Relationship Id="rId2" Type="http://schemas.openxmlformats.org/officeDocument/2006/relationships/tags" Target="../tags/tag322.xml"/><Relationship Id="rId16" Type="http://schemas.openxmlformats.org/officeDocument/2006/relationships/image" Target="../media/image133.png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tags" Target="../tags/tag331.xml"/><Relationship Id="rId5" Type="http://schemas.openxmlformats.org/officeDocument/2006/relationships/tags" Target="../tags/tag325.xml"/><Relationship Id="rId15" Type="http://schemas.openxmlformats.org/officeDocument/2006/relationships/image" Target="../media/image132.png"/><Relationship Id="rId10" Type="http://schemas.openxmlformats.org/officeDocument/2006/relationships/tags" Target="../tags/tag330.xml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image" Target="../media/image4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image" Target="../media/image45.jpeg"/><Relationship Id="rId4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jpeg"/><Relationship Id="rId4" Type="http://schemas.openxmlformats.org/officeDocument/2006/relationships/image" Target="../media/image138.jpe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343.xml"/><Relationship Id="rId3" Type="http://schemas.openxmlformats.org/officeDocument/2006/relationships/tags" Target="../tags/tag338.xml"/><Relationship Id="rId7" Type="http://schemas.openxmlformats.org/officeDocument/2006/relationships/tags" Target="../tags/tag342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11" Type="http://schemas.openxmlformats.org/officeDocument/2006/relationships/image" Target="../media/image31.jpeg"/><Relationship Id="rId5" Type="http://schemas.openxmlformats.org/officeDocument/2006/relationships/tags" Target="../tags/tag340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339.xml"/><Relationship Id="rId9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hyperlink" Target="#-1,25,&#24187;&#28783;&#29255; 25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jpe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3" Type="http://schemas.openxmlformats.org/officeDocument/2006/relationships/tags" Target="../tags/tag349.xml"/><Relationship Id="rId7" Type="http://schemas.openxmlformats.org/officeDocument/2006/relationships/image" Target="../media/image149.jpeg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51.xml"/><Relationship Id="rId4" Type="http://schemas.openxmlformats.org/officeDocument/2006/relationships/tags" Target="../tags/tag35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354.xml"/><Relationship Id="rId7" Type="http://schemas.openxmlformats.org/officeDocument/2006/relationships/image" Target="../media/image152.png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image" Target="file:///E:\2012&#23626;1&#36718;\&#24191;&#19996;\&#24191;&#19996;&#22320;&#29702;\931.TIF" TargetMode="External"/><Relationship Id="rId5" Type="http://schemas.openxmlformats.org/officeDocument/2006/relationships/image" Target="../media/image151.png"/><Relationship Id="rId4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06998" y="1689904"/>
            <a:ext cx="9780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/>
              <a:t>下周带环境保护、自然灾害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368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图片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矩形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79876" y="404813"/>
            <a:ext cx="4867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FF0000"/>
                </a:solidFill>
                <a:ea typeface="微软雅黑" panose="020B0503020204020204" pitchFamily="34" charset="-122"/>
              </a:rPr>
              <a:t>远看是山（山地）</a:t>
            </a:r>
            <a:endParaRPr lang="zh-CN" altLang="en-US" sz="360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319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图片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3" name="矩形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24314" y="358775"/>
            <a:ext cx="4867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FF0000"/>
                </a:solidFill>
                <a:ea typeface="微软雅黑" panose="020B0503020204020204" pitchFamily="34" charset="-122"/>
              </a:rPr>
              <a:t>近看成川（平地）</a:t>
            </a:r>
            <a:endParaRPr lang="zh-CN" altLang="en-US" sz="360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2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5" descr="sy_2009090310274940192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03388" y="6092825"/>
            <a:ext cx="4106862" cy="528638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雪峰连绵，冰川广布</a:t>
            </a:r>
          </a:p>
        </p:txBody>
      </p:sp>
    </p:spTree>
    <p:extLst>
      <p:ext uri="{BB962C8B-B14F-4D97-AF65-F5344CB8AC3E}">
        <p14:creationId xmlns:p14="http://schemas.microsoft.com/office/powerpoint/2010/main" val="38869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/>
          <p:nvPr/>
        </p:nvSpPr>
        <p:spPr>
          <a:xfrm>
            <a:off x="320842" y="1686962"/>
            <a:ext cx="11438021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青藏高原平均海拔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4000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米，厚度达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80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千米，可与地球南、北两极并列，人称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第三极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”“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世界屋脊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2400" b="1" dirty="0">
              <a:latin typeface="楷体"/>
              <a:ea typeface="楷体"/>
              <a:cs typeface="楷体" panose="02010609060101010101" charset="-122"/>
            </a:endParaRPr>
          </a:p>
        </p:txBody>
      </p:sp>
      <p:pic>
        <p:nvPicPr>
          <p:cNvPr id="15361" name="Picture 2" descr="bankuaigouzao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176337"/>
            <a:ext cx="6320589" cy="368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7" name="文本框 13316"/>
          <p:cNvSpPr txBox="1"/>
          <p:nvPr/>
        </p:nvSpPr>
        <p:spPr>
          <a:xfrm>
            <a:off x="352926" y="2505911"/>
            <a:ext cx="966119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亚欧板块与印度洋板块碰撞挤压隆起而成。</a:t>
            </a:r>
          </a:p>
        </p:txBody>
      </p:sp>
      <p:sp>
        <p:nvSpPr>
          <p:cNvPr id="13" name="Text Box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44592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ea typeface="微软雅黑" panose="020B0503020204020204" pitchFamily="34" charset="-122"/>
              </a:rPr>
              <a:t>二、自然环境特征</a:t>
            </a:r>
          </a:p>
        </p:txBody>
      </p:sp>
      <p:sp>
        <p:nvSpPr>
          <p:cNvPr id="14" name="Rectangle 3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304800" y="529390"/>
            <a:ext cx="2520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3600" b="1" dirty="0">
                <a:solidFill>
                  <a:srgbClr val="0000FF"/>
                </a:solidFill>
                <a:ea typeface="微软雅黑" panose="020B0503020204020204" pitchFamily="34" charset="-122"/>
              </a:rPr>
              <a:t>地形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8547" y="1122948"/>
            <a:ext cx="3785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）青藏高原的成因</a:t>
            </a:r>
            <a:endParaRPr lang="zh-CN" altLang="en-US" sz="2800" b="1" dirty="0"/>
          </a:p>
        </p:txBody>
      </p:sp>
      <p:pic>
        <p:nvPicPr>
          <p:cNvPr id="17" name="Picture 2" descr="http://p2.cri.cn/M00/CD/FB/CqgNOluUraWAZyOEAAAAAAAAAAA592.336x336.jpg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1099" y="3176337"/>
            <a:ext cx="5378055" cy="35012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97015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133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2" descr="02"/>
          <p:cNvPicPr>
            <a:picLocks noChangeAspect="1"/>
          </p:cNvPicPr>
          <p:nvPr/>
        </p:nvPicPr>
        <p:blipFill>
          <a:blip r:embed="rId5" cstate="print"/>
          <a:srcRect l="2499" t="16667" r="2499" b="21111"/>
          <a:stretch>
            <a:fillRect/>
          </a:stretch>
        </p:blipFill>
        <p:spPr>
          <a:xfrm>
            <a:off x="0" y="916940"/>
            <a:ext cx="7282815" cy="393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5" name="Picture 2" descr="高考资源网( www.ks5u.com)，中国最大的高考网站，您身边的高考专家。"/>
          <p:cNvPicPr>
            <a:picLocks noChangeAspect="1"/>
          </p:cNvPicPr>
          <p:nvPr/>
        </p:nvPicPr>
        <p:blipFill>
          <a:blip r:embed="rId6" r:link="rId7" cstate="print"/>
          <a:stretch>
            <a:fillRect/>
          </a:stretch>
        </p:blipFill>
        <p:spPr>
          <a:xfrm>
            <a:off x="7282815" y="1131570"/>
            <a:ext cx="4918075" cy="5741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Text Box 5"/>
          <p:cNvSpPr txBox="1"/>
          <p:nvPr/>
        </p:nvSpPr>
        <p:spPr>
          <a:xfrm>
            <a:off x="80212" y="5297873"/>
            <a:ext cx="6914147" cy="138366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利：当地地热资源丰富</a:t>
            </a:r>
          </a:p>
          <a:p>
            <a:pPr eaLnBrk="0" hangingPunct="0"/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弊：地壳运动活跃，多地震，滑坡，泥石流等地质灾害。</a:t>
            </a:r>
          </a:p>
        </p:txBody>
      </p:sp>
      <p:sp>
        <p:nvSpPr>
          <p:cNvPr id="13317" name="文本框 13316"/>
          <p:cNvSpPr txBox="1"/>
          <p:nvPr/>
        </p:nvSpPr>
        <p:spPr>
          <a:xfrm>
            <a:off x="0" y="4874895"/>
            <a:ext cx="72821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结合</a:t>
            </a:r>
            <a:r>
              <a:rPr lang="zh-CN" altLang="en-US" sz="2400" b="1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图形，请说出板块交界处利与弊。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04005" y="5335270"/>
            <a:ext cx="1553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（资源）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44545" y="6135370"/>
            <a:ext cx="1553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（灾害）</a:t>
            </a:r>
          </a:p>
        </p:txBody>
      </p:sp>
      <p:sp>
        <p:nvSpPr>
          <p:cNvPr id="12" name="Text Box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44592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ea typeface="微软雅黑" panose="020B0503020204020204" pitchFamily="34" charset="-122"/>
              </a:rPr>
              <a:t>二、自然环境特征</a:t>
            </a:r>
          </a:p>
        </p:txBody>
      </p:sp>
      <p:sp>
        <p:nvSpPr>
          <p:cNvPr id="13" name="Rectangle 3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52211" y="0"/>
            <a:ext cx="2520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3600" b="1" dirty="0">
                <a:solidFill>
                  <a:srgbClr val="0000FF"/>
                </a:solidFill>
                <a:ea typeface="微软雅黑" panose="020B0503020204020204" pitchFamily="34" charset="-122"/>
              </a:rPr>
              <a:t>地形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828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/>
      <p:bldP spid="13317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4"/>
          <p:cNvSpPr/>
          <p:nvPr>
            <p:custDataLst>
              <p:tags r:id="rId1"/>
            </p:custDataLst>
          </p:nvPr>
        </p:nvSpPr>
        <p:spPr>
          <a:xfrm>
            <a:off x="420019" y="1483895"/>
            <a:ext cx="2305050" cy="5794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ea typeface="微软雅黑" panose="020B0503020204020204" pitchFamily="34" charset="-122"/>
              </a:rPr>
              <a:t>气候类型：</a:t>
            </a:r>
          </a:p>
        </p:txBody>
      </p:sp>
      <p:sp>
        <p:nvSpPr>
          <p:cNvPr id="56323" name="Text Box 5"/>
          <p:cNvSpPr/>
          <p:nvPr>
            <p:custDataLst>
              <p:tags r:id="rId2"/>
            </p:custDataLst>
          </p:nvPr>
        </p:nvSpPr>
        <p:spPr>
          <a:xfrm>
            <a:off x="2926266" y="1471027"/>
            <a:ext cx="3240087" cy="5794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ea typeface="微软雅黑" panose="020B0503020204020204" pitchFamily="34" charset="-122"/>
              </a:rPr>
              <a:t>高原山地气候</a:t>
            </a:r>
          </a:p>
        </p:txBody>
      </p:sp>
      <p:sp>
        <p:nvSpPr>
          <p:cNvPr id="56324" name="Text Box 6"/>
          <p:cNvSpPr/>
          <p:nvPr>
            <p:custDataLst>
              <p:tags r:id="rId3"/>
            </p:custDataLst>
          </p:nvPr>
        </p:nvSpPr>
        <p:spPr>
          <a:xfrm>
            <a:off x="387936" y="2503738"/>
            <a:ext cx="2341562" cy="5794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ea typeface="微软雅黑" panose="020B0503020204020204" pitchFamily="34" charset="-122"/>
              </a:rPr>
              <a:t>气候特点：</a:t>
            </a:r>
          </a:p>
        </p:txBody>
      </p:sp>
      <p:sp>
        <p:nvSpPr>
          <p:cNvPr id="118790" name="Text Box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43164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ea typeface="微软雅黑" panose="020B0503020204020204" pitchFamily="34" charset="-122"/>
              </a:rPr>
              <a:t>二、自然环境特征</a:t>
            </a:r>
          </a:p>
        </p:txBody>
      </p:sp>
      <p:sp>
        <p:nvSpPr>
          <p:cNvPr id="118791" name="Rectangle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561892"/>
            <a:ext cx="2089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 b="1">
                <a:solidFill>
                  <a:srgbClr val="0000FF"/>
                </a:solidFill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solidFill>
                  <a:srgbClr val="0000FF"/>
                </a:solidFill>
                <a:ea typeface="微软雅黑" panose="020B0503020204020204" pitchFamily="34" charset="-122"/>
              </a:rPr>
              <a:t>气候</a:t>
            </a:r>
          </a:p>
        </p:txBody>
      </p:sp>
      <p:sp>
        <p:nvSpPr>
          <p:cNvPr id="56328" name="Rectangle 29"/>
          <p:cNvSpPr/>
          <p:nvPr>
            <p:custDataLst>
              <p:tags r:id="rId6"/>
            </p:custDataLst>
          </p:nvPr>
        </p:nvSpPr>
        <p:spPr>
          <a:xfrm>
            <a:off x="693822" y="3042404"/>
            <a:ext cx="5256213" cy="15700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a typeface="微软雅黑" panose="020B0503020204020204" pitchFamily="34" charset="-122"/>
              </a:rPr>
              <a:t>       冬季寒冷，夏季凉爽。年温差小，日温差大，降水较少，集中在夏季。</a:t>
            </a:r>
          </a:p>
        </p:txBody>
      </p:sp>
      <p:pic>
        <p:nvPicPr>
          <p:cNvPr id="118795" name="图片 1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t="5827" r="56960" b="6346"/>
          <a:stretch>
            <a:fillRect/>
          </a:stretch>
        </p:blipFill>
        <p:spPr bwMode="auto">
          <a:xfrm>
            <a:off x="7387891" y="1130800"/>
            <a:ext cx="4206964" cy="525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18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 fill="hold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 fill="hold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 fill="hold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2" grpId="0" animBg="1"/>
      <p:bldP spid="56323" grpId="0" animBg="1"/>
      <p:bldP spid="56324" grpId="0" animBg="1"/>
      <p:bldP spid="563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中国一月平均气温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305"/>
          <a:stretch>
            <a:fillRect/>
          </a:stretch>
        </p:blipFill>
        <p:spPr bwMode="auto">
          <a:xfrm>
            <a:off x="1524001" y="7938"/>
            <a:ext cx="5076825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Picture 3" descr="中国七月平均气温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2" r="7448" b="-2293"/>
          <a:stretch>
            <a:fillRect/>
          </a:stretch>
        </p:blipFill>
        <p:spPr bwMode="auto">
          <a:xfrm>
            <a:off x="6024564" y="0"/>
            <a:ext cx="4643437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Oval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74938" y="2312988"/>
            <a:ext cx="107950" cy="10795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0837" name="Oval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48188" y="2384425"/>
            <a:ext cx="107950" cy="10795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0838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248525" y="2276475"/>
            <a:ext cx="107950" cy="10795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0839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228138" y="2349500"/>
            <a:ext cx="107950" cy="10795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graphicFrame>
        <p:nvGraphicFramePr>
          <p:cNvPr id="120840" name="Group 8"/>
          <p:cNvGraphicFramePr>
            <a:graphicFrameLocks noGrp="1"/>
          </p:cNvGraphicFramePr>
          <p:nvPr/>
        </p:nvGraphicFramePr>
        <p:xfrm>
          <a:off x="2348666" y="3684254"/>
          <a:ext cx="6372225" cy="1188720"/>
        </p:xfrm>
        <a:graphic>
          <a:graphicData uri="http://schemas.openxmlformats.org/drawingml/2006/table">
            <a:tbl>
              <a:tblPr/>
              <a:tblGrid>
                <a:gridCol w="1592263"/>
                <a:gridCol w="2368550"/>
                <a:gridCol w="2411412"/>
              </a:tblGrid>
              <a:tr h="3440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城市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拉萨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武汉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0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月均温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15.1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28.8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0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月均温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-2.3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0858" name="Text Box 2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5431" y="4920081"/>
            <a:ext cx="129065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ea typeface="微软雅黑" panose="020B0503020204020204" pitchFamily="34" charset="-122"/>
              </a:rPr>
              <a:t>拉萨与武汉纬度相差不大，但气温年较差相差却很大。试分析其原因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58394" name="Text Box 27"/>
          <p:cNvSpPr/>
          <p:nvPr>
            <p:custDataLst>
              <p:tags r:id="rId8"/>
            </p:custDataLst>
          </p:nvPr>
        </p:nvSpPr>
        <p:spPr>
          <a:xfrm>
            <a:off x="0" y="5375275"/>
            <a:ext cx="11790947" cy="1495794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      拉萨位于青藏高原，海拔高，夏季气温较同纬度低；冬季南下的寒冷气流影响小，气温不太低，所以年较差小。</a:t>
            </a:r>
          </a:p>
          <a:p>
            <a:pPr>
              <a:lnSpc>
                <a:spcPct val="9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 武汉地处长江中下游平原，地势低，且受副高影响，夏季气温高；冬季受南下的寒冷气流影响，气温下降幅度大，所以年较差大。</a:t>
            </a:r>
          </a:p>
        </p:txBody>
      </p:sp>
    </p:spTree>
    <p:extLst>
      <p:ext uri="{BB962C8B-B14F-4D97-AF65-F5344CB8AC3E}">
        <p14:creationId xmlns:p14="http://schemas.microsoft.com/office/powerpoint/2010/main" val="274240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 fill="hold"/>
                                        <p:tgtEl>
                                          <p:spTgt spid="58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 fill="hold"/>
                                        <p:tgtEl>
                                          <p:spTgt spid="58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搜狗截图202103161040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29123" y="1055871"/>
            <a:ext cx="2800350" cy="4410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5689517"/>
            <a:ext cx="11435080" cy="9409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日较差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大：其海拔比较高，空气稀薄，云层少，白天太阳辐射强，升温快；夜晚，逆辐射很少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，热量散失快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，降温快，温度低。</a:t>
            </a:r>
          </a:p>
        </p:txBody>
      </p:sp>
      <p:pic>
        <p:nvPicPr>
          <p:cNvPr id="98306" name="Picture 2" descr="四川色达 传统藏式和现代藏装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9553" y="1042737"/>
            <a:ext cx="6999205" cy="443283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93559" y="256674"/>
            <a:ext cx="9673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分析青藏地区日较差大的原因。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83831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5509" y="5815552"/>
            <a:ext cx="11405837" cy="833118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zh-CN" altLang="en-US" sz="2406" b="1" dirty="0">
                <a:solidFill>
                  <a:schemeClr val="bg1"/>
                </a:solidFill>
              </a:rPr>
              <a:t>光照强： ①地势高，空气稀薄，削弱作用弱；②降水少，晴天多，日照时间长，光照强；③纬度低，太阳高度角大；</a:t>
            </a:r>
          </a:p>
        </p:txBody>
      </p:sp>
      <p:grpSp>
        <p:nvGrpSpPr>
          <p:cNvPr id="2" name="组合 3">
            <a:extLst>
              <a:ext uri="{FF2B5EF4-FFF2-40B4-BE49-F238E27FC236}">
                <a16:creationId xmlns="" xmlns:a16="http://schemas.microsoft.com/office/drawing/2014/main" id="{DF1198AC-74B5-4B82-B446-F1CCC846593D}"/>
              </a:ext>
            </a:extLst>
          </p:cNvPr>
          <p:cNvGrpSpPr/>
          <p:nvPr/>
        </p:nvGrpSpPr>
        <p:grpSpPr>
          <a:xfrm>
            <a:off x="394715" y="422106"/>
            <a:ext cx="503474" cy="624564"/>
            <a:chOff x="5535613" y="-1690688"/>
            <a:chExt cx="544513" cy="611188"/>
          </a:xfrm>
          <a:solidFill>
            <a:schemeClr val="accent6">
              <a:lumMod val="75000"/>
              <a:alpha val="80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="" xmlns:a16="http://schemas.microsoft.com/office/drawing/2014/main" id="{7F4505BE-29E5-4353-904B-AE65A5EDE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-1309688"/>
              <a:ext cx="544513" cy="230188"/>
            </a:xfrm>
            <a:custGeom>
              <a:avLst/>
              <a:gdLst>
                <a:gd name="T0" fmla="*/ 23 w 128"/>
                <a:gd name="T1" fmla="*/ 3 h 54"/>
                <a:gd name="T2" fmla="*/ 0 w 128"/>
                <a:gd name="T3" fmla="*/ 54 h 54"/>
                <a:gd name="T4" fmla="*/ 128 w 128"/>
                <a:gd name="T5" fmla="*/ 54 h 54"/>
                <a:gd name="T6" fmla="*/ 105 w 128"/>
                <a:gd name="T7" fmla="*/ 5 h 54"/>
                <a:gd name="T8" fmla="*/ 87 w 128"/>
                <a:gd name="T9" fmla="*/ 0 h 54"/>
                <a:gd name="T10" fmla="*/ 63 w 128"/>
                <a:gd name="T11" fmla="*/ 45 h 54"/>
                <a:gd name="T12" fmla="*/ 39 w 128"/>
                <a:gd name="T13" fmla="*/ 0 h 54"/>
                <a:gd name="T14" fmla="*/ 23 w 128"/>
                <a:gd name="T1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54">
                  <a:moveTo>
                    <a:pt x="23" y="3"/>
                  </a:moveTo>
                  <a:cubicBezTo>
                    <a:pt x="23" y="3"/>
                    <a:pt x="0" y="27"/>
                    <a:pt x="0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2" y="23"/>
                    <a:pt x="105" y="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 w="17463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pPr defTabSz="900825">
                <a:defRPr/>
              </a:pPr>
              <a:endParaRPr lang="zh-CN" altLang="en-US" sz="1805" kern="0" dirty="0">
                <a:solidFill>
                  <a:prstClr val="black"/>
                </a:solidFill>
              </a:endParaRPr>
            </a:p>
          </p:txBody>
        </p:sp>
        <p:sp>
          <p:nvSpPr>
            <p:cNvPr id="11" name="Oval 6">
              <a:extLst>
                <a:ext uri="{FF2B5EF4-FFF2-40B4-BE49-F238E27FC236}">
                  <a16:creationId xmlns="" xmlns:a16="http://schemas.microsoft.com/office/drawing/2014/main" id="{5B88B4BC-4933-49CC-8EBA-E8674CA6A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0" y="-1690688"/>
              <a:ext cx="361950" cy="354013"/>
            </a:xfrm>
            <a:prstGeom prst="ellipse">
              <a:avLst/>
            </a:prstGeom>
            <a:grpFill/>
            <a:ln w="17463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/>
            <a:p>
              <a:pPr defTabSz="900825">
                <a:defRPr/>
              </a:pPr>
              <a:endParaRPr lang="zh-CN" altLang="en-US" sz="1805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1186956" y="180368"/>
            <a:ext cx="9818088" cy="9384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78" tIns="45039" rIns="90078" bIns="45039" rtlCol="0" anchor="ctr"/>
          <a:lstStyle/>
          <a:p>
            <a:pPr lvl="0"/>
            <a:r>
              <a:rPr lang="zh-CN" altLang="en-US" sz="2807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根据材料和所学知识分析青藏高原光照</a:t>
            </a:r>
            <a:r>
              <a:rPr lang="zh-CN" altLang="en-US" sz="2807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强的</a:t>
            </a:r>
            <a:r>
              <a:rPr lang="zh-CN" altLang="en-US" sz="2807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原因。</a:t>
            </a:r>
            <a:endParaRPr lang="zh-CN" altLang="zh-CN" sz="2807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511965"/>
            <a:ext cx="5586153" cy="3868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961650" y="1356869"/>
            <a:ext cx="436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多年平均年日照时数（小时）</a:t>
            </a:r>
            <a:endParaRPr lang="zh-CN" altLang="en-US" b="1" dirty="0"/>
          </a:p>
        </p:txBody>
      </p:sp>
      <p:pic>
        <p:nvPicPr>
          <p:cNvPr id="147461" name="Picture 5" descr="我国太阳能资源分布图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6401" y="1463039"/>
            <a:ext cx="5601159" cy="39069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939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图片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lum bright="-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25400"/>
            <a:ext cx="90551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Freeform 3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484563" y="2293939"/>
            <a:ext cx="3829050" cy="2439987"/>
          </a:xfrm>
          <a:custGeom>
            <a:avLst/>
            <a:gdLst>
              <a:gd name="T0" fmla="*/ 0 w 2412"/>
              <a:gd name="T1" fmla="*/ 0 h 1537"/>
              <a:gd name="T2" fmla="*/ 342 w 2412"/>
              <a:gd name="T3" fmla="*/ 322 h 1537"/>
              <a:gd name="T4" fmla="*/ 491 w 2412"/>
              <a:gd name="T5" fmla="*/ 463 h 1537"/>
              <a:gd name="T6" fmla="*/ 793 w 2412"/>
              <a:gd name="T7" fmla="*/ 493 h 1537"/>
              <a:gd name="T8" fmla="*/ 1045 w 2412"/>
              <a:gd name="T9" fmla="*/ 463 h 1537"/>
              <a:gd name="T10" fmla="*/ 1286 w 2412"/>
              <a:gd name="T11" fmla="*/ 353 h 1537"/>
              <a:gd name="T12" fmla="*/ 1560 w 2412"/>
              <a:gd name="T13" fmla="*/ 291 h 1537"/>
              <a:gd name="T14" fmla="*/ 1894 w 2412"/>
              <a:gd name="T15" fmla="*/ 326 h 1537"/>
              <a:gd name="T16" fmla="*/ 2202 w 2412"/>
              <a:gd name="T17" fmla="*/ 476 h 1537"/>
              <a:gd name="T18" fmla="*/ 2325 w 2412"/>
              <a:gd name="T19" fmla="*/ 652 h 1537"/>
              <a:gd name="T20" fmla="*/ 2404 w 2412"/>
              <a:gd name="T21" fmla="*/ 899 h 1537"/>
              <a:gd name="T22" fmla="*/ 2396 w 2412"/>
              <a:gd name="T23" fmla="*/ 1127 h 1537"/>
              <a:gd name="T24" fmla="*/ 2325 w 2412"/>
              <a:gd name="T25" fmla="*/ 1312 h 1537"/>
              <a:gd name="T26" fmla="*/ 2211 w 2412"/>
              <a:gd name="T27" fmla="*/ 1462 h 1537"/>
              <a:gd name="T28" fmla="*/ 2014 w 2412"/>
              <a:gd name="T29" fmla="*/ 1520 h 1537"/>
              <a:gd name="T30" fmla="*/ 1908 w 2412"/>
              <a:gd name="T31" fmla="*/ 1520 h 1537"/>
              <a:gd name="T32" fmla="*/ 1795 w 2412"/>
              <a:gd name="T33" fmla="*/ 1537 h 1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2" h="1537">
                <a:moveTo>
                  <a:pt x="0" y="0"/>
                </a:moveTo>
                <a:lnTo>
                  <a:pt x="342" y="322"/>
                </a:lnTo>
                <a:lnTo>
                  <a:pt x="491" y="463"/>
                </a:lnTo>
                <a:lnTo>
                  <a:pt x="793" y="493"/>
                </a:lnTo>
                <a:cubicBezTo>
                  <a:pt x="886" y="493"/>
                  <a:pt x="956" y="488"/>
                  <a:pt x="1045" y="463"/>
                </a:cubicBezTo>
                <a:lnTo>
                  <a:pt x="1286" y="353"/>
                </a:lnTo>
                <a:cubicBezTo>
                  <a:pt x="1372" y="324"/>
                  <a:pt x="1459" y="296"/>
                  <a:pt x="1560" y="291"/>
                </a:cubicBezTo>
                <a:cubicBezTo>
                  <a:pt x="1646" y="286"/>
                  <a:pt x="1787" y="295"/>
                  <a:pt x="1894" y="326"/>
                </a:cubicBezTo>
                <a:cubicBezTo>
                  <a:pt x="2001" y="356"/>
                  <a:pt x="2130" y="421"/>
                  <a:pt x="2202" y="476"/>
                </a:cubicBezTo>
                <a:cubicBezTo>
                  <a:pt x="2274" y="531"/>
                  <a:pt x="2292" y="582"/>
                  <a:pt x="2325" y="652"/>
                </a:cubicBezTo>
                <a:cubicBezTo>
                  <a:pt x="2359" y="722"/>
                  <a:pt x="2393" y="820"/>
                  <a:pt x="2404" y="899"/>
                </a:cubicBezTo>
                <a:cubicBezTo>
                  <a:pt x="2412" y="966"/>
                  <a:pt x="2402" y="1064"/>
                  <a:pt x="2396" y="1127"/>
                </a:cubicBezTo>
                <a:cubicBezTo>
                  <a:pt x="2389" y="1189"/>
                  <a:pt x="2343" y="1259"/>
                  <a:pt x="2325" y="1312"/>
                </a:cubicBezTo>
                <a:cubicBezTo>
                  <a:pt x="2308" y="1365"/>
                  <a:pt x="2263" y="1427"/>
                  <a:pt x="2211" y="1462"/>
                </a:cubicBezTo>
                <a:lnTo>
                  <a:pt x="2014" y="1520"/>
                </a:lnTo>
                <a:lnTo>
                  <a:pt x="1908" y="1520"/>
                </a:lnTo>
                <a:lnTo>
                  <a:pt x="1795" y="1537"/>
                </a:lnTo>
              </a:path>
            </a:pathLst>
          </a:cu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7347" name="Freeform 4"/>
          <p:cNvSpPr/>
          <p:nvPr>
            <p:custDataLst>
              <p:tags r:id="rId3"/>
            </p:custDataLst>
          </p:nvPr>
        </p:nvSpPr>
        <p:spPr>
          <a:xfrm>
            <a:off x="5400676" y="4222751"/>
            <a:ext cx="676275" cy="1196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426" h="754">
                <a:moveTo>
                  <a:pt x="48" y="754"/>
                </a:moveTo>
                <a:cubicBezTo>
                  <a:pt x="104" y="679"/>
                  <a:pt x="342" y="421"/>
                  <a:pt x="384" y="303"/>
                </a:cubicBezTo>
                <a:cubicBezTo>
                  <a:pt x="426" y="185"/>
                  <a:pt x="341" y="94"/>
                  <a:pt x="302" y="47"/>
                </a:cubicBezTo>
                <a:cubicBezTo>
                  <a:pt x="263" y="0"/>
                  <a:pt x="197" y="24"/>
                  <a:pt x="147" y="19"/>
                </a:cubicBezTo>
                <a:lnTo>
                  <a:pt x="0" y="19"/>
                </a:lnTo>
              </a:path>
            </a:pathLst>
          </a:custGeom>
          <a:noFill/>
          <a:ln w="92075">
            <a:solidFill>
              <a:srgbClr val="FF0000"/>
            </a:solidFill>
            <a:round/>
            <a:tailEnd type="triangle"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9813" name="Text Box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4138863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ea typeface="微软雅黑" panose="020B0503020204020204" pitchFamily="34" charset="-122"/>
              </a:rPr>
              <a:t>二、自然环境特征</a:t>
            </a:r>
          </a:p>
        </p:txBody>
      </p:sp>
      <p:pic>
        <p:nvPicPr>
          <p:cNvPr id="119814" name="Picture 7" descr="图片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lum bright="-18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5" t="4694" r="39972" b="90056"/>
          <a:stretch>
            <a:fillRect/>
          </a:stretch>
        </p:blipFill>
        <p:spPr bwMode="auto">
          <a:xfrm>
            <a:off x="5621338" y="6065839"/>
            <a:ext cx="21590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5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9828" y="1471781"/>
            <a:ext cx="5183187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青藏地区降水的空间分布：</a:t>
            </a:r>
          </a:p>
          <a:p>
            <a:pPr algn="ctr"/>
            <a:endParaRPr lang="zh-CN" altLang="en-US" sz="3200" b="1" dirty="0">
              <a:solidFill>
                <a:srgbClr val="0000FF"/>
              </a:solidFill>
              <a:ea typeface="微软雅黑" panose="020B0503020204020204" pitchFamily="34" charset="-122"/>
            </a:endParaRPr>
          </a:p>
        </p:txBody>
      </p:sp>
      <p:sp>
        <p:nvSpPr>
          <p:cNvPr id="119816" name="Rectangle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816977"/>
            <a:ext cx="2089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气候</a:t>
            </a:r>
          </a:p>
        </p:txBody>
      </p:sp>
      <p:sp>
        <p:nvSpPr>
          <p:cNvPr id="57352" name="Rectangle 10"/>
          <p:cNvSpPr/>
          <p:nvPr>
            <p:custDataLst>
              <p:tags r:id="rId8"/>
            </p:custDataLst>
          </p:nvPr>
        </p:nvSpPr>
        <p:spPr>
          <a:xfrm>
            <a:off x="272299" y="1981701"/>
            <a:ext cx="5329237" cy="5794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ea typeface="微软雅黑" panose="020B0503020204020204" pitchFamily="34" charset="-122"/>
              </a:rPr>
              <a:t>从东南向西北高原内部减少</a:t>
            </a:r>
          </a:p>
        </p:txBody>
      </p:sp>
      <p:sp>
        <p:nvSpPr>
          <p:cNvPr id="57353" name="矩形 1"/>
          <p:cNvSpPr/>
          <p:nvPr>
            <p:custDataLst>
              <p:tags r:id="rId9"/>
            </p:custDataLst>
          </p:nvPr>
        </p:nvSpPr>
        <p:spPr>
          <a:xfrm>
            <a:off x="256674" y="5403851"/>
            <a:ext cx="6294437" cy="12001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时间分布：降水季节分配不均，干湿季分明，</a:t>
            </a: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4-9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月为雨季，</a:t>
            </a: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次年</a:t>
            </a: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月为旱季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；降水量稀少，不及全年降水量的</a:t>
            </a:r>
            <a:r>
              <a:rPr lang="en-US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1%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19819" name="图片 10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t="5827" r="56960" b="6346"/>
          <a:stretch>
            <a:fillRect/>
          </a:stretch>
        </p:blipFill>
        <p:spPr bwMode="auto">
          <a:xfrm>
            <a:off x="9377362" y="3344863"/>
            <a:ext cx="2814638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58189" y="850232"/>
            <a:ext cx="599974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/>
              <a:t>描述青藏地区降水的时空分布特点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8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 fill="hold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fill="hold"/>
                                        <p:tgtEl>
                                          <p:spTgt spid="119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 fill="hold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5" grpId="0" animBg="1"/>
      <p:bldP spid="57352" grpId="0" animBg="1"/>
      <p:bldP spid="573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845" y="79375"/>
            <a:ext cx="2214880" cy="7067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/>
                <a:cs typeface="方正粗黑宋简体" panose="02000000000000000000" charset="-122"/>
                <a:sym typeface="+mn-ea"/>
              </a:rPr>
              <a:t>中国地理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3579" y="2316163"/>
            <a:ext cx="2843984" cy="20077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 smtClean="0"/>
              <a:t>第</a:t>
            </a:r>
            <a:r>
              <a:rPr lang="en-US" altLang="zh-CN" sz="4400" dirty="0" smtClean="0"/>
              <a:t>8</a:t>
            </a:r>
            <a:r>
              <a:rPr lang="zh-CN" altLang="en-US" sz="4400" dirty="0" smtClean="0"/>
              <a:t>讲           </a:t>
            </a:r>
            <a:r>
              <a:rPr lang="zh-CN" altLang="en-US" sz="4400" dirty="0"/>
              <a:t>青藏</a:t>
            </a:r>
            <a:r>
              <a:rPr lang="zh-CN" sz="4400" dirty="0"/>
              <a:t>地区</a:t>
            </a:r>
          </a:p>
        </p:txBody>
      </p:sp>
      <p:pic>
        <p:nvPicPr>
          <p:cNvPr id="6" name="图片 5" descr="慕士塔格峰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7457" y="361950"/>
            <a:ext cx="8044543" cy="60858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825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1E699CA-170B-4A5C-B4C8-42AB59165E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1EC7B6C-6BEE-48DF-8FE6-E13315B8898F}"/>
              </a:ext>
            </a:extLst>
          </p:cNvPr>
          <p:cNvSpPr/>
          <p:nvPr/>
        </p:nvSpPr>
        <p:spPr>
          <a:xfrm>
            <a:off x="634182" y="4395019"/>
            <a:ext cx="11135032" cy="231693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974049" y="4714945"/>
            <a:ext cx="824390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根据</a:t>
            </a:r>
            <a:r>
              <a:rPr lang="zh-CN" altLang="en-US" dirty="0"/>
              <a:t>热力环流原理，分析雅鲁藏布江谷地多夜雨的原因。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64044" y="5322660"/>
            <a:ext cx="9857685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66DAE"/>
                </a:solidFill>
              </a:rPr>
              <a:t>夜晚，谷底上空温度高，形成相对的暖空气；</a:t>
            </a:r>
            <a:endParaRPr lang="en-US" altLang="zh-CN" dirty="0">
              <a:solidFill>
                <a:srgbClr val="166DA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66DAE"/>
                </a:solidFill>
              </a:rPr>
              <a:t>山地降温较快，冷空气顺着山坡下沉</a:t>
            </a:r>
            <a:r>
              <a:rPr lang="en-US" altLang="zh-CN" dirty="0">
                <a:solidFill>
                  <a:srgbClr val="166DAE"/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66DAE"/>
                </a:solidFill>
              </a:rPr>
              <a:t>抬升谷地暖空气水汽上升，水汽遇冷易凝结致雨，</a:t>
            </a:r>
            <a:r>
              <a:rPr lang="zh-CN" altLang="en-US" dirty="0" smtClean="0">
                <a:solidFill>
                  <a:srgbClr val="166DAE"/>
                </a:solidFill>
              </a:rPr>
              <a:t>故该地</a:t>
            </a:r>
            <a:r>
              <a:rPr lang="zh-CN" altLang="en-US" dirty="0">
                <a:solidFill>
                  <a:srgbClr val="166DAE"/>
                </a:solidFill>
              </a:rPr>
              <a:t>多夜雨。</a:t>
            </a:r>
          </a:p>
        </p:txBody>
      </p:sp>
    </p:spTree>
    <p:extLst>
      <p:ext uri="{BB962C8B-B14F-4D97-AF65-F5344CB8AC3E}">
        <p14:creationId xmlns:p14="http://schemas.microsoft.com/office/powerpoint/2010/main" val="234157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44545" y="68580"/>
            <a:ext cx="6223000" cy="72009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zh-CN" altLang="en-US" sz="3200" b="1" smtClean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青藏地区地理特征的整体性</a:t>
            </a:r>
          </a:p>
        </p:txBody>
      </p:sp>
      <p:grpSp>
        <p:nvGrpSpPr>
          <p:cNvPr id="2" name="组合 5"/>
          <p:cNvGrpSpPr/>
          <p:nvPr/>
        </p:nvGrpSpPr>
        <p:grpSpPr>
          <a:xfrm>
            <a:off x="91440" y="789305"/>
            <a:ext cx="12009120" cy="128270"/>
            <a:chOff x="57" y="1058"/>
            <a:chExt cx="13204" cy="20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7846060" y="1123950"/>
            <a:ext cx="3228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方正粗黑宋简体" panose="02000000000000000000" charset="-122"/>
                <a:ea typeface="方正粗黑宋简体" panose="02000000000000000000" charset="-122"/>
              </a:rPr>
              <a:t>高山高原气候</a:t>
            </a:r>
          </a:p>
        </p:txBody>
      </p:sp>
      <p:sp>
        <p:nvSpPr>
          <p:cNvPr id="5" name="下箭头 4"/>
          <p:cNvSpPr/>
          <p:nvPr/>
        </p:nvSpPr>
        <p:spPr>
          <a:xfrm>
            <a:off x="8946515" y="1731010"/>
            <a:ext cx="377190" cy="7086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54035" y="2439670"/>
            <a:ext cx="1961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方正粗黑宋简体" panose="02000000000000000000" charset="-122"/>
                <a:ea typeface="方正粗黑宋简体" panose="02000000000000000000" charset="-122"/>
              </a:rPr>
              <a:t>“</a:t>
            </a:r>
            <a:r>
              <a:rPr lang="zh-CN" altLang="en-US" sz="3200">
                <a:latin typeface="方正粗黑宋简体" panose="02000000000000000000" charset="-122"/>
                <a:ea typeface="方正粗黑宋简体" panose="02000000000000000000" charset="-122"/>
              </a:rPr>
              <a:t>高寒</a:t>
            </a:r>
            <a:r>
              <a:rPr lang="en-US" altLang="zh-CN" sz="3200">
                <a:latin typeface="方正粗黑宋简体" panose="02000000000000000000" charset="-122"/>
                <a:ea typeface="方正粗黑宋简体" panose="02000000000000000000" charset="-122"/>
              </a:rPr>
              <a:t>”</a:t>
            </a:r>
          </a:p>
        </p:txBody>
      </p:sp>
      <p:sp>
        <p:nvSpPr>
          <p:cNvPr id="11" name="下箭头 10"/>
          <p:cNvSpPr/>
          <p:nvPr/>
        </p:nvSpPr>
        <p:spPr>
          <a:xfrm>
            <a:off x="8946515" y="2914650"/>
            <a:ext cx="377190" cy="7086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380095" y="3023235"/>
            <a:ext cx="1734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具体     表现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05195" y="4640580"/>
            <a:ext cx="589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地势高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6864350" y="4295775"/>
            <a:ext cx="635" cy="1991995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64350" y="4302125"/>
            <a:ext cx="573405" cy="889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6595110" y="5421630"/>
            <a:ext cx="2358390" cy="6985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64350" y="6266815"/>
            <a:ext cx="573405" cy="889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455535" y="4122420"/>
            <a:ext cx="924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气温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8282305" y="3771265"/>
            <a:ext cx="7620" cy="101473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282305" y="3777615"/>
            <a:ext cx="573405" cy="889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8210550" y="4287520"/>
            <a:ext cx="716280" cy="14605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282305" y="4785995"/>
            <a:ext cx="573405" cy="889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953500" y="456057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ea"/>
                <a:sym typeface="+mn-ea"/>
              </a:rPr>
              <a:t>日较差大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953500" y="362331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ea"/>
                <a:sym typeface="+mn-ea"/>
              </a:rPr>
              <a:t>年均温低；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946515" y="4064635"/>
            <a:ext cx="338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ea"/>
                <a:sym typeface="+mn-ea"/>
              </a:rPr>
              <a:t>冬寒夏凉</a:t>
            </a:r>
            <a:r>
              <a:rPr lang="en-US" altLang="x-none" sz="240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ea"/>
                <a:sym typeface="+mn-ea"/>
              </a:rPr>
              <a:t>,</a:t>
            </a:r>
            <a:r>
              <a:rPr lang="zh-CN" altLang="en-US" sz="240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ea"/>
                <a:sym typeface="+mn-ea"/>
              </a:rPr>
              <a:t>气温年较差小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287895" y="5080635"/>
            <a:ext cx="1282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大气稀薄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953500" y="5194935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ea"/>
                <a:sym typeface="+mn-ea"/>
              </a:rPr>
              <a:t>光照强</a:t>
            </a:r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8420100" y="4929505"/>
            <a:ext cx="633730" cy="24130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9869170" y="5170805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（太阳能丰富）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437755" y="6041390"/>
            <a:ext cx="924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降水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380730" y="5655310"/>
            <a:ext cx="39490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/>
              <a:t>西北高原受夏季风影响小，降水量小（雅鲁藏布江河谷受西南季风影响降水量大）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8125460" y="6287770"/>
            <a:ext cx="384810" cy="381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7" name="图片 39937" descr="图片2"/>
          <p:cNvPicPr>
            <a:picLocks noChangeAspect="1"/>
          </p:cNvPicPr>
          <p:nvPr/>
        </p:nvPicPr>
        <p:blipFill>
          <a:blip r:embed="rId3" cstate="print">
            <a:lum bright="-17996" contrast="23999"/>
          </a:blip>
          <a:stretch>
            <a:fillRect/>
          </a:stretch>
        </p:blipFill>
        <p:spPr>
          <a:xfrm>
            <a:off x="91440" y="3199130"/>
            <a:ext cx="4794885" cy="3654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我国气候分布图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0945" y="1287780"/>
            <a:ext cx="3882390" cy="32950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10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/>
      <p:bldP spid="11" grpId="0" animBg="1"/>
      <p:bldP spid="12" grpId="0"/>
      <p:bldP spid="13" grpId="0"/>
      <p:bldP spid="21" grpId="0"/>
      <p:bldP spid="28" grpId="0"/>
      <p:bldP spid="29" grpId="0"/>
      <p:bldP spid="30" grpId="0"/>
      <p:bldP spid="31" grpId="0"/>
      <p:bldP spid="32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14" descr="青藏地区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92150"/>
            <a:ext cx="9144000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Oval 5"/>
          <p:cNvSpPr/>
          <p:nvPr>
            <p:custDataLst>
              <p:tags r:id="rId2"/>
            </p:custDataLst>
          </p:nvPr>
        </p:nvSpPr>
        <p:spPr>
          <a:xfrm>
            <a:off x="6311901" y="5373689"/>
            <a:ext cx="504825" cy="2873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2467" name="Oval 6"/>
          <p:cNvSpPr/>
          <p:nvPr>
            <p:custDataLst>
              <p:tags r:id="rId3"/>
            </p:custDataLst>
          </p:nvPr>
        </p:nvSpPr>
        <p:spPr>
          <a:xfrm>
            <a:off x="6097589" y="4652963"/>
            <a:ext cx="503237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2468" name="Oval 7"/>
          <p:cNvSpPr/>
          <p:nvPr>
            <p:custDataLst>
              <p:tags r:id="rId4"/>
            </p:custDataLst>
          </p:nvPr>
        </p:nvSpPr>
        <p:spPr>
          <a:xfrm>
            <a:off x="8759826" y="2276476"/>
            <a:ext cx="576263" cy="3603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3910" name="AutoShap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218613" y="1700213"/>
            <a:ext cx="1198562" cy="360362"/>
          </a:xfrm>
          <a:prstGeom prst="wedgeRoundRectCallout">
            <a:avLst>
              <a:gd name="adj1" fmla="val -199"/>
              <a:gd name="adj2" fmla="val 179074"/>
              <a:gd name="adj3" fmla="val 16667"/>
            </a:avLst>
          </a:prstGeom>
          <a:solidFill>
            <a:schemeClr val="bg1">
              <a:alpha val="47842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湟水</a:t>
            </a:r>
          </a:p>
        </p:txBody>
      </p:sp>
      <p:sp>
        <p:nvSpPr>
          <p:cNvPr id="123911" name="AutoShap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75500" y="2565400"/>
            <a:ext cx="1295400" cy="431800"/>
          </a:xfrm>
          <a:prstGeom prst="wedgeRoundRectCallout">
            <a:avLst>
              <a:gd name="adj1" fmla="val 96199"/>
              <a:gd name="adj2" fmla="val 27204"/>
              <a:gd name="adj3" fmla="val 16667"/>
            </a:avLst>
          </a:prstGeom>
          <a:solidFill>
            <a:schemeClr val="bg1">
              <a:alpha val="47842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黄河</a:t>
            </a:r>
          </a:p>
        </p:txBody>
      </p:sp>
      <p:sp>
        <p:nvSpPr>
          <p:cNvPr id="123912" name="AutoShap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418639" y="4508500"/>
            <a:ext cx="998537" cy="433388"/>
          </a:xfrm>
          <a:prstGeom prst="wedgeRoundRectCallout">
            <a:avLst>
              <a:gd name="adj1" fmla="val -99282"/>
              <a:gd name="adj2" fmla="val 13370"/>
              <a:gd name="adj3" fmla="val 16667"/>
            </a:avLst>
          </a:prstGeom>
          <a:solidFill>
            <a:schemeClr val="bg1">
              <a:alpha val="47842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长江</a:t>
            </a:r>
          </a:p>
        </p:txBody>
      </p:sp>
      <p:sp>
        <p:nvSpPr>
          <p:cNvPr id="123913" name="AutoShap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120189" y="5013325"/>
            <a:ext cx="1495425" cy="431800"/>
          </a:xfrm>
          <a:prstGeom prst="wedgeRoundRectCallout">
            <a:avLst>
              <a:gd name="adj1" fmla="val -53185"/>
              <a:gd name="adj2" fmla="val 131250"/>
              <a:gd name="adj3" fmla="val 16667"/>
            </a:avLst>
          </a:prstGeom>
          <a:solidFill>
            <a:schemeClr val="bg1">
              <a:alpha val="47842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澜沧江</a:t>
            </a:r>
          </a:p>
        </p:txBody>
      </p:sp>
      <p:sp>
        <p:nvSpPr>
          <p:cNvPr id="123914" name="AutoShap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304088" y="6091239"/>
            <a:ext cx="1096962" cy="433387"/>
          </a:xfrm>
          <a:prstGeom prst="wedgeRoundRectCallout">
            <a:avLst>
              <a:gd name="adj1" fmla="val 97903"/>
              <a:gd name="adj2" fmla="val -30588"/>
              <a:gd name="adj3" fmla="val 16667"/>
            </a:avLst>
          </a:prstGeom>
          <a:solidFill>
            <a:schemeClr val="bg1">
              <a:alpha val="47842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怒江</a:t>
            </a:r>
          </a:p>
        </p:txBody>
      </p:sp>
      <p:sp>
        <p:nvSpPr>
          <p:cNvPr id="123915" name="AutoShape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071813" y="6021388"/>
            <a:ext cx="2195512" cy="431800"/>
          </a:xfrm>
          <a:prstGeom prst="wedgeRoundRectCallout">
            <a:avLst>
              <a:gd name="adj1" fmla="val 75958"/>
              <a:gd name="adj2" fmla="val -202574"/>
              <a:gd name="adj3" fmla="val 16667"/>
            </a:avLst>
          </a:prstGeom>
          <a:solidFill>
            <a:schemeClr val="bg1">
              <a:alpha val="47842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雅鲁藏布江</a:t>
            </a:r>
          </a:p>
        </p:txBody>
      </p:sp>
      <p:sp>
        <p:nvSpPr>
          <p:cNvPr id="62476" name="Text Box 2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048750" y="2852738"/>
            <a:ext cx="433388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</a:pPr>
            <a:r>
              <a:rPr kumimoji="1" lang="en-US" altLang="zh-CN"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itchFamily="34" charset="-122"/>
                <a:sym typeface="Wingdings"/>
              </a:rPr>
              <a:t>A</a:t>
            </a:r>
            <a:endParaRPr kumimoji="1" lang="en-US" altLang="zh-CN" sz="2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微软雅黑" pitchFamily="34" charset="-122"/>
            </a:endParaRPr>
          </a:p>
        </p:txBody>
      </p:sp>
      <p:sp>
        <p:nvSpPr>
          <p:cNvPr id="62477" name="Text Box 2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759825" y="4797426"/>
            <a:ext cx="433388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</a:pPr>
            <a:r>
              <a:rPr kumimoji="1" lang="en-US" altLang="zh-CN"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itchFamily="34" charset="-122"/>
                <a:sym typeface="Wingdings"/>
              </a:rPr>
              <a:t>B</a:t>
            </a:r>
            <a:endParaRPr kumimoji="1" lang="en-US" altLang="zh-CN" sz="2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微软雅黑" pitchFamily="34" charset="-122"/>
            </a:endParaRPr>
          </a:p>
        </p:txBody>
      </p:sp>
      <p:sp>
        <p:nvSpPr>
          <p:cNvPr id="62478" name="Text Box 2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943475" y="5084763"/>
            <a:ext cx="433388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</a:pPr>
            <a:r>
              <a:rPr kumimoji="1" lang="en-US" altLang="zh-CN"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itchFamily="34" charset="-122"/>
                <a:sym typeface="Wingdings"/>
              </a:rPr>
              <a:t>E</a:t>
            </a:r>
            <a:endParaRPr kumimoji="1" lang="en-US" altLang="zh-CN" sz="2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微软雅黑" pitchFamily="34" charset="-122"/>
            </a:endParaRPr>
          </a:p>
        </p:txBody>
      </p:sp>
      <p:sp>
        <p:nvSpPr>
          <p:cNvPr id="62479" name="Text Box 2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336089" y="2205038"/>
            <a:ext cx="433387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</a:pPr>
            <a:r>
              <a:rPr kumimoji="1" lang="en-US" altLang="zh-CN"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itchFamily="34" charset="-122"/>
                <a:sym typeface="Wingdings"/>
              </a:rPr>
              <a:t>F</a:t>
            </a:r>
            <a:endParaRPr kumimoji="1" lang="en-US" altLang="zh-CN" sz="2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微软雅黑" pitchFamily="34" charset="-122"/>
            </a:endParaRPr>
          </a:p>
        </p:txBody>
      </p:sp>
      <p:sp>
        <p:nvSpPr>
          <p:cNvPr id="123921" name="Freeform 8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7824788" y="4484688"/>
            <a:ext cx="1441450" cy="2184400"/>
          </a:xfrm>
          <a:custGeom>
            <a:avLst/>
            <a:gdLst>
              <a:gd name="T0" fmla="*/ 0 w 908"/>
              <a:gd name="T1" fmla="*/ 46 h 1376"/>
              <a:gd name="T2" fmla="*/ 91 w 908"/>
              <a:gd name="T3" fmla="*/ 0 h 1376"/>
              <a:gd name="T4" fmla="*/ 136 w 908"/>
              <a:gd name="T5" fmla="*/ 46 h 1376"/>
              <a:gd name="T6" fmla="*/ 227 w 908"/>
              <a:gd name="T7" fmla="*/ 91 h 1376"/>
              <a:gd name="T8" fmla="*/ 363 w 908"/>
              <a:gd name="T9" fmla="*/ 136 h 1376"/>
              <a:gd name="T10" fmla="*/ 454 w 908"/>
              <a:gd name="T11" fmla="*/ 227 h 1376"/>
              <a:gd name="T12" fmla="*/ 499 w 908"/>
              <a:gd name="T13" fmla="*/ 408 h 1376"/>
              <a:gd name="T14" fmla="*/ 635 w 908"/>
              <a:gd name="T15" fmla="*/ 590 h 1376"/>
              <a:gd name="T16" fmla="*/ 726 w 908"/>
              <a:gd name="T17" fmla="*/ 726 h 1376"/>
              <a:gd name="T18" fmla="*/ 817 w 908"/>
              <a:gd name="T19" fmla="*/ 998 h 1376"/>
              <a:gd name="T20" fmla="*/ 862 w 908"/>
              <a:gd name="T21" fmla="*/ 1316 h 1376"/>
              <a:gd name="T22" fmla="*/ 908 w 908"/>
              <a:gd name="T23" fmla="*/ 1361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08" h="1376">
                <a:moveTo>
                  <a:pt x="0" y="46"/>
                </a:moveTo>
                <a:cubicBezTo>
                  <a:pt x="34" y="23"/>
                  <a:pt x="68" y="0"/>
                  <a:pt x="91" y="0"/>
                </a:cubicBezTo>
                <a:cubicBezTo>
                  <a:pt x="114" y="0"/>
                  <a:pt x="113" y="31"/>
                  <a:pt x="136" y="46"/>
                </a:cubicBezTo>
                <a:cubicBezTo>
                  <a:pt x="159" y="61"/>
                  <a:pt x="189" y="76"/>
                  <a:pt x="227" y="91"/>
                </a:cubicBezTo>
                <a:cubicBezTo>
                  <a:pt x="265" y="106"/>
                  <a:pt x="325" y="113"/>
                  <a:pt x="363" y="136"/>
                </a:cubicBezTo>
                <a:cubicBezTo>
                  <a:pt x="401" y="159"/>
                  <a:pt x="431" y="182"/>
                  <a:pt x="454" y="227"/>
                </a:cubicBezTo>
                <a:cubicBezTo>
                  <a:pt x="477" y="272"/>
                  <a:pt x="469" y="348"/>
                  <a:pt x="499" y="408"/>
                </a:cubicBezTo>
                <a:cubicBezTo>
                  <a:pt x="529" y="468"/>
                  <a:pt x="597" y="537"/>
                  <a:pt x="635" y="590"/>
                </a:cubicBezTo>
                <a:cubicBezTo>
                  <a:pt x="673" y="643"/>
                  <a:pt x="696" y="658"/>
                  <a:pt x="726" y="726"/>
                </a:cubicBezTo>
                <a:cubicBezTo>
                  <a:pt x="756" y="794"/>
                  <a:pt x="794" y="900"/>
                  <a:pt x="817" y="998"/>
                </a:cubicBezTo>
                <a:cubicBezTo>
                  <a:pt x="840" y="1096"/>
                  <a:pt x="847" y="1256"/>
                  <a:pt x="862" y="1316"/>
                </a:cubicBezTo>
                <a:cubicBezTo>
                  <a:pt x="877" y="1376"/>
                  <a:pt x="892" y="1368"/>
                  <a:pt x="908" y="1361"/>
                </a:cubicBezTo>
              </a:path>
            </a:pathLst>
          </a:custGeom>
          <a:noFill/>
          <a:ln w="31750" algn="ctr">
            <a:solidFill>
              <a:srgbClr val="0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3922" name="Freeform 12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7319964" y="4916489"/>
            <a:ext cx="1800225" cy="1728787"/>
          </a:xfrm>
          <a:custGeom>
            <a:avLst/>
            <a:gdLst>
              <a:gd name="T0" fmla="*/ 0 w 1134"/>
              <a:gd name="T1" fmla="*/ 0 h 1089"/>
              <a:gd name="T2" fmla="*/ 45 w 1134"/>
              <a:gd name="T3" fmla="*/ 91 h 1089"/>
              <a:gd name="T4" fmla="*/ 136 w 1134"/>
              <a:gd name="T5" fmla="*/ 46 h 1089"/>
              <a:gd name="T6" fmla="*/ 363 w 1134"/>
              <a:gd name="T7" fmla="*/ 46 h 1089"/>
              <a:gd name="T8" fmla="*/ 408 w 1134"/>
              <a:gd name="T9" fmla="*/ 91 h 1089"/>
              <a:gd name="T10" fmla="*/ 499 w 1134"/>
              <a:gd name="T11" fmla="*/ 91 h 1089"/>
              <a:gd name="T12" fmla="*/ 544 w 1134"/>
              <a:gd name="T13" fmla="*/ 136 h 1089"/>
              <a:gd name="T14" fmla="*/ 680 w 1134"/>
              <a:gd name="T15" fmla="*/ 136 h 1089"/>
              <a:gd name="T16" fmla="*/ 952 w 1134"/>
              <a:gd name="T17" fmla="*/ 454 h 1089"/>
              <a:gd name="T18" fmla="*/ 1043 w 1134"/>
              <a:gd name="T19" fmla="*/ 635 h 1089"/>
              <a:gd name="T20" fmla="*/ 1089 w 1134"/>
              <a:gd name="T21" fmla="*/ 862 h 1089"/>
              <a:gd name="T22" fmla="*/ 1134 w 1134"/>
              <a:gd name="T23" fmla="*/ 1089 h 1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4" h="1089">
                <a:moveTo>
                  <a:pt x="0" y="0"/>
                </a:moveTo>
                <a:cubicBezTo>
                  <a:pt x="11" y="41"/>
                  <a:pt x="22" y="83"/>
                  <a:pt x="45" y="91"/>
                </a:cubicBezTo>
                <a:cubicBezTo>
                  <a:pt x="68" y="99"/>
                  <a:pt x="83" y="53"/>
                  <a:pt x="136" y="46"/>
                </a:cubicBezTo>
                <a:cubicBezTo>
                  <a:pt x="189" y="39"/>
                  <a:pt x="318" y="39"/>
                  <a:pt x="363" y="46"/>
                </a:cubicBezTo>
                <a:cubicBezTo>
                  <a:pt x="408" y="53"/>
                  <a:pt x="385" y="84"/>
                  <a:pt x="408" y="91"/>
                </a:cubicBezTo>
                <a:cubicBezTo>
                  <a:pt x="431" y="98"/>
                  <a:pt x="476" y="84"/>
                  <a:pt x="499" y="91"/>
                </a:cubicBezTo>
                <a:cubicBezTo>
                  <a:pt x="522" y="98"/>
                  <a:pt x="514" y="129"/>
                  <a:pt x="544" y="136"/>
                </a:cubicBezTo>
                <a:cubicBezTo>
                  <a:pt x="574" y="143"/>
                  <a:pt x="612" y="83"/>
                  <a:pt x="680" y="136"/>
                </a:cubicBezTo>
                <a:cubicBezTo>
                  <a:pt x="748" y="189"/>
                  <a:pt x="892" y="371"/>
                  <a:pt x="952" y="454"/>
                </a:cubicBezTo>
                <a:cubicBezTo>
                  <a:pt x="1012" y="537"/>
                  <a:pt x="1020" y="567"/>
                  <a:pt x="1043" y="635"/>
                </a:cubicBezTo>
                <a:cubicBezTo>
                  <a:pt x="1066" y="703"/>
                  <a:pt x="1074" y="786"/>
                  <a:pt x="1089" y="862"/>
                </a:cubicBezTo>
                <a:cubicBezTo>
                  <a:pt x="1104" y="938"/>
                  <a:pt x="1119" y="1013"/>
                  <a:pt x="1134" y="1089"/>
                </a:cubicBezTo>
              </a:path>
            </a:pathLst>
          </a:custGeom>
          <a:noFill/>
          <a:ln w="31750" algn="ctr">
            <a:solidFill>
              <a:srgbClr val="0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2482" name="Text Box 2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758239" y="5214938"/>
            <a:ext cx="433387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</a:pPr>
            <a:r>
              <a:rPr kumimoji="1" lang="en-US" altLang="zh-CN"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itchFamily="34" charset="-122"/>
                <a:sym typeface="Wingdings"/>
              </a:rPr>
              <a:t>C</a:t>
            </a:r>
            <a:endParaRPr kumimoji="1" lang="en-US" altLang="zh-CN" sz="2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微软雅黑" pitchFamily="34" charset="-122"/>
            </a:endParaRPr>
          </a:p>
        </p:txBody>
      </p:sp>
      <p:sp>
        <p:nvSpPr>
          <p:cNvPr id="62483" name="Text Box 2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759825" y="5805488"/>
            <a:ext cx="433388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</a:pPr>
            <a:r>
              <a:rPr kumimoji="1" lang="en-US" altLang="zh-CN"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itchFamily="34" charset="-122"/>
                <a:sym typeface="Wingdings"/>
              </a:rPr>
              <a:t>D</a:t>
            </a:r>
            <a:endParaRPr kumimoji="1" lang="en-US" altLang="zh-CN" sz="2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微软雅黑" pitchFamily="34" charset="-122"/>
            </a:endParaRPr>
          </a:p>
        </p:txBody>
      </p:sp>
      <p:sp>
        <p:nvSpPr>
          <p:cNvPr id="123925" name="AutoShape 8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104063" y="1916113"/>
            <a:ext cx="1414462" cy="360362"/>
          </a:xfrm>
          <a:prstGeom prst="wedgeRoundRectCallout">
            <a:avLst>
              <a:gd name="adj1" fmla="val 78171"/>
              <a:gd name="adj2" fmla="val 72028"/>
              <a:gd name="adj3" fmla="val 16667"/>
            </a:avLst>
          </a:prstGeom>
          <a:solidFill>
            <a:schemeClr val="bg1">
              <a:alpha val="47842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青海湖</a:t>
            </a:r>
          </a:p>
        </p:txBody>
      </p:sp>
      <p:sp>
        <p:nvSpPr>
          <p:cNvPr id="123926" name="AutoShape 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511676" y="4005263"/>
            <a:ext cx="1439863" cy="431800"/>
          </a:xfrm>
          <a:prstGeom prst="wedgeRoundRectCallout">
            <a:avLst>
              <a:gd name="adj1" fmla="val 68190"/>
              <a:gd name="adj2" fmla="val 127574"/>
              <a:gd name="adj3" fmla="val 16667"/>
            </a:avLst>
          </a:prstGeom>
          <a:solidFill>
            <a:schemeClr val="bg1">
              <a:alpha val="47842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纳</a:t>
            </a:r>
            <a:r>
              <a:rPr lang="zh-CN" altLang="en-US" sz="24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木错</a:t>
            </a:r>
            <a:endParaRPr lang="zh-CN" altLang="en-US" sz="24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23927" name="AutoShape 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511676" y="4652963"/>
            <a:ext cx="1584324" cy="431800"/>
          </a:xfrm>
          <a:prstGeom prst="wedgeRoundRectCallout">
            <a:avLst>
              <a:gd name="adj1" fmla="val 68190"/>
              <a:gd name="adj2" fmla="val 127574"/>
              <a:gd name="adj3" fmla="val 16667"/>
            </a:avLst>
          </a:prstGeom>
          <a:solidFill>
            <a:schemeClr val="bg1">
              <a:alpha val="47842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羊卓雍错</a:t>
            </a:r>
          </a:p>
        </p:txBody>
      </p:sp>
      <p:sp>
        <p:nvSpPr>
          <p:cNvPr id="123928" name="Rectangle 1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935414" y="112713"/>
            <a:ext cx="45354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32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）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.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主要河流与湖泊</a:t>
            </a:r>
          </a:p>
        </p:txBody>
      </p:sp>
      <p:sp>
        <p:nvSpPr>
          <p:cNvPr id="25" name="Text Box 18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61926" y="527954"/>
            <a:ext cx="24479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3.</a:t>
            </a:r>
            <a:r>
              <a:rPr lang="zh-CN" altLang="en-US" sz="32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水文</a:t>
            </a:r>
            <a:endParaRPr lang="en-US" altLang="zh-CN" sz="2400" b="1" dirty="0">
              <a:solidFill>
                <a:srgbClr val="0000FF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 Box 2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27012" y="10430"/>
            <a:ext cx="34559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ea typeface="微软雅黑" panose="020B0503020204020204" pitchFamily="34" charset="-122"/>
              </a:rPr>
              <a:t>二</a:t>
            </a:r>
            <a:r>
              <a:rPr lang="en-US" altLang="zh-CN" sz="3200" b="1" dirty="0">
                <a:ea typeface="微软雅黑" panose="020B0503020204020204" pitchFamily="34" charset="-122"/>
              </a:rPr>
              <a:t>.</a:t>
            </a:r>
            <a:r>
              <a:rPr lang="zh-CN" altLang="en-US" sz="3200" b="1" dirty="0">
                <a:ea typeface="微软雅黑" panose="020B0503020204020204" pitchFamily="34" charset="-122"/>
              </a:rPr>
              <a:t>自然环境特征</a:t>
            </a:r>
          </a:p>
        </p:txBody>
      </p:sp>
    </p:spTree>
    <p:extLst>
      <p:ext uri="{BB962C8B-B14F-4D97-AF65-F5344CB8AC3E}">
        <p14:creationId xmlns:p14="http://schemas.microsoft.com/office/powerpoint/2010/main" val="76773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 fill="hold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 fill="hold"/>
                                        <p:tgtEl>
                                          <p:spTgt spid="12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 fill="hold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 fill="hold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 fill="hold"/>
                                        <p:tgtEl>
                                          <p:spTgt spid="12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 fill="hold"/>
                                        <p:tgtEl>
                                          <p:spTgt spid="6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 fill="hold"/>
                                        <p:tgtEl>
                                          <p:spTgt spid="62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 fill="hold"/>
                                        <p:tgtEl>
                                          <p:spTgt spid="12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 fill="hold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 fill="hold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 fill="hold"/>
                                        <p:tgtEl>
                                          <p:spTgt spid="12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 fill="hold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 fill="hold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 fill="hold"/>
                                        <p:tgtEl>
                                          <p:spTgt spid="12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 fill="hold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 fill="hold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 fill="hold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 fill="hold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 fill="hold"/>
                                        <p:tgtEl>
                                          <p:spTgt spid="123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 fill="hold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 fill="hold"/>
                                        <p:tgtEl>
                                          <p:spTgt spid="12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 fill="hold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 fill="hold"/>
                                        <p:tgtEl>
                                          <p:spTgt spid="12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animBg="1"/>
      <p:bldP spid="62467" grpId="0" animBg="1"/>
      <p:bldP spid="62468" grpId="0" animBg="1"/>
      <p:bldP spid="123910" grpId="0" animBg="1"/>
      <p:bldP spid="123911" grpId="0" animBg="1"/>
      <p:bldP spid="123912" grpId="0" animBg="1"/>
      <p:bldP spid="123913" grpId="0" animBg="1"/>
      <p:bldP spid="123914" grpId="0" animBg="1"/>
      <p:bldP spid="123915" grpId="0" animBg="1"/>
      <p:bldP spid="62476" grpId="0" animBg="1"/>
      <p:bldP spid="62476" grpId="1" animBg="1"/>
      <p:bldP spid="62477" grpId="0" animBg="1"/>
      <p:bldP spid="62477" grpId="1" animBg="1"/>
      <p:bldP spid="62478" grpId="0" animBg="1"/>
      <p:bldP spid="62478" grpId="1" animBg="1"/>
      <p:bldP spid="62479" grpId="0" animBg="1"/>
      <p:bldP spid="62479" grpId="1" animBg="1"/>
      <p:bldP spid="62482" grpId="0" animBg="1"/>
      <p:bldP spid="62482" grpId="1" animBg="1"/>
      <p:bldP spid="62483" grpId="0" animBg="1"/>
      <p:bldP spid="62483" grpId="1" animBg="1"/>
      <p:bldP spid="123925" grpId="0" animBg="1"/>
      <p:bldP spid="123926" grpId="0" animBg="1"/>
      <p:bldP spid="1239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82" name="Group 2"/>
          <p:cNvGrpSpPr>
            <a:grpSpLocks/>
          </p:cNvGrpSpPr>
          <p:nvPr/>
        </p:nvGrpSpPr>
        <p:grpSpPr bwMode="auto">
          <a:xfrm>
            <a:off x="4278052" y="1438958"/>
            <a:ext cx="7231063" cy="4432300"/>
            <a:chOff x="912" y="912"/>
            <a:chExt cx="3840" cy="2354"/>
          </a:xfrm>
        </p:grpSpPr>
        <p:pic>
          <p:nvPicPr>
            <p:cNvPr id="122883" name="Picture 3" descr="青藏地区位置和地形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912"/>
              <a:ext cx="3840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884" name="Rectangle 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912" y="912"/>
              <a:ext cx="3840" cy="2352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674" name="Text Box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78051" y="1443722"/>
            <a:ext cx="4032250" cy="523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28575" algn="ctr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雪山连绵，冰川广布</a:t>
            </a:r>
          </a:p>
        </p:txBody>
      </p:sp>
      <p:sp>
        <p:nvSpPr>
          <p:cNvPr id="61445" name="Rectangle 7"/>
          <p:cNvSpPr/>
          <p:nvPr>
            <p:custDataLst>
              <p:tags r:id="rId2"/>
            </p:custDataLst>
          </p:nvPr>
        </p:nvSpPr>
        <p:spPr>
          <a:xfrm>
            <a:off x="8927839" y="3091546"/>
            <a:ext cx="1008062" cy="863600"/>
          </a:xfrm>
          <a:prstGeom prst="rect">
            <a:avLst/>
          </a:prstGeom>
          <a:noFill/>
          <a:ln w="57150" cap="sq">
            <a:solidFill>
              <a:srgbClr val="0000FF"/>
            </a:solidFill>
            <a:miter lim="800000"/>
          </a:ln>
        </p:spPr>
        <p:txBody>
          <a:bodyPr wrap="none" anchor="ctr"/>
          <a:lstStyle/>
          <a:p>
            <a:pPr algn="ctr"/>
            <a:endParaRPr lang="zh-CN" altLang="en-US" sz="2400">
              <a:solidFill>
                <a:srgbClr val="008000"/>
              </a:solidFill>
              <a:ea typeface="微软雅黑" panose="020B0503020204020204" pitchFamily="34" charset="-122"/>
            </a:endParaRPr>
          </a:p>
        </p:txBody>
      </p:sp>
      <p:sp>
        <p:nvSpPr>
          <p:cNvPr id="61446" name="Freeform 8"/>
          <p:cNvSpPr/>
          <p:nvPr>
            <p:custDataLst>
              <p:tags r:id="rId3"/>
            </p:custDataLst>
          </p:nvPr>
        </p:nvSpPr>
        <p:spPr>
          <a:xfrm>
            <a:off x="8958001" y="3739246"/>
            <a:ext cx="1441450" cy="21844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08" h="1376">
                <a:moveTo>
                  <a:pt x="0" y="46"/>
                </a:moveTo>
                <a:cubicBezTo>
                  <a:pt x="34" y="23"/>
                  <a:pt x="68" y="0"/>
                  <a:pt x="91" y="0"/>
                </a:cubicBezTo>
                <a:cubicBezTo>
                  <a:pt x="114" y="0"/>
                  <a:pt x="113" y="31"/>
                  <a:pt x="136" y="46"/>
                </a:cubicBezTo>
                <a:cubicBezTo>
                  <a:pt x="159" y="61"/>
                  <a:pt x="189" y="76"/>
                  <a:pt x="227" y="91"/>
                </a:cubicBezTo>
                <a:cubicBezTo>
                  <a:pt x="265" y="106"/>
                  <a:pt x="325" y="113"/>
                  <a:pt x="363" y="136"/>
                </a:cubicBezTo>
                <a:cubicBezTo>
                  <a:pt x="401" y="159"/>
                  <a:pt x="431" y="182"/>
                  <a:pt x="454" y="227"/>
                </a:cubicBezTo>
                <a:cubicBezTo>
                  <a:pt x="477" y="272"/>
                  <a:pt x="469" y="348"/>
                  <a:pt x="499" y="408"/>
                </a:cubicBezTo>
                <a:cubicBezTo>
                  <a:pt x="529" y="468"/>
                  <a:pt x="597" y="537"/>
                  <a:pt x="635" y="590"/>
                </a:cubicBezTo>
                <a:cubicBezTo>
                  <a:pt x="673" y="643"/>
                  <a:pt x="696" y="658"/>
                  <a:pt x="726" y="726"/>
                </a:cubicBezTo>
                <a:cubicBezTo>
                  <a:pt x="756" y="794"/>
                  <a:pt x="794" y="900"/>
                  <a:pt x="817" y="998"/>
                </a:cubicBezTo>
                <a:cubicBezTo>
                  <a:pt x="840" y="1096"/>
                  <a:pt x="847" y="1256"/>
                  <a:pt x="862" y="1316"/>
                </a:cubicBezTo>
                <a:cubicBezTo>
                  <a:pt x="877" y="1376"/>
                  <a:pt x="892" y="1368"/>
                  <a:pt x="908" y="1361"/>
                </a:cubicBezTo>
              </a:path>
            </a:pathLst>
          </a:custGeom>
          <a:noFill/>
          <a:ln w="57150" cap="sq">
            <a:solidFill>
              <a:srgbClr val="FF3300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1447" name="Freeform 9"/>
          <p:cNvSpPr/>
          <p:nvPr>
            <p:custDataLst>
              <p:tags r:id="rId4"/>
            </p:custDataLst>
          </p:nvPr>
        </p:nvSpPr>
        <p:spPr>
          <a:xfrm>
            <a:off x="9173901" y="3378883"/>
            <a:ext cx="2305050" cy="2173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52" h="1369">
                <a:moveTo>
                  <a:pt x="0" y="0"/>
                </a:moveTo>
                <a:cubicBezTo>
                  <a:pt x="87" y="49"/>
                  <a:pt x="175" y="99"/>
                  <a:pt x="273" y="182"/>
                </a:cubicBezTo>
                <a:cubicBezTo>
                  <a:pt x="371" y="265"/>
                  <a:pt x="545" y="439"/>
                  <a:pt x="590" y="499"/>
                </a:cubicBezTo>
                <a:cubicBezTo>
                  <a:pt x="635" y="559"/>
                  <a:pt x="537" y="507"/>
                  <a:pt x="545" y="545"/>
                </a:cubicBezTo>
                <a:cubicBezTo>
                  <a:pt x="553" y="583"/>
                  <a:pt x="613" y="635"/>
                  <a:pt x="636" y="726"/>
                </a:cubicBezTo>
                <a:cubicBezTo>
                  <a:pt x="659" y="817"/>
                  <a:pt x="651" y="998"/>
                  <a:pt x="681" y="1089"/>
                </a:cubicBezTo>
                <a:cubicBezTo>
                  <a:pt x="711" y="1180"/>
                  <a:pt x="787" y="1270"/>
                  <a:pt x="817" y="1270"/>
                </a:cubicBezTo>
                <a:cubicBezTo>
                  <a:pt x="847" y="1270"/>
                  <a:pt x="847" y="1089"/>
                  <a:pt x="862" y="1089"/>
                </a:cubicBezTo>
                <a:cubicBezTo>
                  <a:pt x="877" y="1089"/>
                  <a:pt x="900" y="1225"/>
                  <a:pt x="908" y="1270"/>
                </a:cubicBezTo>
                <a:cubicBezTo>
                  <a:pt x="916" y="1315"/>
                  <a:pt x="878" y="1353"/>
                  <a:pt x="908" y="1361"/>
                </a:cubicBezTo>
                <a:cubicBezTo>
                  <a:pt x="938" y="1369"/>
                  <a:pt x="1051" y="1316"/>
                  <a:pt x="1089" y="1316"/>
                </a:cubicBezTo>
                <a:cubicBezTo>
                  <a:pt x="1127" y="1316"/>
                  <a:pt x="1104" y="1361"/>
                  <a:pt x="1134" y="1361"/>
                </a:cubicBezTo>
                <a:cubicBezTo>
                  <a:pt x="1164" y="1361"/>
                  <a:pt x="1248" y="1354"/>
                  <a:pt x="1271" y="1316"/>
                </a:cubicBezTo>
                <a:cubicBezTo>
                  <a:pt x="1294" y="1278"/>
                  <a:pt x="1256" y="1202"/>
                  <a:pt x="1271" y="1134"/>
                </a:cubicBezTo>
                <a:cubicBezTo>
                  <a:pt x="1286" y="1066"/>
                  <a:pt x="1331" y="946"/>
                  <a:pt x="1361" y="908"/>
                </a:cubicBezTo>
                <a:cubicBezTo>
                  <a:pt x="1391" y="870"/>
                  <a:pt x="1421" y="889"/>
                  <a:pt x="1452" y="908"/>
                </a:cubicBezTo>
              </a:path>
            </a:pathLst>
          </a:custGeom>
          <a:noFill/>
          <a:ln w="57150" cap="sq">
            <a:solidFill>
              <a:srgbClr val="FF3300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1448" name="Freeform 10"/>
          <p:cNvSpPr/>
          <p:nvPr>
            <p:custDataLst>
              <p:tags r:id="rId5"/>
            </p:custDataLst>
          </p:nvPr>
        </p:nvSpPr>
        <p:spPr>
          <a:xfrm>
            <a:off x="9534265" y="1578659"/>
            <a:ext cx="1944687" cy="201612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1225" h="1270">
                <a:moveTo>
                  <a:pt x="0" y="1044"/>
                </a:moveTo>
                <a:cubicBezTo>
                  <a:pt x="76" y="1070"/>
                  <a:pt x="152" y="1097"/>
                  <a:pt x="182" y="1089"/>
                </a:cubicBezTo>
                <a:cubicBezTo>
                  <a:pt x="212" y="1081"/>
                  <a:pt x="159" y="991"/>
                  <a:pt x="182" y="998"/>
                </a:cubicBezTo>
                <a:cubicBezTo>
                  <a:pt x="205" y="1005"/>
                  <a:pt x="288" y="1096"/>
                  <a:pt x="318" y="1134"/>
                </a:cubicBezTo>
                <a:cubicBezTo>
                  <a:pt x="348" y="1172"/>
                  <a:pt x="333" y="1210"/>
                  <a:pt x="363" y="1225"/>
                </a:cubicBezTo>
                <a:cubicBezTo>
                  <a:pt x="393" y="1240"/>
                  <a:pt x="461" y="1232"/>
                  <a:pt x="499" y="1225"/>
                </a:cubicBezTo>
                <a:cubicBezTo>
                  <a:pt x="537" y="1218"/>
                  <a:pt x="545" y="1173"/>
                  <a:pt x="590" y="1180"/>
                </a:cubicBezTo>
                <a:cubicBezTo>
                  <a:pt x="635" y="1187"/>
                  <a:pt x="733" y="1270"/>
                  <a:pt x="771" y="1270"/>
                </a:cubicBezTo>
                <a:cubicBezTo>
                  <a:pt x="809" y="1270"/>
                  <a:pt x="847" y="1210"/>
                  <a:pt x="817" y="1180"/>
                </a:cubicBezTo>
                <a:cubicBezTo>
                  <a:pt x="787" y="1150"/>
                  <a:pt x="643" y="1127"/>
                  <a:pt x="590" y="1089"/>
                </a:cubicBezTo>
                <a:cubicBezTo>
                  <a:pt x="537" y="1051"/>
                  <a:pt x="506" y="998"/>
                  <a:pt x="499" y="953"/>
                </a:cubicBezTo>
                <a:cubicBezTo>
                  <a:pt x="492" y="908"/>
                  <a:pt x="507" y="847"/>
                  <a:pt x="545" y="817"/>
                </a:cubicBezTo>
                <a:cubicBezTo>
                  <a:pt x="583" y="787"/>
                  <a:pt x="673" y="772"/>
                  <a:pt x="726" y="772"/>
                </a:cubicBezTo>
                <a:cubicBezTo>
                  <a:pt x="779" y="772"/>
                  <a:pt x="817" y="825"/>
                  <a:pt x="862" y="817"/>
                </a:cubicBezTo>
                <a:cubicBezTo>
                  <a:pt x="907" y="809"/>
                  <a:pt x="968" y="749"/>
                  <a:pt x="998" y="726"/>
                </a:cubicBezTo>
                <a:cubicBezTo>
                  <a:pt x="1028" y="703"/>
                  <a:pt x="1044" y="704"/>
                  <a:pt x="1044" y="681"/>
                </a:cubicBezTo>
                <a:cubicBezTo>
                  <a:pt x="1044" y="658"/>
                  <a:pt x="975" y="628"/>
                  <a:pt x="998" y="590"/>
                </a:cubicBezTo>
                <a:cubicBezTo>
                  <a:pt x="1021" y="552"/>
                  <a:pt x="1142" y="514"/>
                  <a:pt x="1180" y="454"/>
                </a:cubicBezTo>
                <a:cubicBezTo>
                  <a:pt x="1218" y="394"/>
                  <a:pt x="1225" y="303"/>
                  <a:pt x="1225" y="227"/>
                </a:cubicBezTo>
                <a:cubicBezTo>
                  <a:pt x="1225" y="151"/>
                  <a:pt x="1180" y="38"/>
                  <a:pt x="1180" y="0"/>
                </a:cubicBezTo>
              </a:path>
            </a:pathLst>
          </a:custGeom>
          <a:noFill/>
          <a:ln w="57150" cap="sq">
            <a:solidFill>
              <a:srgbClr val="FF3300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1449" name="Text Box 11"/>
          <p:cNvSpPr/>
          <p:nvPr>
            <p:custDataLst>
              <p:tags r:id="rId6"/>
            </p:custDataLst>
          </p:nvPr>
        </p:nvSpPr>
        <p:spPr>
          <a:xfrm>
            <a:off x="11594006" y="1794559"/>
            <a:ext cx="677108" cy="36734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  <a:buClr>
                <a:srgbClr val="FF3300"/>
              </a:buClr>
              <a:buSzPct val="70000"/>
            </a:pPr>
            <a:r>
              <a:rPr lang="zh-CN" altLang="en-US" sz="3200" b="1">
                <a:solidFill>
                  <a:srgbClr val="FF0000"/>
                </a:solidFill>
                <a:ea typeface="微软雅黑" panose="020B0503020204020204" pitchFamily="34" charset="-122"/>
              </a:rPr>
              <a:t>三江源：中华水塔</a:t>
            </a:r>
          </a:p>
        </p:txBody>
      </p:sp>
      <p:sp>
        <p:nvSpPr>
          <p:cNvPr id="61450" name="Freeform 12"/>
          <p:cNvSpPr/>
          <p:nvPr>
            <p:custDataLst>
              <p:tags r:id="rId7"/>
            </p:custDataLst>
          </p:nvPr>
        </p:nvSpPr>
        <p:spPr>
          <a:xfrm>
            <a:off x="8454765" y="4171047"/>
            <a:ext cx="1800225" cy="17287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34" h="1089">
                <a:moveTo>
                  <a:pt x="0" y="0"/>
                </a:moveTo>
                <a:cubicBezTo>
                  <a:pt x="11" y="41"/>
                  <a:pt x="22" y="83"/>
                  <a:pt x="45" y="91"/>
                </a:cubicBezTo>
                <a:cubicBezTo>
                  <a:pt x="68" y="99"/>
                  <a:pt x="83" y="53"/>
                  <a:pt x="136" y="46"/>
                </a:cubicBezTo>
                <a:cubicBezTo>
                  <a:pt x="189" y="39"/>
                  <a:pt x="318" y="39"/>
                  <a:pt x="363" y="46"/>
                </a:cubicBezTo>
                <a:cubicBezTo>
                  <a:pt x="408" y="53"/>
                  <a:pt x="385" y="84"/>
                  <a:pt x="408" y="91"/>
                </a:cubicBezTo>
                <a:cubicBezTo>
                  <a:pt x="431" y="98"/>
                  <a:pt x="476" y="84"/>
                  <a:pt x="499" y="91"/>
                </a:cubicBezTo>
                <a:cubicBezTo>
                  <a:pt x="522" y="98"/>
                  <a:pt x="514" y="129"/>
                  <a:pt x="544" y="136"/>
                </a:cubicBezTo>
                <a:cubicBezTo>
                  <a:pt x="574" y="143"/>
                  <a:pt x="612" y="83"/>
                  <a:pt x="680" y="136"/>
                </a:cubicBezTo>
                <a:cubicBezTo>
                  <a:pt x="748" y="189"/>
                  <a:pt x="892" y="371"/>
                  <a:pt x="952" y="454"/>
                </a:cubicBezTo>
                <a:cubicBezTo>
                  <a:pt x="1012" y="537"/>
                  <a:pt x="1020" y="567"/>
                  <a:pt x="1043" y="635"/>
                </a:cubicBezTo>
                <a:cubicBezTo>
                  <a:pt x="1066" y="703"/>
                  <a:pt x="1074" y="786"/>
                  <a:pt x="1089" y="862"/>
                </a:cubicBezTo>
                <a:cubicBezTo>
                  <a:pt x="1104" y="938"/>
                  <a:pt x="1119" y="1013"/>
                  <a:pt x="1134" y="1089"/>
                </a:cubicBezTo>
              </a:path>
            </a:pathLst>
          </a:custGeom>
          <a:noFill/>
          <a:ln w="76200" cap="sq">
            <a:solidFill>
              <a:srgbClr val="0000FF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1451" name="Rectangle 13"/>
          <p:cNvSpPr/>
          <p:nvPr>
            <p:custDataLst>
              <p:tags r:id="rId8"/>
            </p:custDataLst>
          </p:nvPr>
        </p:nvSpPr>
        <p:spPr>
          <a:xfrm>
            <a:off x="9823190" y="4820334"/>
            <a:ext cx="719137" cy="792163"/>
          </a:xfrm>
          <a:prstGeom prst="rect">
            <a:avLst/>
          </a:prstGeom>
          <a:noFill/>
          <a:ln w="57150" cap="sq">
            <a:solidFill>
              <a:prstClr val="black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1452" name="Text Box 14"/>
          <p:cNvSpPr/>
          <p:nvPr>
            <p:custDataLst>
              <p:tags r:id="rId9"/>
            </p:custDataLst>
          </p:nvPr>
        </p:nvSpPr>
        <p:spPr>
          <a:xfrm>
            <a:off x="9991464" y="5779183"/>
            <a:ext cx="2089150" cy="5794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ea typeface="微软雅黑" panose="020B0503020204020204" pitchFamily="34" charset="-122"/>
              </a:rPr>
              <a:t>三江并流</a:t>
            </a:r>
          </a:p>
        </p:txBody>
      </p:sp>
      <p:sp>
        <p:nvSpPr>
          <p:cNvPr id="61453" name="Freeform 15"/>
          <p:cNvSpPr/>
          <p:nvPr>
            <p:custDataLst>
              <p:tags r:id="rId10"/>
            </p:custDataLst>
          </p:nvPr>
        </p:nvSpPr>
        <p:spPr>
          <a:xfrm>
            <a:off x="6365615" y="4531409"/>
            <a:ext cx="2987675" cy="1368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82" h="862">
                <a:moveTo>
                  <a:pt x="0" y="0"/>
                </a:moveTo>
                <a:cubicBezTo>
                  <a:pt x="90" y="53"/>
                  <a:pt x="181" y="106"/>
                  <a:pt x="227" y="136"/>
                </a:cubicBezTo>
                <a:cubicBezTo>
                  <a:pt x="273" y="166"/>
                  <a:pt x="243" y="174"/>
                  <a:pt x="273" y="182"/>
                </a:cubicBezTo>
                <a:cubicBezTo>
                  <a:pt x="303" y="190"/>
                  <a:pt x="349" y="174"/>
                  <a:pt x="409" y="182"/>
                </a:cubicBezTo>
                <a:cubicBezTo>
                  <a:pt x="469" y="190"/>
                  <a:pt x="514" y="220"/>
                  <a:pt x="635" y="227"/>
                </a:cubicBezTo>
                <a:cubicBezTo>
                  <a:pt x="756" y="234"/>
                  <a:pt x="998" y="227"/>
                  <a:pt x="1134" y="227"/>
                </a:cubicBezTo>
                <a:cubicBezTo>
                  <a:pt x="1270" y="227"/>
                  <a:pt x="1384" y="227"/>
                  <a:pt x="1452" y="227"/>
                </a:cubicBezTo>
                <a:cubicBezTo>
                  <a:pt x="1520" y="227"/>
                  <a:pt x="1513" y="227"/>
                  <a:pt x="1543" y="227"/>
                </a:cubicBezTo>
                <a:cubicBezTo>
                  <a:pt x="1573" y="227"/>
                  <a:pt x="1595" y="242"/>
                  <a:pt x="1633" y="227"/>
                </a:cubicBezTo>
                <a:cubicBezTo>
                  <a:pt x="1671" y="212"/>
                  <a:pt x="1739" y="159"/>
                  <a:pt x="1769" y="136"/>
                </a:cubicBezTo>
                <a:cubicBezTo>
                  <a:pt x="1799" y="113"/>
                  <a:pt x="1800" y="91"/>
                  <a:pt x="1815" y="91"/>
                </a:cubicBezTo>
                <a:cubicBezTo>
                  <a:pt x="1830" y="91"/>
                  <a:pt x="1860" y="106"/>
                  <a:pt x="1860" y="136"/>
                </a:cubicBezTo>
                <a:cubicBezTo>
                  <a:pt x="1860" y="166"/>
                  <a:pt x="1822" y="234"/>
                  <a:pt x="1815" y="272"/>
                </a:cubicBezTo>
                <a:cubicBezTo>
                  <a:pt x="1808" y="310"/>
                  <a:pt x="1808" y="333"/>
                  <a:pt x="1815" y="363"/>
                </a:cubicBezTo>
                <a:cubicBezTo>
                  <a:pt x="1822" y="393"/>
                  <a:pt x="1868" y="409"/>
                  <a:pt x="1860" y="454"/>
                </a:cubicBezTo>
                <a:cubicBezTo>
                  <a:pt x="1852" y="499"/>
                  <a:pt x="1882" y="590"/>
                  <a:pt x="1769" y="635"/>
                </a:cubicBezTo>
                <a:cubicBezTo>
                  <a:pt x="1656" y="680"/>
                  <a:pt x="1293" y="688"/>
                  <a:pt x="1180" y="726"/>
                </a:cubicBezTo>
                <a:cubicBezTo>
                  <a:pt x="1067" y="764"/>
                  <a:pt x="1078" y="813"/>
                  <a:pt x="1089" y="862"/>
                </a:cubicBezTo>
              </a:path>
            </a:pathLst>
          </a:custGeom>
          <a:noFill/>
          <a:ln w="76200" cap="sq">
            <a:solidFill>
              <a:srgbClr val="0000FF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2895" name="Text Box 1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61926" y="527954"/>
            <a:ext cx="24479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3.</a:t>
            </a:r>
            <a:r>
              <a:rPr lang="zh-CN" altLang="en-US" sz="32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水文</a:t>
            </a:r>
            <a:endParaRPr lang="en-US" altLang="zh-CN" sz="2400" b="1" dirty="0">
              <a:solidFill>
                <a:srgbClr val="0000FF"/>
              </a:solidFill>
              <a:ea typeface="微软雅黑" panose="020B0503020204020204" pitchFamily="34" charset="-122"/>
            </a:endParaRPr>
          </a:p>
        </p:txBody>
      </p:sp>
      <p:sp>
        <p:nvSpPr>
          <p:cNvPr id="61455" name="Text Box 19"/>
          <p:cNvSpPr/>
          <p:nvPr>
            <p:custDataLst>
              <p:tags r:id="rId12"/>
            </p:custDataLst>
          </p:nvPr>
        </p:nvSpPr>
        <p:spPr>
          <a:xfrm>
            <a:off x="222546" y="1705659"/>
            <a:ext cx="3816350" cy="9461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①</a:t>
            </a:r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大江大河发源地</a:t>
            </a:r>
          </a:p>
          <a:p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②高原湖泊星罗棋布</a:t>
            </a:r>
          </a:p>
        </p:txBody>
      </p:sp>
      <p:sp>
        <p:nvSpPr>
          <p:cNvPr id="122897" name="Text Box 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27012" y="10430"/>
            <a:ext cx="34559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ea typeface="微软雅黑" panose="020B0503020204020204" pitchFamily="34" charset="-122"/>
              </a:rPr>
              <a:t>二</a:t>
            </a:r>
            <a:r>
              <a:rPr lang="en-US" altLang="zh-CN" sz="3200" b="1" dirty="0">
                <a:ea typeface="微软雅黑" panose="020B0503020204020204" pitchFamily="34" charset="-122"/>
              </a:rPr>
              <a:t>.</a:t>
            </a:r>
            <a:r>
              <a:rPr lang="zh-CN" altLang="en-US" sz="3200" b="1" dirty="0">
                <a:ea typeface="微软雅黑" panose="020B0503020204020204" pitchFamily="34" charset="-122"/>
              </a:rPr>
              <a:t>自然环境特征</a:t>
            </a:r>
          </a:p>
        </p:txBody>
      </p:sp>
      <p:sp>
        <p:nvSpPr>
          <p:cNvPr id="61458" name="Rectangle 22"/>
          <p:cNvSpPr/>
          <p:nvPr>
            <p:custDataLst>
              <p:tags r:id="rId14"/>
            </p:custDataLst>
          </p:nvPr>
        </p:nvSpPr>
        <p:spPr>
          <a:xfrm>
            <a:off x="1094210" y="2663318"/>
            <a:ext cx="1728787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咸水湖</a:t>
            </a:r>
          </a:p>
        </p:txBody>
      </p:sp>
      <p:sp>
        <p:nvSpPr>
          <p:cNvPr id="61459" name="Rectangle 24"/>
          <p:cNvSpPr/>
          <p:nvPr>
            <p:custDataLst>
              <p:tags r:id="rId15"/>
            </p:custDataLst>
          </p:nvPr>
        </p:nvSpPr>
        <p:spPr>
          <a:xfrm>
            <a:off x="227012" y="3523346"/>
            <a:ext cx="3572730" cy="181588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大江大河流经高原的边缘山区峡谷中</a:t>
            </a:r>
            <a:r>
              <a:rPr lang="zh-CN" altLang="en-US" sz="28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，</a:t>
            </a:r>
            <a:endParaRPr lang="en-US" altLang="zh-CN" sz="2800" b="1" dirty="0" smtClean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水流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湍急，落差大，水力资源丰富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3331" y="1188135"/>
            <a:ext cx="257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）水文特征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483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 fill="hold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 fill="hold"/>
                                        <p:tgtEl>
                                          <p:spTgt spid="6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 fill="hold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 fill="hold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 fill="hold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 fill="hold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 fill="hold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 fill="hold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 fill="hold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 fill="hold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 fill="hold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 fill="hold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/>
      <p:bldP spid="61445" grpId="0" animBg="1"/>
      <p:bldP spid="61449" grpId="0" animBg="1"/>
      <p:bldP spid="61451" grpId="0" animBg="1"/>
      <p:bldP spid="61452" grpId="0" animBg="1"/>
      <p:bldP spid="61455" grpId="0" animBg="1"/>
      <p:bldP spid="61458" grpId="0" animBg="1"/>
      <p:bldP spid="614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图片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24314" y="5997576"/>
            <a:ext cx="5272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ea typeface="微软雅黑" panose="020B0503020204020204" pitchFamily="34" charset="-122"/>
              </a:rPr>
              <a:t>中国最大的湖－青海湖</a:t>
            </a:r>
          </a:p>
        </p:txBody>
      </p:sp>
    </p:spTree>
    <p:extLst>
      <p:ext uri="{BB962C8B-B14F-4D97-AF65-F5344CB8AC3E}">
        <p14:creationId xmlns:p14="http://schemas.microsoft.com/office/powerpoint/2010/main" val="367817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图片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4" name="Rectangle 5"/>
          <p:cNvSpPr/>
          <p:nvPr>
            <p:custDataLst>
              <p:tags r:id="rId2"/>
            </p:custDataLst>
          </p:nvPr>
        </p:nvSpPr>
        <p:spPr>
          <a:xfrm>
            <a:off x="3352800" y="228600"/>
            <a:ext cx="4343400" cy="5794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200">
                <a:solidFill>
                  <a:schemeClr val="tx2"/>
                </a:solidFill>
                <a:ea typeface="微软雅黑" panose="020B0503020204020204" pitchFamily="34" charset="-122"/>
              </a:rPr>
              <a:t>青海湖</a:t>
            </a:r>
            <a:r>
              <a:rPr lang="en-US" altLang="zh-CN" sz="3200">
                <a:solidFill>
                  <a:schemeClr val="tx2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3200">
                <a:solidFill>
                  <a:schemeClr val="tx2"/>
                </a:solidFill>
                <a:ea typeface="微软雅黑" panose="020B0503020204020204" pitchFamily="34" charset="-122"/>
              </a:rPr>
              <a:t>鸟的天堂</a:t>
            </a:r>
          </a:p>
        </p:txBody>
      </p:sp>
    </p:spTree>
    <p:extLst>
      <p:ext uri="{BB962C8B-B14F-4D97-AF65-F5344CB8AC3E}">
        <p14:creationId xmlns:p14="http://schemas.microsoft.com/office/powerpoint/2010/main" val="43240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图片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8" name="Rectangle 5"/>
          <p:cNvSpPr/>
          <p:nvPr>
            <p:custDataLst>
              <p:tags r:id="rId2"/>
            </p:custDataLst>
          </p:nvPr>
        </p:nvSpPr>
        <p:spPr>
          <a:xfrm>
            <a:off x="3352800" y="228600"/>
            <a:ext cx="4743450" cy="5794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a typeface="微软雅黑" panose="020B0503020204020204" pitchFamily="34" charset="-122"/>
              </a:rPr>
              <a:t>高原明珠</a:t>
            </a:r>
            <a:r>
              <a:rPr lang="en-US" altLang="zh-CN" sz="3200">
                <a:solidFill>
                  <a:schemeClr val="bg1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3200">
                <a:solidFill>
                  <a:schemeClr val="bg1"/>
                </a:solidFill>
                <a:ea typeface="微软雅黑" panose="020B0503020204020204" pitchFamily="34" charset="-122"/>
              </a:rPr>
              <a:t>纳木错</a:t>
            </a:r>
          </a:p>
        </p:txBody>
      </p:sp>
    </p:spTree>
    <p:extLst>
      <p:ext uri="{BB962C8B-B14F-4D97-AF65-F5344CB8AC3E}">
        <p14:creationId xmlns:p14="http://schemas.microsoft.com/office/powerpoint/2010/main" val="329065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图片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Rectangle 5"/>
          <p:cNvSpPr/>
          <p:nvPr>
            <p:custDataLst>
              <p:tags r:id="rId2"/>
            </p:custDataLst>
          </p:nvPr>
        </p:nvSpPr>
        <p:spPr>
          <a:xfrm>
            <a:off x="3352800" y="228600"/>
            <a:ext cx="4743450" cy="5794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a typeface="微软雅黑" panose="020B0503020204020204" pitchFamily="34" charset="-122"/>
              </a:rPr>
              <a:t>高原明珠</a:t>
            </a:r>
            <a:r>
              <a:rPr lang="en-US" altLang="zh-CN" sz="3200">
                <a:solidFill>
                  <a:schemeClr val="bg1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3200">
                <a:solidFill>
                  <a:schemeClr val="bg1"/>
                </a:solidFill>
                <a:ea typeface="微软雅黑" panose="020B0503020204020204" pitchFamily="34" charset="-122"/>
              </a:rPr>
              <a:t>纳木错</a:t>
            </a:r>
          </a:p>
        </p:txBody>
      </p:sp>
    </p:spTree>
    <p:extLst>
      <p:ext uri="{BB962C8B-B14F-4D97-AF65-F5344CB8AC3E}">
        <p14:creationId xmlns:p14="http://schemas.microsoft.com/office/powerpoint/2010/main" val="3676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30695"/>
          </a:xfrm>
          <a:prstGeom prst="rect">
            <a:avLst/>
          </a:prstGeom>
        </p:spPr>
      </p:pic>
      <p:sp>
        <p:nvSpPr>
          <p:cNvPr id="334" name="文本框 1"/>
          <p:cNvSpPr txBox="1">
            <a:spLocks noChangeArrowheads="1"/>
          </p:cNvSpPr>
          <p:nvPr/>
        </p:nvSpPr>
        <p:spPr bwMode="auto">
          <a:xfrm>
            <a:off x="10619658" y="288247"/>
            <a:ext cx="1037672" cy="1076325"/>
          </a:xfrm>
          <a:prstGeom prst="rect">
            <a:avLst/>
          </a:prstGeom>
          <a:noFill/>
          <a:ln w="57150">
            <a:solidFill>
              <a:srgbClr val="F3570B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F3570B"/>
                </a:solidFill>
                <a:latin typeface="微软雅黑" panose="020B0503020204020204" charset="-122"/>
                <a:ea typeface="微软雅黑" panose="020B0503020204020204" charset="-122"/>
              </a:rPr>
              <a:t>河湖风光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641711" y="5589452"/>
            <a:ext cx="3368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羊卓雍错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8901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组合 20481"/>
          <p:cNvGrpSpPr/>
          <p:nvPr/>
        </p:nvGrpSpPr>
        <p:grpSpPr>
          <a:xfrm>
            <a:off x="8148955" y="1009650"/>
            <a:ext cx="3776345" cy="2860040"/>
            <a:chOff x="0" y="0"/>
            <a:chExt cx="3840" cy="2354"/>
          </a:xfrm>
        </p:grpSpPr>
        <p:pic>
          <p:nvPicPr>
            <p:cNvPr id="22530" name="图片 49154" descr="青藏地区位置和地形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40" cy="235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531" name="矩形 49155"/>
            <p:cNvSpPr/>
            <p:nvPr/>
          </p:nvSpPr>
          <p:spPr>
            <a:xfrm>
              <a:off x="0" y="0"/>
              <a:ext cx="3840" cy="2352"/>
            </a:xfrm>
            <a:prstGeom prst="rect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344545" y="68580"/>
            <a:ext cx="6223000" cy="72009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zh-CN" altLang="en-US" sz="3200" b="1" smtClean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青藏地区地理特征的整体性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1440" y="789305"/>
            <a:ext cx="12009120" cy="128270"/>
            <a:chOff x="57" y="1058"/>
            <a:chExt cx="13204" cy="20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7" y="1259"/>
              <a:ext cx="1320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7" y="1057"/>
              <a:ext cx="13205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-13970" y="1009650"/>
            <a:ext cx="82975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东南部多大江大河发源地，有</a:t>
            </a:r>
            <a:r>
              <a:rPr lang="en-US" altLang="zh-CN" sz="240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“</a:t>
            </a:r>
            <a:r>
              <a:rPr lang="zh-CN" altLang="en-US" sz="240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中华水塔</a:t>
            </a:r>
            <a:r>
              <a:rPr lang="en-US" altLang="zh-CN" sz="240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”“</a:t>
            </a:r>
            <a:r>
              <a:rPr lang="zh-CN" altLang="en-US" sz="240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亚洲水塔</a:t>
            </a:r>
            <a:r>
              <a:rPr lang="en-US" altLang="zh-CN" sz="240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”</a:t>
            </a:r>
            <a:r>
              <a:rPr lang="zh-CN" altLang="en-US" sz="2400"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之称。</a:t>
            </a:r>
            <a:endParaRPr lang="zh-CN" altLang="en-US" sz="240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楷体"/>
              <a:ea typeface="楷体"/>
              <a:cs typeface="楷体" panose="02010609060101010101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400" b="1" kern="100">
                <a:solidFill>
                  <a:srgbClr val="00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结合下图提示，说出青藏地区被称作是“中华水塔”的原因。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" y="2774315"/>
            <a:ext cx="10246360" cy="4081145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91410" y="2208214"/>
            <a:ext cx="17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166DAE"/>
                </a:solidFill>
                <a:latin typeface="微软雅黑" panose="020B0503020204020204" charset="-122"/>
                <a:ea typeface="微软雅黑"/>
              </a:rPr>
              <a:t>①</a:t>
            </a:r>
            <a:r>
              <a:rPr lang="zh-CN" altLang="en-US" sz="2000" b="1">
                <a:solidFill>
                  <a:srgbClr val="166DAE"/>
                </a:solidFill>
                <a:latin typeface="微软雅黑" panose="020B0503020204020204" charset="-122"/>
                <a:ea typeface="微软雅黑"/>
              </a:rPr>
              <a:t>冰雪融水 </a:t>
            </a:r>
            <a:endParaRPr lang="en-US" altLang="zh-CN" sz="2000" b="1">
              <a:solidFill>
                <a:srgbClr val="166DAE"/>
              </a:solidFill>
              <a:latin typeface="微软雅黑"/>
              <a:ea typeface="微软雅黑" panose="020B050302020402020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956405" y="2208339"/>
            <a:ext cx="17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66DAE"/>
                </a:solidFill>
                <a:latin typeface="微软雅黑" panose="020B0503020204020204" charset="-122"/>
                <a:ea typeface="微软雅黑"/>
              </a:rPr>
              <a:t>②湖泊 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3164810" y="2208464"/>
            <a:ext cx="17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66DAE"/>
                </a:solidFill>
                <a:latin typeface="微软雅黑" panose="020B0503020204020204" charset="-122"/>
                <a:ea typeface="微软雅黑"/>
              </a:rPr>
              <a:t>③退缩  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4492595" y="2208588"/>
            <a:ext cx="17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66DAE"/>
                </a:solidFill>
                <a:latin typeface="微软雅黑" panose="020B0503020204020204" charset="-122"/>
                <a:ea typeface="微软雅黑"/>
              </a:rPr>
              <a:t>④减少 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228579" y="2776908"/>
            <a:ext cx="17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66DAE"/>
                </a:solidFill>
                <a:latin typeface="微软雅黑" panose="020B0503020204020204" charset="-122"/>
                <a:ea typeface="微软雅黑"/>
              </a:rPr>
              <a:t>⑥退化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956414" y="2776541"/>
            <a:ext cx="17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66DAE"/>
                </a:solidFill>
                <a:latin typeface="微软雅黑" panose="020B0503020204020204" charset="-122"/>
                <a:ea typeface="微软雅黑"/>
              </a:rPr>
              <a:t>⑦沙化 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220559" y="2208238"/>
            <a:ext cx="17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66DAE"/>
                </a:solidFill>
                <a:latin typeface="微软雅黑" panose="020B0503020204020204" charset="-122"/>
                <a:ea typeface="微软雅黑"/>
              </a:rPr>
              <a:t>⑤加速融化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021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4" grpId="0"/>
      <p:bldP spid="85" grpId="0"/>
      <p:bldP spid="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青藏地区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42" y="2201863"/>
            <a:ext cx="7407275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3" name="Picture 3" descr="昆仑山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91" y="2293938"/>
            <a:ext cx="5695950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4" descr="阿尔金山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41" y="2811462"/>
            <a:ext cx="2057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5" descr="祁连山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741" y="2703512"/>
            <a:ext cx="22860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6" name="Picture 6" descr="横断山脉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91" y="4810124"/>
            <a:ext cx="1619250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7" name="Picture 7" descr="喜马拉雅山脉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41" y="4645024"/>
            <a:ext cx="4267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 Box 8"/>
          <p:cNvSpPr/>
          <p:nvPr>
            <p:custDataLst>
              <p:tags r:id="rId7"/>
            </p:custDataLst>
          </p:nvPr>
        </p:nvSpPr>
        <p:spPr>
          <a:xfrm rot="60000">
            <a:off x="3501967" y="3846513"/>
            <a:ext cx="2954337" cy="523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昆        仑       山</a:t>
            </a:r>
          </a:p>
        </p:txBody>
      </p:sp>
      <p:sp>
        <p:nvSpPr>
          <p:cNvPr id="45064" name="Text Box 9"/>
          <p:cNvSpPr/>
          <p:nvPr>
            <p:custDataLst>
              <p:tags r:id="rId8"/>
            </p:custDataLst>
          </p:nvPr>
        </p:nvSpPr>
        <p:spPr>
          <a:xfrm rot="20760000">
            <a:off x="5094228" y="2597150"/>
            <a:ext cx="2305050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阿  尔  金  山</a:t>
            </a:r>
          </a:p>
        </p:txBody>
      </p:sp>
      <p:sp>
        <p:nvSpPr>
          <p:cNvPr id="45065" name="Text Box 10"/>
          <p:cNvSpPr/>
          <p:nvPr>
            <p:custDataLst>
              <p:tags r:id="rId9"/>
            </p:custDataLst>
          </p:nvPr>
        </p:nvSpPr>
        <p:spPr>
          <a:xfrm rot="960000">
            <a:off x="7435791" y="2549525"/>
            <a:ext cx="2341562" cy="523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祁    连    山</a:t>
            </a:r>
          </a:p>
        </p:txBody>
      </p:sp>
      <p:sp>
        <p:nvSpPr>
          <p:cNvPr id="45066" name="Text Box 11"/>
          <p:cNvSpPr/>
          <p:nvPr>
            <p:custDataLst>
              <p:tags r:id="rId10"/>
            </p:custDataLst>
          </p:nvPr>
        </p:nvSpPr>
        <p:spPr>
          <a:xfrm>
            <a:off x="8068144" y="6162674"/>
            <a:ext cx="2434168" cy="52322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横  断  山  脉</a:t>
            </a:r>
          </a:p>
        </p:txBody>
      </p:sp>
      <p:sp>
        <p:nvSpPr>
          <p:cNvPr id="45067" name="Text Box 12"/>
          <p:cNvSpPr/>
          <p:nvPr>
            <p:custDataLst>
              <p:tags r:id="rId11"/>
            </p:custDataLst>
          </p:nvPr>
        </p:nvSpPr>
        <p:spPr>
          <a:xfrm rot="1680000">
            <a:off x="3414653" y="5359400"/>
            <a:ext cx="2890838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喜  马  拉  雅  山</a:t>
            </a:r>
          </a:p>
        </p:txBody>
      </p:sp>
      <p:sp>
        <p:nvSpPr>
          <p:cNvPr id="107533" name="Text Box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69930" y="601576"/>
            <a:ext cx="487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、青藏</a:t>
            </a:r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地区的相对位置</a:t>
            </a:r>
          </a:p>
        </p:txBody>
      </p:sp>
      <p:sp>
        <p:nvSpPr>
          <p:cNvPr id="45069" name="矩形 1"/>
          <p:cNvSpPr/>
          <p:nvPr>
            <p:custDataLst>
              <p:tags r:id="rId13"/>
            </p:custDataLst>
          </p:nvPr>
        </p:nvSpPr>
        <p:spPr>
          <a:xfrm>
            <a:off x="292583" y="1144118"/>
            <a:ext cx="11918525" cy="954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000000"/>
                </a:solidFill>
                <a:ea typeface="微软雅黑" panose="020B0503020204020204" pitchFamily="34" charset="-122"/>
              </a:rPr>
              <a:t>位置和范围</a:t>
            </a:r>
            <a:r>
              <a:rPr lang="en-US" altLang="zh-CN" sz="2800" b="1" dirty="0">
                <a:solidFill>
                  <a:srgbClr val="000000"/>
                </a:solidFill>
                <a:ea typeface="微软雅黑" panose="020B0503020204020204" pitchFamily="34" charset="-122"/>
              </a:rPr>
              <a:t>:</a:t>
            </a:r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位于我国西南，位于横断山以西、喜马拉雅山以北、</a:t>
            </a:r>
            <a:r>
              <a:rPr lang="zh-CN" altLang="en-US" sz="28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昆仑山、阿尔金山和祁连山以南</a:t>
            </a:r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Rectangle 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3955" y="21483"/>
            <a:ext cx="57531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3200" b="1" dirty="0">
                <a:ea typeface="微软雅黑" panose="020B0503020204020204" pitchFamily="34" charset="-122"/>
              </a:rPr>
              <a:t>一、青藏地区的位置与范围</a:t>
            </a:r>
          </a:p>
        </p:txBody>
      </p:sp>
    </p:spTree>
    <p:extLst>
      <p:ext uri="{BB962C8B-B14F-4D97-AF65-F5344CB8AC3E}">
        <p14:creationId xmlns:p14="http://schemas.microsoft.com/office/powerpoint/2010/main" val="3925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 fill="hold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 fill="hold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 fill="hold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 fill="hold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 fill="hold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 fill="hold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 fill="hold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 fill="hold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 fill="hold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 fill="hold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 fill="hold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3" grpId="0" animBg="1"/>
      <p:bldP spid="45064" grpId="0" animBg="1"/>
      <p:bldP spid="45065" grpId="0" animBg="1"/>
      <p:bldP spid="45066" grpId="0" animBg="1"/>
      <p:bldP spid="45067" grpId="0" animBg="1"/>
      <p:bldP spid="450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541" y="148457"/>
            <a:ext cx="1123315" cy="461578"/>
          </a:xfrm>
          <a:prstGeom prst="rect">
            <a:avLst/>
          </a:prstGeom>
          <a:noFill/>
        </p:spPr>
        <p:txBody>
          <a:bodyPr wrap="square" lIns="91355" tIns="45677" rIns="91355" bIns="45677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纳木错</a:t>
            </a:r>
          </a:p>
        </p:txBody>
      </p:sp>
      <p:pic>
        <p:nvPicPr>
          <p:cNvPr id="5122" name="Picture 2" descr="https://ss0.bdstatic.com/70cFuHSh_Q1YnxGkpoWK1HF6hhy/it/u=4230929194,759899062&amp;fm=26&amp;gp=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467" y="107642"/>
            <a:ext cx="5339680" cy="3131033"/>
          </a:xfrm>
          <a:prstGeom prst="rect">
            <a:avLst/>
          </a:prstGeom>
          <a:noFill/>
        </p:spPr>
      </p:pic>
      <p:sp>
        <p:nvSpPr>
          <p:cNvPr id="5124" name="AutoShape 4" descr="data:image/jpeg;base64,/9j/4AAQSkZJRgABAQEASABIAAD/2wBDAAgGBgcGBQgHBwcJCQgKDBQNDAsLDBkSEw8UHRofHh0aHBwgJC4nICIsIxwcKDcpLDAxNDQ0Hyc5PTgyPC4zNDL/2wBDAQkJCQwLDBgNDRgyIRwhMjIyMjIyMjIyMjIyMjIyMjIyMjIyMjIyMjIyMjIyMjIyMjIyMjIyMjIyMjIyMjIyMjL/wAARCAFOAfQDASIAAhEBAxEB/8QAHAAAAgMBAQEBAAAAAAAAAAAABAUCAwYHAQAI/8QAQhAAAgECBAQEAwYFAwQCAgIDAQIDBBEABRIhEzFBUQYiYXEygZEUI6GxwdEVQlLh8Acz8SRicoIWQyWSU2NEotL/xAAaAQADAQEBAQAAAAAAAAAAAAACAwQBAAUG/8QAMBEAAgICAgEEAQMDBAIDAAAAAQIAEQMhEjEEEyJBUWEFFDIjQnFSgZGxFaFD4fD/2gAMAwEAAhEDEQA/AOHsulh12xOM352v+OImzLq64iPTHpgyfuMY0WUKWOk3F9seVCFHEYP+5vsbi3vimOVkW4Nx2wYojKq9hv8A1dsdEWVlcEUcShp2ULe+nv8A2xOprJJmZY2KqvyJ/wA7Yi0LTSq3IEWVbX/LE1gTihEBdgPNc2GM1NuxIEmWQDzNqF9hc4vaN0i4BlMaEfCTu2PVIi/2VI7tbn/bEyyljsOxsetsdcGrgp0Rv/uFgRa4G5Hz2wSKiQsBFAFZh8bjU5GKXaLXbSC/YH88CvVSSS2LWXVvbmfc447hAGGO3CZ5JJSzWuRte+F8tRJINJsFvewwQQujftsvqeZwIVKvoJHO18EBNWp8ATf0F8XQzWaz77WB6jFIuhN/UHFsKLIliLjVb8MbNPW46gq4paCdeAglCm7gX6dumAjHHE7Byk4K3DD+X1wKRpnKxFgbbEnfHusgBZCbnY+mBAowGJhMlJUJDxUXXCR8Sjlfocew3anLufh257n33xCOaSKlkhJLJcMtzirimORuH7n1xu5hH1CgOJUagLBR5QN9yL79sTRKe7KszPMeeoeRPn1OPIHUwaVGkMPNvbY88WEpDE+kBLA6iPyH74yYCOp8y01MtoizysvxNY2/ztgR4WYaS5NgSee7YlAS0RlcXJNiSeZwalO0UWt7Kzb2YdMd1NpmOoqni4bDs3K/MYiQJLkbN+WGE9OGVgTcnsMCGF6e6st0b+bGgztyVO39NlIFvbBKaySu4Nt25f52xCOLijUgCkc/+70xdFULZrgEgWCnoccTAuzKXcsGR7a+RIBwVk8TJOUJADG4uL8h+eAZiFrbA7k72N8W8b7DVawNQK6W3Nt/1wLCxDQ8WuPcwl4NJHIgAkSUW7db4V1ok+3JMq8RVCySADa1+uLameGfL7KbvYXB526YnrZomjhABMYRyGso23u37YWooRjPya4/q6oR02q7XYfFyvfp7YzHDlq6iXRIxH8zHlhlZ5kheWVDGosDptta3M9fXFpej4SgXVrfFp1G3zwC+yFkbnQOhBaSjhWeKWVjpDcuQbvY9flhuk/HY6p0jhU+VYVJv79MLZKiFNIiQljbzE3bBEck2xGzdTa1hgXtjuFjIXQjaJoZGACyOeh0kYLbRAC0sqx26LzwtizOlpwyh1dz/MWvv2HU4UV+ZCqk4Y1Ak878vlhARmMe2UKLjip8QQ09+FGW/wC57nfGbr81rK8kGay3+FNh8xiqSO6MwuwB+L19sUwAPKtrbm1h1xSmNVnn5c2RzRlLPKCAzk++JhlKnUCD1AGLquleKXcgDmCRYDHr0LxwGUshttbrhwYRRUykoqfC9z/TzGJtoCeQi/MAb/8AGKltyI3HmG/1x4+5B33PXqf7jG3MhNPCsjkvfzdRj6ppwrlacMyhbkmwGL8rg4kWo30Dlbri+Wn1I5sCLXG5FsDy3GBfbEsP3U7N/MB5bd++Co4TwuHc6ibyG/0HvgSEhZr33Hrvth9BLFTQrw0DyFdTOwuE/vfBManDvcSVqlZdKm2nYjtgcAhhYHfa3ri6RjI7MxuxvexwRllKZJ1cgm3wg9TjQa3O6hVPRinUzSeZhzN/Knz6n2xYgqMw+7iGmBfiPL/PnhhHlT1DI9VMpRfhjU+Qe56/LBdRwqeG2gMqbAabKPZf33xM2UXqOXGeNtoQERQUdPubt3U3xn6oxvLq0g27i98XVlRJPKXZyw5Abi3ywIzaSL4cikdxLPZ1PhESQkcqldzpfljx6ccO4kActYrfcfPHqKDcxuVbtf8ALH0hOrS5AFrXA698MBqddyE1O0I0SPZv6TgYixFzbse+L5IilisgZe672+WKkIA83K/TnfG3GLIFQrbHbvj1UJVyLHSeuLFs4IZtziC/BIp2646bc+p4TK/xBVUXZj0GJz2voXkOeCoIlpqYySBS9x5SfpcYHhRp52ZiAObH9sYTO+Z4g4cTFiO2BnUHcfhg6oIkQLHuowFurc/qMDc5Du5TYddsfYsKxk9V9OePsbyMZchYxmx+E4mkf3ug9dsWGKWWU2RhfkLYKjpQAjuAZAfhBvvjphYCDxRE0ztbble2GGX0ss6hCdN+ukm3y/TFkagBVNgv9IXvgjjziPSCVB32Ni364Fj9QFPI7lqRQUQMTaeIRuSpuw+v54g88MYsAo35aRf6DAUk0KtsgklY9CbDAsjBiqjSS2+w6YEL9xhNdQiarEzWVOW4u3L5csCySsulhcFuXpjx2sp0+crsTbbFUy6YkF/Mbk4ZoQBsz6EDiMGtYA3OIxLxJFW43O9+2LOGVpC39RGPYISVeRjpjAIO259BjpupM20LK4uLX36nt7YrqYmUhyPiF/bBEW7h5bAAWRLbWxXVuGCMbi4sO5F8dcwdypVEwRf5tVr4+TVGShG+oHEYW0yA325Xxey7XNw3wp3P9sbOP1Pgt6qUqdwbD3O2Ineldju199vXFkLDRIbWax1fr+GPo1JppVYWJ81u3YY6ZKwbRMOQvt649WOQkC27HaxxFDqpwq/EzWsO3PE1u0gRRqIO/pjrnT2KQqFQjck/P3wW15qYp5d2Fm3+mKKtvs8aCPYuCeJp/LFIZo3UBmDkXYDlyxkzj8xvTKlKwZEdmBNmYWsT2xbM0sSvKZg5NgzE3Fz0GFcNVGCFlLK97hr7H1xZMyvoVSSpN+Ww9T8sCRC5VqGhDM44S3cmwJ5AdScL6yVJZmiH+1Fq839RxYahpQscfkDC2x3O/X8cDTBUrGKiyEA2t0741Z1zyGV+V2ueVupxeymOqjcC4bY269zikxecqoItaxAwZGrpGi2Dyk2tY2F8aYomjK2h1TiRV0qpBu5F8WCCOSVbhnUX3tfFujTKpDBiuwdlva3YYsDFeflBIOtmuW+XTAkzgLOzJxQIyEMgErGyltgg7++LZmQErYm22oDc+2KhOInur6iByPM/tgGZ5Z51+8JPIb2A33OBq4zS9Q2UzEB5ZI0t8CHc2+WK0eOR1HFlYjcsbAYG0GVDoFkvbiNyt+pwTG9NRIrMjSOTe9rgdjbHEVA7O43o5qagPElWzFfKLXdz+mAqmKurp2qJiYg29j0HQc8RhnjqZVqaqO8uqyW/DbBVcwayl2RhyDG1sJGmuP0yb6i5kaHc3Nu24xZEUdNciAseRIvj15U4JAYm1rr1OL6eDiRaLqAL6m5b3v8AkRhjGoAH1BaqwpyQdJB2C48yeOSesZyBpUA3O25x7OimaZAwZWTXcG9yNv1wRkoaOKYoLMyAr073/LGMfbBUD1Ny2pkLExKSwA33tbAklUY3VWiJtbzWPLvgl1KvYnUzeZjflgWuMr072Y6F5g2tbrjFnP8AMGn81iqKuwt6+mIEiQDSu1trHr748pAZQ8UgIuu3rbtj5U4b8MlWVupHPDokgRvQKZKSNI77nUSeSr/ziytqIoYFTVv3U/FjzLmJpjGCUO1xbkP8OBc5ISRIwCXCljbcWwkbepT/APHYi6s4aTrIDYndrDmMMHKigMiybmwUA8z0J/bC+ePXIrlrIoC354a5dlmuJWqtQF7xwrzN+pPS2GsQO4pBy6i2gy6euqOHBGWsdydgPfGuostNFEYlRSf5pG3/AD5YsWSCgj4cKIjHewF/l64IQtMjvNINt3LbgegHLliTJmLaluPCq7PcFkYRL9yus2sZSLA+3XCPNah41UayC3yxo+Ne6xw6bjaSUXPyHTCjMcumq9U0xNwN303B9T2/tgcRAO5mZSy6mXkqGJ5k/PniCsJJCpBtzBwRWUBgIIKkW5jAvDeOzg7g88XgyEASwRFWDAC1/liQ4LEcTnfcrgdi8Zsp2xNWJu7AW5GwtjZtQianQf7LqwvsG2N8CuhVyG5juLX/AHwaFewZRcAX26jBMcCTxiPdSeRAuPpgeVTVNxMVcjWq209emJzWCJNqBJsSCPxwfLTyUkp8zWAuXUW/DA0/mjuyKUO4lUWxvK5tmV1JklA21O5AUD/OuC4oBFCacmzWu7kb/wDiMUUbANyLFR5SvPBM0hENyfOdgoG+MMMVPY6ZNI1qEQgb6hv++AJodLsrWw0WMizylFCiypa5wqqnLVBcDynoMCvc5lA2IOYt9jt7Y+x8WAO5H1x9gqnbjUhTspI74sWERgl7rb+btfE6f7NDYzMynmpAvc+uCJaKapRJqQNOxF10iwT5d8CWAgDGW3KTNBEzW+8awBAvb64CqaiZLnyAjmoHIdsEnL5qCDiVSOHNyBbl6k4AFPUSxyhUdibE7cueOUiFTA1K4vOTK5NlO/7Y9o4TPMwUe56AYOo8nqp6fhqvJtTkXNv0w3pfD4giVXmaLibyOQLH0B5WxxyKIYxsZmjEfODsim5A6nkBiPClnYmzOdNzbkDh9PBl1IHjFR9olZgxUDyrttc8ycLaqo1oqKuhFO6Lb/L41WsQSOPcGKI1Oi6rIOZt+X+dcesRoUEeUfCvfH3GWwQchuAd7YtiVVVWk8tx15nvgrgyaIFOqQDW/wBBhZqbWwa56AE39sGvK0gcKNrXNz0wOYlcXLW9fljhOXUqkXhll6XxYjMUPUjblvviLxOgu+4PJhuDj2IGNyG2KeYg9e2Nh9iWLZmuDblv264v+OJz/MCCy9W3wEQ3F2Ni249cEwyh7K50sP5rY6Awn0EUkCPI1kLCwvzG/PEom0whyumPay3+I+vfBbU/FWzgkKdwv83b5YHMYllDSsQqcgu/t8sZc2fViPJS8V2JYNyvyHLAsJLlydzo5+wtgwkzMAw0orAsPyHqe+ALlJzcW8xuMcJoGpJoiYS9/gsAB6i+PIpWRrix9DywYFZY7DSQFLNtzNrAYAKFVVujDGzuxGtMI6k2W6Sc9DnY/vi16a095LhwdOm3w2/zpimhjeZlRCWJAPoAD1PvhzwGeYEamkKgFh1FvwvgGNRfAnYgcFK9QGdfKgudTDme4GJqYqY2EjGQ7C25A7entgqoLcNo9OleQAPP5DfCcxSt5XbTq/lXmT+gwNw/TCyyWeM3UDYcr9f3xU0mlWkcbruEPTHrgJpSEBpm5tb4B6YBqXNtKMSoPmP9RwYFziovU+QmV2LE6mGr2xBdLrrN7qbH2xKA6VZ+ipb8eWKwhR2W/NSPnjanVuGwM8pUszlY0J8x5C+IyM0xCre7b2x4brSrECVNg0hvzJ6fLE4NAjZme7HmF3J9PnjINRhQ+Vl0kEjbV29v3wbV08U1M7PIqFDfURfV6YVJxUfTqsoOrT0HqfQduuK2kaqqFUfAOeFkbuGCAKnpUUbATRWLjUrK+GdLMsoVL25ab8x7/S+EWYu61rWvbQFA57emPDI8IV1uCbDb2vtgitiCAQbEfrQx2DR69L7E9geljj2EGKYRorqCpRSQbbXIH0vhVHmMvkUlbAgXXrve59cHS5iszgcNhZrqym+n29MAVPzNsXZhIj8669RueR7dfwx6xi0bJa/M364rao4zmRReSxd72sAO3pz+uLGheopY5SGUdRz26H6YC6nAX1FIp54mcgFyjAowBuRywZHTiroJJVABRSVXqD3vi2qhdUC/eHpfkbjfA1HI6EUysNU91v6WOGdi4FAGjJZfOTtYki23fr+WPZqeSuzNjEwGuwjA8xC7XY9sUU8NYtSYICoZLlnO2kHbD+gy9REulnNxpuTbURztbffuTbAO4XcPGhbQ6kKKho6bZQaioUXuBv8ALoMHrFK0bPJJHTrvqIBLEdr/ALYLgp4wBHBGqogvJKq3Vbdj1PrhHnOZpIRT076Y4yd+rYnDHIdSohcS7hYrcvo4zo1SNb+cj88DQVk9aTMF0xW8gJsqjphXTUr5nVLH5hBGfOxHIfvh9HC4RI0HkXZbWsPUkbD88EwCwULPv4k4DoIZ/vJOZB5AYavUAU+lnUhhcAeUD3wrjnp4SI4ryuu5axCD1AP5nBJZLl51G+4TmT2vhD/coQ6qIcxy8Sl3pnJf+ZVJK4ShZI7h1V+d1vpPvvjfpGzRyNZI0HIC2/z6Yy2ZU80U7O0Zli5k/FcYp8fMT7TJc+EKOUVNEAADov2v35b4i8KiFiAoc7ge2JSVcakLo0HuV5fPrgeVXUbC6MfiGKwZJW4Xlp1QuxuSo0i3MDmbDEzUxi5J+DlcAHAtM5ihcF2HEa6kduX54ksH/wCTiU3Ksd98CRC+dR1SyuacyTKCX+FW6DucLJoYS2lVdQT5ipuD8v2xZKxYyFHsC12FufzxW7uvmLG1ve+BAqMbqoHJBJTHjJva+ll9dtxjynkWUg2OvnYC/wBMEmo1HmbHnbbArKEJYMFYH64MQDXUYF14AG1zzJ54XlLiQ33PfEDOXs2sBh0PI49LeUAjQxPIdRjQKnEkncAL6SQBce2PsXPC4Y6RceuPsbqM5CaD+D1LqCEJF+Wm1/bD2lp5YoFjigEbA7oW0m/44y0VVUzTxxxvErXte1gT3Pr64JGbypIokgTiRtclTuT77du+JXBMLG6qbmoNBW1B88aRqCRdLsQfc7DA0iR0g1OplKAsC3p1OKabxBDDAogPBA5Bybf574oaugqS81TVQlgSBEAW1rfkTsNuY26YSA0ccidyFZnavCIoy12Nkk+FADzIX8LnCPM6yWoUmWSQlPL5j8Q9cPY6PLKp2lncBwbIBJYEHmSL3HpiyoyPL5GmqHlleEHUzKLEfLr/AHw0Oi/EEhm3czKkpT6gWCv0G3tioB3kGglrGw0j/PrjX/ZKT+HExUkr00N0HIE23Jdu178v7Yzk1QqMBTrw+RLA3FsNRw3UU6BTPUWKmB0hXkUFnlvcAdAP3wPURvFTmSYsJJCLBuZ98EU2hUDVN+EDqPQu19gPTAVXUvVyh5GBuSQOigcgMGDBA+5Ft7BethixYgzKG0qo2O/XticUbcIy2C6raNXy39hi/hiOIs43t92h+JvU9r42xMIMqqH/AOn0sBY7KO3y+mF+s7MfiXY3OCask2B8zJu1uXtgZheIWFit9rc8aDNWFARvFC63LA8hzxCVCqrMnI7YrgkKIwG5/pPLBsdVC4/6hLo5uVRRt0544zq3C8qqhGxKkE/0sbBvn098FcDXSeWMjhkse5PQW7D8ceZdl0axLUwS/A9iHG5U89vbth7TUCPFI0QIcXs4N7+hHLp6YQ+QAxuPGSJi3ka5hG7A897sT/l/XA04HltzGxPf1xs/4d9ojJ4bBrkHT0N+3T++AJvDzhUIkU2PK9j8x74JcyzDicRHSkzRFCCbDr1GPXp3NPpSJjYnfDXK8sqlqHhZlDk7Ix3O/wCGHbZRHSqZXkDkEDSosCex9b/lgjlUGoIxkjkIqyyiMEMalF4rnU9v5R0xe1QuptGpVXkL/ni2SUJFJoBNvLcDmf8ABiinBD6wbBd7tyxhOrmLYOp5JDOXLEMoC7seVvf9vrhZNrcqISACT0sPph1mFXDMi/dyX07i+1vyH0wnaQyMeHEFQDe52v3OMS/mHkr4lTBI14cV+XnYndj2wHJHdLHrv7YvaZZZlhiS5JBL+lu2K1Blne1uW/YAH9vzw0RJBlekinA5LuSeV9rY81wWeTzSOeh2AxCoPEYSC+m+lb4qRSH3BvYj54KEBLCzSxs1ze9tvzwZCumaVgbEbfMD/nAtOhZ2F7Kouf0GClSSQvtpQHmex5t7/lgTOnsr6vKCdBsOXxHoPbBMKx08RllIA6jr7DEE0Bk4AMmnbVayqLch++IZsrJSwSFbAuQLcht+PvgCb1MA3Fs85lqXk/qPL0xNHEwCknUqkfpiJCvFq8tgt/niSoqSAxswksCt+Xzwc2WU2uOVALE3Km/I4vkKcUPAmg9QGuCcVxEvOHK7G5IH64LhMZkYgDSgFz8v7YEmLMvy40+h3aX75gy8ML5j9fTF38QDgxLcRx+VFG1hzv7nCaWQNUM19Pnvt0wXDUIgMMg8zEtxBuWPLAFAZvxqM5qlxSCMvedm1KSOQttY9OuBoGM2YwO6jytyAtY9yb9Djx2URgq19YGp730gbW2xalElLFHLVEu5sREBbptfHDUEk3cKy+Ius8pTSs0gIvt5V6/W+HBqEDrHGCqJsWC3LdxhB/Eo46jiTBjawESgWJ7H9sXxGuzDR9oJWnJusSnRqHuDfE7rZ3KcOShqGZvm7tTClp1bQeZXoP1J7YBgySpnUSzSLBE3wknUSfbBlIysCkUSh4yQoIIC/P29/fBDJqkZ6iRpCBciIbfMi/0HPGByuljCoc8m3Kg9FlcCxkoSu9j8N+/qfe+IPNmOZBTEDwv62uqj69Meloka0FFDI52Ek2wB/wDY3OK6irgD3rKtZnufuY2OOG91OJH3LEKR/cUxed1N2k9euGFOkMD61+9lHN2PkUfrhOMwkkiGnSsQbTHEmw2/TB1Gkmzz3UsPKDyA7jAZAa3DxsL1GdTUkRMZSiC172tYYytW5q6rirLKEUXuADywXnuZLBOaRCWsmpiDa5xnY5nldW0grzsBb8sN8fGR7jF58lmoWxSUss0auhHPkwxS1Kzx6KUu43uhHTEU4er7xSLm4B64b0rpwnaNb25jth7NXUnVeZmdaR4WImV0vyLC2+LoZjxFmB81io8198OJZo6glNALEWOsXH054VSZVMAxij4i3uSnL+2ND2NzSg+IQjqo4brpJ2x9MBotva/Pntiji2lUzR6JLEDbE03GprFQdrHnjRUWfozwaS2oiwAPTAs8TSwmZCAR8S2398EyvZWS12uR+NsWQuYYwttyN9r2wVzhQMUX1aWOxPMnliSMUcFSB0s3LH0kZWVlWxW+2IyFuVrX798FGdy0VCAWeMg+hx9gYS2uNWn0x9jJvAQ7faxvblickpncvIPN1dRbb2xdXURopzGWEic1YC1x6jofTAhk1XABNvTEux3FAk9T5wUa6vqFum34HHokQX8ukkfEpx6pIOoW73xW0YJuBYe2O5TQRJjkCGTlsfhOL6euqqZSEdih6NuMD20qFf4b9CCRiyFuG9yBYncWuCPXHXc64xhz6aJBCUjWInfSov8AXBKNRVMys7xwox8ykEk/M9MJJYipXYEMNQIOq49cQ1MjWI2PTtjP8QubR3LQT18xYACOMHSTYGw9ByGKP4HUzVVPEqkxsCenwXsfYc9zgakqSjExsynsDYthkMyqpNZ4glLc9a3Jt0JuDb0wXJh1NV1PfcE/3TZ42dL6goHxkd/+3mcBtUvM8tW5Jfmq26D9MP5MxRqV4cwoJUMpBWZD5WGw2Ha3S9tsTaigzSmipqGpgihACONJVtuZ83MntfHDL9iM4X8zPUsJkjBYqCykDUPiN998BMjxEIxFnBsRje5l4blo43+xTMYwgDNM2kA+noNvnjL1eUzUiIZmQBVueG1wG7X74JMyt0ZxxMvxF8dO8c8TNGQrW2Yd8MKrJ5I4mZf9tSdO27DocOcir4p4WjqwmlbG+m/vta4740MlPBG10kURn4UYE6voO2F5PIKGNTAGW7mCpFzCniDcNym+oHtjX0yy01PHmMbFVVdbQsbhlOxt0P8AfGip/szxsrRxoLWDMtwf3wPnMcEeVOEkDStZI9AGxJ5ADkMTt5HM1UoXBwBa4pqXWaq41NFIkToC7NsG52PvimCWOSYfaECixXUDqbf88UyZ7BPIsb06wqgCalcWt3sPr674oE88jtGgjK2sWO5t3F+WCowSw7jI5alHIlfAypGq3MUoJvcbAYCqJ5ppCHNtRsEAtY4kshN2YszW5tuSP2xRpAkdrnlsAOXrh2MAdyV2H9sg62jC3FifMel8Soo3eR4NQ0MNW/PbtgqmpJKgxqqXueR5k4fUmUQUlix4s5G9jcY18oUQsWBm3EcpgpKRy9M9Q7rdQkRazYyrRVks0iNFJxZLAoq7Rrff0v8A3x1QIlvvFjUAWtYYttFGVYxrGb2U2CgnClz8R1KG8e/mcnlopcupneZRHLJ5ArHzBduQ574HJZKd4xZVKhnPffl7c9sdLzGrypEIT7G87MWsY9RPc2AP1wgqEikCpTUlMHl/rTf5ADD0z8uxJ8mCjozHCJmiWJQWbU2wF78rYvNEY4jLNqjAIF3tv7Dn+GG1ZDWU02g1CQud9KbWH0wImTK8XFmq0jJP8wNx7n/DhocRPE3FsjsNCwk2JIvaw/vjz76ohVRqY6rlQLAC1hf8cMEjyyBl1zvI4AXSYtvpfEJkhb7vUdKbmNRZemxON5TqqfJNHDTqikM4O7Dly3Py5/TA+YNIIU4vN7adQ3AHbt+p9sU1khjddJW1iDZfLfqBil5nrJdc1yxG5Owt0tjQPmaB8ytCOW9uRGCoVVp4hcA6bNfba2KQrRop3s24OJyABpFQm4N19saTMMIMmipkmjuFJvptyuOeCEXXci4BtcfO2AY6gNGTJuAe9j0wbRSROWiBYFvh98AYsgwergCT+R7hxfla2Cf4TVTFdNi1wLggYIly95CnEUaQblibXuOWC1n4UQjumrsw+EftgS2tTSQDuVpSxRUmqpjDyxuV2uASd7m3X8ziTRzyPeaURFhbToDEC3XoDbpzwxjR6CherlUyTzpaJByA3I/K98Kp5o4I0RtMrMfKg6nucLDcoZQVZnlQ1NQ0hZF1SnqdyxtzOKYc1qVpXkDKhK6VKjf6+2BatS9Wx1g6F81+QFsUny08a3Glr4YFHzB5H4jKjzasamntO4KjY6sDySzvTBzUyFi2r4ziiFSsN2updr79cXJA8ibA6bg7dB0uTjuKgzCzHqePUtFoCsNV9yfYYppkEk+ppLKAdRJtf0BwZHlwDq8jmR1sQqLsD6n/AC+LZ5KelAiEas4+FVGy+pOO5joTQKEJjqgXDFIz0VVWyIOwHXpueeCYa2WASVFWXdb3ESHZR3wvUyFA8iKoNiEC8x+mPs0rGekSmhdY1ZRqRbhvm3UHthNA6hKa3cXz8apnednEuskkhuvy6YO0hIld24s7LfSvJQPbCUPLFJ5vI4O7DmMNaWfitIJAoZzoupCk9wcO6EEizuQsHcaQEtb3N8WxPOpeEyaEazbD64Jjipbw/DZBpO2//OPqqIO6LSqTqYWJO1uXO+Fl/iEFI2JCGaRgp0X9bYKozw3ZWcgseXQ4rjohDYSyOrDcgMLD6YgJ4VmHC1Eddrn52xhIIhqDQuM6mjilj1KYxYbakDX+uM84mp3ZfN7INvmDth5oEkJdrrbmpuMBtRRW1uWsOW9vywON67hZUvqL3mvKJGjGs7tYWvtzt9MV6naUKkiuwG4vb/nB9ZQsYA92ePmNxcexOFDxTJqAJv8A0SrucUKwPUnKV3JlSupWBBb0wIzOCyfEL/zfngpZ2VSn8t+u4x5/0rORIrKeRMRv+GDupy67n1NlaVkZlapSLe2lhv74+wVDG4jBiuyHe4Zf1x9gLm8zNfnGR1GVkLVBHjY+V+ak/ofTCafLqeeMBRwyOTDnbt7Y2FX4jpsyy5qWtMj8TZlMSkX6EG4scI6OVqKRJoxHxE6OLhh1BHY4Uhdl943POzcMTA4n0ZnXySUA8ORCe3LA81FVR/FGTtuV3GNkubUMKylqBmdibK8auo9Abg2/HADVKSSXipZEUjcE8vnjgt/FQ3yPjW7BmVanlJW4dQeoXHkKFrojht79saxnUKNQsT3O2KmUAhisdj2TY/PGlDAXzLG1mcnhkSGzIrqNw687H1/fHhhIiaaKQvGoGpWsGHT5/LGkSnpyb8FQw2uBY/hj37DBoZRGUUjkp2+n0xhQiEPNToiZMOCTrQD0IwVS1aRllaO5IIG17ep74PnySS7NE6t2VhbC2opZoCA8RT1sMAddyhMyP0Y4Sqp6ilWCYLLAEuWuVaO/MqCbd8MK+goTQ6smSMSxklmaQpIQBbygk3HI74ycRAbTKn3O2rTuV9d+uNQkkDziqgfiQgea0YJQchqHr1GBYfUqU2IBlmZV9MzBKgo67OrDUbDl5TzG2GT+IUlVBXZZDOBykQ6CfwI/LBaUeXZnAY0dEqFHkJFvodyMKa7K3glsJXKsCCw5Hfrtv8sK0TCrKvRsRpFU+H6hA0MDQVNiCJjwzvz8w2I+YxS2Y1KsY0MEaA2HDN+u++BKPKqac7zaX02CFTY+m57YskoxABGjBhYMFjQMG6A8tv8AOeBPG6jRkeuozizNuHdTHIxAKgkCx/G+KKmd5JNYVbgqVZmItbc/tgePKzLpkXXF/U4Fvp/f8MHUiLFvTo0jjyq0psB7Dl1xwAG4wOzCjBhT09w0dKLW6LpUfOxJxYzPI/BhS67AaF5dRj3MZ5YIdc+tnJsRxPwtj6jzXhGC0JjiOzjnbfn+WGctXAoE0ZZHSOy6Wul/jaQc/a18FJQQRt531tcbatI+lt8EkSSI7qRwx5Q45ctycDNIyrw411ajpJtt9ML5MTHBFEJH2jUFgp6YA/FJvZfrv9MXvGViJao4YIuWSEnf648yvJ81rJykF0CXsdWw63+hxZ4grIfDyxpUVgq6oC4XoCdtzfa3ywIa24rsxlBVLGeR0UTMDJXu7kbAgrb5LbEZMtpyjKGMxW5LXc79rbjGJkzXOs0CxPWyRwBtLBAEHO4Hl9O+GnhzLq+jlqqnikuE+6V3JIYkW26EgkYc2IqLJiUyhtKJdrSgV5aqrjFPbVFGkQUubbeYi9sBwSRZhTvM9WscnxHy6SATck3ttyGNX/8AE6DNaeEwQ6dBKuhPwkkkj0HS2LfEucZT4VyYZdSw0lRnTQ8NAIw3BuOZ/QHrvgPVFhVFmGcZAs9TCPT0ygztmcQQgaZNVwfmL/hhRLUUYJZmmKjyoCBZv25374sgQ5jQinRW4iH72w9eZwodNGqnkB4iMQP3xeqV8yIm91DJqhS6yILkACwXSAe/vzxV9v0U4SKPhsSCXve4wSlI8mSyz7h1sbdbA7nAQh4lGZLgFeV+voMGN3BojuSlVpIWJNyPhVRysdz7YrisYGDfyn6YKiIamjYE/CQy9SRew/HHktKlMKaVrCOZdxYkXAB/XHX8Tq1UjwiBqdWICeUAb/2xNOG9na4HIbf5tgq33ctmuioLMOrHYDADSG+qU6iAQV7W2x0EqYSlEJdl0utuZ2wRSUEczmJowLb3vzAxGjop5NM0JBXa41fmMPaWl+8BJsq2ZmUfUeuFu9TQhMmkUMUKGbd4xYFN9u3+bYJpMuQATSxC4F0RzcC/fvgsxqWVmVTY9tseFXd2UA6eoU7b8tz7W+eIyxAlSoDB8xmjMZjqGJ1LqBD6fS9+3pzxnHo+Hplh1OAxtrTQN+tyb/hhpmNWy1TRqjFQPiJv8hhVxWdA5EYuQvm02Xqff+2G49CKybNGDSUz8RwhDpLa7Hy6u4HXngtaJUjRZDuAAAANtzuDcn8MfNIrkwpoac+tgot7fgMR1tG/CjR5pWJDyEXVR6dO+GkmLCw3+HrEhcQNuObsN+25xGOjrqiKWSGlRliTU7l7qg9TyF+2DMuyVK6VJa+tgp4gx4cDyhZJLDp0Uc9+fpi2vqJ5hBQ1NbRU2XKxvDBJpVTuPNbdr3vc88IbLuhDGI9mJnm+74cBZ20gs19h7W97YrESRRmVAGZg0g5nSo/I2wXM2Whzaoh4Z34ib8vS+F1dm9EIHioY3keT45pgBcdgv98Gpv4gjHuEUtRHMbJCWdx5RruD79d7YE4RrZnUsqzDkeQt8+mFMExici9gedugwd5lLy8Te90Pfvg+NdQCDdGU1CvA7CRbOCL3xB5dchYbaxyPcYv4v2guJWJZtwW537DEYqMTm6yqhXc6uWGA6qcK6M+mkkjLFAwTsem2C8tzCYQPTDe7a1Fhv0P6HEIZlQTNMA5lup325YHjtTsJkIO2w/S/Tl+GM77mg0NTSUkj1TiKYoHKag1wb4tiWkgLRoycS5s43sewwmo5XhqRPFZkdDpLb2tuw/zvgN2eSqDg3LebyA/lhXpm+4fOtnuaWZqjRpTToG4Ui5IvzOB3YuPvQUVedsfZfXCpjpoXjeRwxUjow7G3y/HH1dUySU0DNEA7yAaQbajfl7WwtQVNGOsMLhCzARqiofMAbFbjfuMVVOVx1CXZQr2Nih0j27Yt1pHKyq+6AarH+Y/5+OLAtUNRS5UG5OxX54yyDYhUDMlNRmOZlhkLgcwR+vLEWe1O8bQEPqurAEADrh/mtBM8Yn1CJhYFBvf1tjP8OeNv9wsPQ8vlipH5CTMKO57HGWQEyFfQrj7Hz1ChrBve+PsMuBuarRpUNJGZHBswA3+YOGtFmeVxuC2ROb/EDUWT35bY2S+F8pFtVDEjXv8Adu1j8ib4m/hTJnW6wFWvY2dr/njz28pG7BnJ4GZBQIMzKVWRObtljR3/AKar+2LhWeGAAWoKwEf0vqB+hw9/+J5SYtEkU4J5MkhwNJ4GysjiU9VUqw6a7jGDPjPyYJ8TMu+KmLoE8IVsgBeogLG2iUG1/ffDQ+D8oMbGOo0ahcMZRscLz4FYSkmpV0J+IRn98ev4Oq4LCHNYVW+yOhW344xnQn2uYaYsnT4gf8SmmyvLsurmTNWjanP+3LHKTGfQ23XGiiyLw9UovANO5A/knuT+OMzm+X+IqKEIZTVQd4B5foBcYzbxyRgNLSGLULgspF/XDPTL75xDuMZIOKxNVmXhmaiqpHVJXoyDoeJdTRnpqHUeoxnajRFK0Egu3Ybgjvj6KaqlKxpXIF5APOVA+nLF9XlT0xQ1EkUhkW945+JcD1w1ARom5D5C4yvNUIitaCjqSzCEqt7bGwOKWyEsSyVbqeW/QYZvdRpQqtuQ6YgTIVI1b2wfGTDyMg/idSyjFTltOghp6OqmS+mSXUCAQNtjY8sEJmddXM8c2WUawC4N5iSCewPP2wt4lXG1wgPex54Y09XNQUy1tqaZ5H0GLh6yAORKkWwpsXyJ6Hj+Xl6c2P8A3E9bLTpUtFaTUBa+sb8uh/LBsE9cu+qGRBuI3JjN/rYn3w1rPEQaPh1lDldRfc3gFiLX5jcYpp8qnnhE9Jl0qRfEpgIcLcdAf7YAqa2JcuZL0ZXUVlLLAJ6rTxdJWOIgqkZHqO/c/LCds3ngnU0zFYVABJYSA99Pp740nAr4Ir1sDRx8gZIWVbetgfxwmlyKCrbUtTTiQm9llsT62sBjsfEaMYzg/wATJLm9PXRrHVqu12J0+f0IPS2DoqWBoOLHG8llJATn8yDyGMvV5fV0Ux+7cqrEBz5lb/2G2PaXPsxpqZaVJ9UXNNROwve3XbHNjHamEmcD+U29EwNO0PCZEjUWvcXY87dxgdD9maaWaKSWwtEo21c++ENP4jFwtXDI40hWkDXY/jhtTeJKRkSFJW3/AP5UPlF+++FFXU9Rwyow7k6HO/EASemIFNTSXHESOzqD0DXx5XZBFmyww07SRsBrkdlsCL8j1v1PvhvRsjSCWeDjwne8cgYC/a3T054fQU2X5pCGp31hT5kUaW9Rvywts3DYFR64uS7NzIUWR08VXV5cZGaKK0qymPTrbQL6e46d8bPJsujenNeI2QVOhlVrnSbcyOnfF0NDDCwKkRJ/KoNr+9+eGkMjGNDyNyqkrYEW7drX+mJM3klhqUY8IWZ7NZf4H4SnWhjZqiaZmiULudRuTtyxj8o8LVuZ5e1RVrKaiecyOWOkbjne3oMdLmp47qskeqGKQM7Obb6fKqr168v3xbHpjPBsF4nmsF+AbWHvzwKeSca0vc58Idvd1OYL/pzmFFSiop6jXUO5LwqNlXob9bEb4ztd4WrkzgmWmK6xclTqB8t9XscfoBEMqs43BIJ2sCRji+dZjT5b42qZaNjPSGW0q2tZv5tHpfp1xV4nmZMzEGTZ8CIBEyxyQU4pY1UBxp3XZ7/mN+XpgGSClinnghuYImvxDyJ2Fva+NjPHTz0ayxJMqvM1zKpBG3T/ALeVsKViWUvE8KyMCCGAtq3/ADxauXsxDY61E6ZfPNJWTGTUoQPoBB1chfbpg7P4I0yeFCn3hAkjRN9Ntjf2HT2w0gioskkp54ZRw5VKzKxu1m2aw7g9PfBRip/v4uJHJCw0FdV2sdjy6WwJy+4GauMAETNUBpJKNomdowqlowV0hXAvuT02OIU9BCy8QQqYi2olyTq5bgc+/PDuohppXjQxIsUKnSoF779f264qmlQeYC0l9yemGDJcUwqVRQC5shUMR5QLEgchYb4Kmq4adSwVWceURryHp++A3nkdDpZzrGnY2FsWUOS1+ZMop6aRxfou3cjAswG2MXbnSiCfaampmClmJY2FjhzxqqlQQRQ8RmsuuRxueY9e+NpkPgz7GimeNeM6/CVHl374YLlFLlFO0Smmplvd5Cil/wD9j1+WIcnnY+XFRcs8fxHUWx3OWz0tYiCnjo6iR5ZNn4Rsx3Olf3wFWZZV0eYLBVxMqxKC8aclJ33Pe/PHTajMaegPGy2kJI+KprCQtiOgNyfkBfGTzWtqs0aWStd2RfhAtGqi25I6dNzubYZizsx61NyYAPncyycGCYvIuqaRtZsbgDv7dsT+0lnRUIVCLFdRsoH/ADviiVdNUVh4ZDLZmYEk9fe2IFZJ1jEShm12AtcsN+d8VnfclJo1K6+sqoYUnjYqGYgBjckdDhMszzVnEka7sfMe+GVbS1k8cc0i3Q7x2I5ew74WcMxOA6EFhyPX1GGpQE6zUkBdi7AbmzbYjIojl1KbqTj5m3YXFmAufUY+iOlypHMYMGDuWgRPEpPwhrE9Rz/ti6SGSniEZlujLcencYCe8TsgO1+np1wfVsJJtRF/5Pc2/vjCTcwyiZ+HU3F7Xvb0xfrMbCW33TXI9B2wNInM3JBuAScEu4enjUC+gAn19MaYGqg5LOt1JBU6jftiZf7sK3K9vTEhGdekbXALdgMU28pB33uD6Wxtze4dQJqnjgYllZvJboeuC5Im1JNCWAW33i9unz/vhWJWEwZSVYAPcbWIw7y7OYliNNUxRBGSzF+vX8jhb8gLE4AHuTomhpqlpalQENmUpsS3Lp/m+Ds5GirhJcfZ9BdSu5uV339h+eEtXUDgBYizgm6Bxa4BFv1w7MAqPDyRM7GZAWVgCWG+6+2/4nCX0Q0cgsFRAYJxKA7Rx3IGmMCwXqNx78vrgueeOjKyyDjPzGuxUe1tsKC5aRkUiNIlte34HFTRtqQkljIdtRvthnC4IyFYfU1aO/Eu4v1579sK6h04nE0AMfittguY03A0k+cgjXp3J/y2FT2kWwBLA8yeZweNaEW9sdybISbo0ek722JGPsQjgYrso+ePsNnf7z9II0c0SupYAgFSdwQfXHoTawc8r32/PGbyo1M2Twmmn+xVJW7IV1xg89gTcA+hxemd1OXOY86pYkAJH2ilbWm3VhzXHgFTep6oOrjzXoewuV5b8wcVvGs7qQzKVO+kWN/fnb2x8k8NWgno54nB5MpDA+hxaBrA1KQ4HMH8sZZA3N7lyFio5WHbfEWCtcMwtyIK3xEyPHEkhDspNiVXVb1PXEftKSaWTcHmRgb3qdPvs8I2F0J6qxAx8sUaI0acuRUjUAfY9MemSEXUyorHl5wPwx99tpIdMTzx7jpvv8sFyI6mEAwZooYZFR6ClfX/APxKOXqCNsLZ/DuV5pxTTo9JOh82m3XkbciPUYfGKOZCrMTdTZhzA9MBtBSOEaoZEqItlmjYqfw5e3LBLkI2DE5MKZBTATIV3hDM6VS0ax1SA/yeVvphCwWOUxzK0Lg2IdSLHHWo6ymL8PigsBvc88fVeXUtYumeFZVItYrf6YpTzGH8hPOf9HxE2upyYlA2ktvew7H2x5ICo23t0wV4gpMvy6ukjopVbhsLrfUB3GAg7KRc6iw+DF6uGFzw/K8b0cnEGeLIH8rqR6MMXQyvSVCVETskqn4kJF/e3MYEmkQMVTST67jF8V2hGtdPpgjR0Yu3x041Nw/jCmly1JQxhqlB4kZ8wYAbkbfhgODN8irIjJKYtyNelLebnyFrHGdy+no6msFNmBAp5AVL9UJGzDtY2OFs1NmHh/MDSu8N9A0tOgZXW/Q8iOuImwKDQM+g8TzGypbfE2E9PldU+mlcM1rukishYHmA6j8DcYRV1NkjBHirQ8cLb0lWpCDoQGT1tviimzaroUcmjdor+bSpYE9122+WBeNFXV7OQsyk3AdiHItzPr6fnjkDKaMflRHGtGGmk8O1IDxZdURMLqyJUExk+jcx+OKKnwxQNGXh/idG9wB9qiEkZv11LY2+RJwvhgroax/ssDhvjFiCvblyONVQVzVOUyVNOZKTMYTpkpo/9qa5FiAdt7/hhpIFGThWIoC4ko6HMMknikmqFSlk1FJLa45COQ9DuNj0vjR5X4go5rSuOFU6CFZDa5t0+ePpqpaKCpiq6Z3mlW70/DDQTLcXDD+Wx6jrha1Nl4plky2EEWIaKWovoHPqL8+v44W6h+5Rhy8dA1U28GcU9SpDNHI6g8tri22/6DDSOZZYYVSbzLZruLMe1r/3xzCjrEZQ01E0LhrkmbSB8z/nPDimzgsAkU8pBawEml0PzFjb9sQZPE+p6KeRYszdufMfNpcXCMRcg97cufLFEf3dRGY1fSY9yxuQxO/vsMZyTNqgEcUp5TzuSo9ee2PZMwqlAKklSmkWuRb2wn9s33HHKI48RZzR0/hmu4zumqJlRbG5v5Q3QbX/AOcYvLMny+uo+OsQmlIAaTXex6nsMFZg75hS/Zq1TJSuQWVyAPQje4xU7QUFIFgcJGNlEe1vYXxRhxemhVezEu/JrI1Ls1iihpIKamVyRdtKobD5nv3wljjcvqnZae7hghGpvTe22C+LLIGa0puLGRumKZSoBVrSsT/KPLf1w9PaKMW1N1KCkMTs0b+c7mWRbkfXp7YHaoXXpVnmk5e+DEojJJxZwAo5L6/riqaBQxshRWuVRedh19L4MMIBUwQmQfEY0A3OhTbl1O+J0mWz17Wp4XlW4Fyot+OPDSVKyhdNo1HlDk2J9uuOh5dDImRQVDUoSeUayiqQOex9BbAZs/pjU7Hi5tuIosmSghvVxxPUt0tsvpyxovDsipmYg1RMdJ2SPZfa2LBTU1W3CrVqrqDpWNN29/8AOu2HuWZNl9JGZKanMBYeYlrt7k483P5FqQZYuPj1PswrdKNBCCrOPPKQfL6DfnyxjZ3gWdiyNI9t3Zht7KPzONFnWZPDEYKBBvsZmXU3rYH8zjnHiLOosjMlPRsz1TaVleRb2vzA+vXlgfExE9CbkcLswyvq6eCleqqqhAEvpQnf/nbpjIVWb1Wb0+lBw6YXYIBYKg2Lt7nlhFWVNRX1EKTGWeR5GNzuSvK34Y6DkXgSaWFUrZGjimjDPGgKswI6np0sMesQnjrbncj5NlNLMPTuZqh3sWbZYkGwtyH7nGpy/LkpkBqeIftKGONFWzaQLsxPQHYfPHQ8r8IZBkimdaZTKl3eaeQtp7gA7WFrfLCemraLNq2WsVvKjFad7E+QHc/Mjn7YmPmjLfEaHzDTxeO27i+k8K6tMhMZYi0akW5m+/rbH2Z5QuXUApK2GnrdINlMd+Eu1rHmD6Y0dZnC0lOZYdAd/gDA2ty27nkMYuur5ZJGkrWkTWSBq2J/9evXCsb5HN/Ec6IomJz/AC+limSSjhChwzvGD8I2seZ/PCU2CiQHcWttz+eNTmZFjKijU2xW/wAIA5H1P+dcZtqeaBLmxUgFh2v3x7GJ7Xc87IKOp9MUMQK2JP8An649hOqMqRqK7rvy9MV8IuqsBe5tYcjj2+htBBFxa+HXFfEJW0dFrIBaXYX6Lz/S2PivAKOBqVgCVOPkPFAR2AtyY4JngYo4cAaV5XuLDl+f4YwtM7kY/vkZYV25texNhYWtiqeApQ63BDHSQLbgf848gciXjL5iibgG17/5+GDYqhZVjgccOW9iHHlcfPGWROAi+lC8OVmtqVbi/e/L1xCePgSSIDe2wNufLBRhENWhZSqk3YAdOmPSoclGBtLKdRI6WuP1xoaZe5dQVAkMMUsPEMciyBj/ADDscaWul4dPGlDVKJA5LLJ5WW672HXbp2xn6TjUc1oirXXzRbg2v37jDFJ3nq6iqMnHlQ6+GyEB/ck74RkUE3GI5AqeVlK0s32ymj1UrBTIhtqFxbp2OADTn7QpFlWxUAdRexP6DDCgmeGrSRkVFVWLC589zy9Pn2wRXmnFcUjjaMliXGxF/S3L9fTAhyDxm0pFiKKpoUnWGOMOVF21i25tt7YXSIsMoHkUk3srbWw1noZU1uTqcm+odAOp9dsK60WuVsAT13J6/rh+NophuDswDG5YDmN7bY+w0y+G9FGzwI7NuS4ucfYPnC4GdqlogKSQ0AWCoKnSQtwT2I9fTGGijrGqAKyRlmWUhorlQDq78ip2Hzxv6R5pwhbhhdBKlZL6j3I/vix6aJg6yRqGbmwXf0OPDTME0Z6jJcxdRTrlqmoKvRA3tWQ2XUSettj/AJ64Y5Vn2ZPTrrngqOmt1Ksd+vLEqqCpiq3irYBNTOuiJ1YcJr90Isr+o74z+a0eW8WcZXUJHUQgcWmlBAbbmrdTh60wqJa13N5TVOY1Cgr9lQbEXDf/APWA6/OEp6xaPMK2ODXv91G3mHqbkrf68sYjKvEHBqI5eDIzwyCwDNpsdr25nn7Y1TT5T4gCsY+HWAjQb3Nu6kfEL98Y2Pidzg9jU0dOKSUKyLC6/wAsqC9//brgtwUW8YQepS4/CxxmIaGvSnIjkhkUE7K5jIN/QAG344jTfxCOeR4aqYSCwMNTcAnoNufv+2EkfRjJoKytqIVLR0xmB2+7NyD9MTgrPtUK1DIoUHbigX9vfEKOsjmOkoY5l3ZAQTy6d8WmmDm+lrgW1WAOBsTKkyKdaWWdgOGFLOLA8t7/AJ4wmZeK6utpzT0YakpmHxaryOPf+XGzno1mp5aeRJAsqlSwbv1545lVU65fmjw5nBNJGAfKrBCw5Aj6Yr8UITZ7nnfqD5VoKaB+YDFFGZhGlPJJIe+5Pr64lIrSyBGhkTSTdiOXvjVUVD4bqYStNWOlSxDKlU5XT6C23zwyfw3X0lGslDVxzqVuYZ1DA7dG64qPkKNHUgXwOQ5A3MNHHHCLJc79TsMWg8749rxUU9bJDPR8CS9wg2FvTuMRG5NhigEEXPHzKysQ3cg4EqutjtblzxXPPUSRJDUtx44x5NXmKn07Yc5ZkL5rSy1FNVKKiNtJhbYN8+npj2CGryKsV6qmR9SlGjYhiwFjf3H64AuhNfIl2LBlxgN/afmK8spqWRgJq6SiIPwAGx7WbDpfDlO8eqKeiqVYHzF0ViSe3Ll7HfFtXnWRyRrw8sDM9hZW0Op626fW2BI8vy+aoV5VzCjWxuZIC4J6EFSfyIwhiDs2J6iM/wDbTRmng4+XgQvGzrdZIyxRx2seR9r4vpsrrWEitSlXjFhIdreg9PXChjnGSiZ8urpKilRdbmNuXoRbn8hiH2186Yx189Oz8gzUmtvYlSDgDibsG44eUFbgy0TOg5S1RoZK2jUSlNJlKCzr29PbGf8AE3hemjoZ6yhiIZPM0V7pbrYdO+FmW02cZSQ9DmtG9PqsYZJHRTfsHFr+2NY+a1cMeqqyeqK23MDpKCPYEE/TChyxtYMoYJlWmE5pTCCq0xNLo0G6SuA1r/1bctufMYOahrsvmVqplMgAKji6kYHkQQLWP6/PFua5flzT/acvM0LPcmnmhZDvzAJ2+RscU0daFpHo5iAqnVCWXUYX7AHcA8iMVsBkW1nnJkbx345evgxhF9okndppPKrHToJN/e/TEuGjMQivEb33OxwvfM46JRI6syvYLe25tvuPywTSZgsqmWTmTshPr3AxMUInrJkRujClCQKWlgAPWVfOD79sQvDUsrCzRA7ahtfvbFn2oTFXBVB1AUgfLAlSizSa40JkS5JXYn0BGAqHCCgeURqAztsNR2B/IAfpj6KmiDKUJ4bHUwfYHub9Bgan48MmppVbQNgRqAPz/wA5Yv1SorSmNgrMCSb+X/n9cCSZt3CafLWntI6swKk2UnygHY2/454PioaeJRJYLoTYlLHl/m9sAjN7yFXkJGlbBhax73t/xj1cyhCMJozLLtZ2a4Pb1wohjCBEf5JTU1QprTGGaAWCsL7nueuL3zdyrWD2B3IGM9Q5lHl6VBaYItTp1LYtax6fvjVRGli0QrpkldNZQN6Xt+WJsqkHfUclHqWUsVXwGmi0M7EAXuVUdeW5I7YprM4pMo4ozCqlnm6U8QDP/wDqNl59SMK86GazRUqUdXNA7SW0Rn7uMdWI21egO2Ek2UT0LxxUwlqZpn41VUygFja1125scYmFWHuMxmI0I2rq2prEndImy+kjQuq0665pRbqbeUbgWH1xyrLGNRncsz0oFOdTR6twpGwY367743vi3NpMnyRKOJ9FfVkALH8Sx7X9tv7YX5FQI4WaWEpDDewK8wbf57YtwViQsOpPkHNgLjXJvDtJQywVJo6ctCvBpl0XNja7Hub3sfU41WVwzzGZ5VZLtYNff1OBY5GihNUYOJqS0S6woXbmTyAA64voc2gzajX7ERIEupkUWRiDuR3xBmZn3KlpdCKM3raysgqqDKhIF1iGarkTSqqdiIwedhfzW58r4tyzJ6XLkSEQWiVNCGS9ivr6YZLHNGrzTgyRoQ2m17H0xz/xf49rairNDljtFDA2maSNgTy2A7C/P1GOxK2T+nj6+YLsE9zQjxX4niEhyrKlBqWdYzUkghd+Sjpz54WVFLQxPKkUjS1LAKXa5Oo9e4AA/M4ytLM0LwzyltQdibnzXFzv9efXDnKKgluI5Jmdi5LbkDcD5f2x6QwekupL6nNtwatj/hYDSKGjBeW7H42vZR8tz8sDJHC+WLxVIqqgmdLC2pb2UW7GxPthvBRr4gzdopIWNBSWiaS+xYkgKO5vf6HFeffaf49UZksA4MbFVbTYaTdAB2AGGK4BowCvzMlWZVW0kX20wOabXpaUKbA369MUwyGqncPoUkarnkbDG2+2TVeW0+X1L/a6ZkPDhX4UHrbcdPXGIzCkehzOanDbI33ZO3qMOw5S+m7ismMAWJfTpTfaV41RJTDSbNpDAH19MGpWZcacQSSzOy3N40AX2FzsPXC2kcMZDIpJVblbb/LHtQEUoqC7ou+oWNzv8+eGkXFdCWR6BTzwIrcSQ7a7bAHoRzwW8J0sgGmSeUCxI2Uf5fATNxKGU6gAHFupvbl+GL6CqjpUkWRS4A1I2sj5DGkasTB+ZbHKzsTIodb2CsL8yf0GDqOTL3YBXZWUkhGbke47YiKOOsphPTMSgUjSNtBPP3OAqqkeTNEaFCjPZVBHM2/4wuw2rhca+I0myzWHlpZAw28tx05C/a9zhbLFVUlXCkEj69IDGxtc81354sRcxpJDGsWoq1iyjcfP2wyos4aYAVcAKm+km17A25dMDbLsbnAA9zynfiRiWpiUyHyuC1/8GD5csRkSo03AU+XXv12+nTE5YhPTK8UhKNuNQ5exwMiTtAXiDMFBJs38trXt1B/XCi9nUYFC6ghqnoZin3ciE2eIHUB/7X2wI5pKqdnlh0MTuVf16jt64MkokniDwgK4AuCfKw9+mAjSTayiqA39Orc9dsNVgJK4dT1JyvECq6j5VA5c/wAcfYoJINnYlvQ2t7jH2N5Cd6wj2p8cVddHCKNlp3QDzJOzMbe/M4Z0fjnNkQmrMVQu27ABgPlzxygix54ks0ikWkYdt8GfExkUBLfWadam8eRVAEFMqyrICJIpFtp9Qf0wlaioM0zdmE7089g3CeW+/wD2seXIbHGToszlRdU0XEiBALAWPth8j0shfSiSPLEUQNqUoRvctbvthZwqnU4tyG5r8tyWSjYVKQGp8tnvzJ7dvW/pgymopTLE6ZfwnDhmVGYEEgbj0vvY+uMXRityqdY5AoiYglZASHHoR09canL88zeI66Tgim0gmGRG0oeXla+3flidw0Ja+ptqWw1Qsusqou1tPM8vTlfbCh/sT1LVBcxRySWDWNgR8rj587YIpcwrqil+5p7SqN/N5QewNtzgGeirKCJ6laanlT/7PiBI53I3uSb74lA3uPMtzOaKFRBUsCGXchtD233Ujf6Yvo8yraWFWh05hSKSinX5wOYu34b4zr5rQV8C0dVl1TNEsltcY1FLC5Ye3UDphrl0NPCl6KslVtP+254bemx2PPlhjAAQL3NdT1cNVBrS4e1+GRv+xxnfFPh985FNPCqM8TfeL8JkTsD09MMEqqunjUyRolmC3KA3HXYe2DBWo8ipdGZrWKNce+EIzI1iGyhhRnKqynqcsNTSvRy8M2Gpo7OgvcEdO/pgjKvElRlkgFLUSKp2MUvnjP15Y6TWZetZIkE1uAUa9/iJP6b8scqny+KlrqiMNrCOUBtzsbXx6WJ1zCiJ43kD9mOQ3HXiHOoM7kpGSDhywhtZBuDe2w+mFCsdVsVllQbkKLczipHQsWjcu5G56AYpRQgoTws+Rs7l2jjIqtKHOBrqWgilBXUNxe21wel/pjb5hl0ObUaLIBx42DxOALAjv6Hf0xzAyi4S3xHrjX5R4ugpoYocyp2aNLKtRGNVrf1D9cT+RjY+9Z636b5QUelk6n2Z+HaqupxNBTRLUJtIBsJP/U8sLaE1OaR/Y4JBK8JLcGU7qeVlb9PTHR1np66heWlmRwYyVcdDbY4RQeHacxwz70c77tLA1mVzuR6gnffCF8ihTT038RefJNfcyc/hrOllaSNahJCP9zWHQ22t3GF7ZJ4go5DLUZa7I25lhH4m2OhcLOaKQ/aa6WopbeWWGNS3/spBv7jFa+Ia6mk0zUy1sW33tOCrKP8AuXBpnYGxuLfw0yD3EzF0dfIpFHVyNPR6wZFceeP/ALgca2pZ8lpklo8w4tOygrpUuAO9wP2xZXVeQ5uoWSoFNLYqDLHwzuLXuex6n9cY6oTMMhrGppJGj4g8kkbDRMvcdPlgzWY60Yvlk8MUx5L/ANTUU3iukqo5Eqfs0kqglAfLqPS9+WEAzfIYsxf7ZljzaiSGke7L6XvuB0vuPXC+8c7EmzTi1jKoZfmdiPqcW1OXwM7iejnpnWyaon1qH6E33AxvAYzRjlzjOtpuDVM4eskMdMFo5TZYviCDoffBEVFDDSpJDUmUKQXjk2AsNiR39euJLHDleZKslPFV0oA1RkEBQRc6WO977/UYdTU2Skxy5RUTCSbytSFeKzL20nlY9z88NdlIGpHgGRMpBr/EHWfiaQCES1w1rBr9geW4OJTzUwcJIVV92Kgbnl8h09cBwIIKr7JmaS0hD6oZmXZbcta73HqDcYfyeHcnph9qra2HhN5h95ZdVt7H9rHEz0DPUR7ERx1HE1yRPERzA56V5A/M3/wYuapaTbSFKm42JHfBrw+Fz8OaNGwFg8Wrl7kH8NsZ7MVmppZDlNZHmVPfUVhdTIq25Fdj8xjAoY1CL0IevCqCm6W3OrTa/e31OIyLKkewE29gp+IfLGdj8QQmlYRFo5kILXG/P25W549TMKzhFzLTOEALcUlCt/S2D9IwPWWP1l8rA2ZRuFtvbscPMszNopVMIYMEKAub6R89x2+eMFLnUpTS0UWoi1m9Ol7YqXPJ6eQGlleG1i7cTv8AykX/AM+eBbAWFTR5AXqdqjr4uCJntbQpJ/m+vI48NdRToCH0BmuzaRue1+mOd5f4sqGp1hrVEq8w8fmC+45/PD7LMwgaVFMo0PsJFHl+fbEL+MVu5VjzK3Udz+HMuqK818kPEmJFwTtt1tih6SEZsjTERU1OupgxshPr8uuJ/wATmBMEI1SFiLhtk974skSKpgQVkUE+k+bX8N/bCbaqJjaHcyfjXN/4k0dBRa5VtqllH+3p6Ko6n1xqvAlOYskio3imjmp1swZTZgdx5uRwDXLRj76qaJYacX1RrquvWwHXbniFf4uNdV0uXZYkkNC0RZ2UWYm1wD2G344YwLIMaCK/i3Ixr4nnq5MrqKfLnVHZSGk1C97WAHb89sczy/w9U5fnK0lQgKtGdc1vu2525fLbG8aJzHAAl0jIcn36nBuT0BqIzJJZLkli2NQjx0IE1l5mzON12XyiukS2ppJmJJFtr48qK2LKoOFEddaGOo22Qkfn/bHZPEcL/YJ6XI6eilzB0sXnQeUHttz22vjjw8CeJJsxlgahfiuFvLcFAbi5v9cV4PIXIOTmpNlxlT7Zq/A9LPW0kKKtlI1qo2C7kA/rjVZ9/A8voo4KuE1EguY4I7a3NviY9BgalpqrIcqp6OjpSk3DVHnlHxW7KLkjrbA32CKWnqJ5oKiuqGbUwtpVyO5JuQO2IMjc8nIHUqVSqVMZFTpBd1IjDuzcJDcIvv8A50xlvE06tmSQo4kEKBS46nnt6Yc+Ls2gkqDBSMiM1llFMbRqByUEfjvYfXCWoyipqUD09O7tGhdyP6e/y5Y9fAtUzfMidrsCLw194/u2Ftr7X9D69sTnfjTB7MrNYG/ywO66VNzvzxZTVCkok5OhSCGAuV9PUYrk/cYBVqZNKqW1zEJ0FhsTf2AxGrp1iYGAM0IUG5G452v6H9sTE600mrSskTlrPGx8g57fXlhgkS1hV4ypjLcR2G2w2Vfwv8zhLMVNw1UNqAUVWlFKssSsRrAYK5Ukd7csa6NIsxiDBHjkNjY7XHoP8tjKZjAtNmAeGxV11lVFgpvvt2uPli+CsqYo1Zap2AcAb3BF+mF5F5i1moeJpppKemiSvlaQAzzAKWlJsbDblyOL3y1EPmiYG1rldY+vP/nAeXZxS5g5pa2MCVeT69z++HdO1QsWuJuNECQY2PmFuoP6HEjllMpXiYgSmOXRBYZyQL3BOrV8v+MWRhGR7gkNuLH9OnyxoFlpqsG1jIRurpuLenXFMFDDLHIoU3jIvwtwFPJrHljPW+5hxfUQvxVMil49DPq06QN/S+L2USU1hUsAgvoZRzHrzwdV0IFjIElW/wDKum/y6H8MLc1WGjgSTXw3YgLtuQOdx/zg1bkYtl4AkwSeDXIGETyEi7Ml9N/Tflj7CjS0hLLIIxfloI+fLH2KeAknJfqJ1oZJYSY4na2+oDbBWT0KTiWadRw0ANmU2PzxsoEraWmeDVTKZAL/AHa2I5Ei3PpgA5JPNVqkUIZBuyA7fS1u2D9e7Et9KosiiWqkjjgiSOnjcNcLbzE+vXGpoQrSRKVXVEDba5t6jEFy2opZVikjVVQAhSNsNMkyyoqasyawFDDWdQ2A9PbphOTKCIa49xzTUMDKraVkheO51i2n2/tgpciJTUuYSwlG0lWQMDfqRff54IeBwPJqUJ0Bub/8WxcrakbUdm3Latx/m2PPOU/BlHASxcrlA4n2iMuASNKkDsLgna2Ppvt8FUv2d6eSM7Osga//APr/AJtiZlm4SrLpPRWB7C4v6/vg6IK0auFKk2HPthZYg2Z3ETn+a09b9vrBRn7PUluKaVW1q4O2oAgHfe4xGhraiUhMwpCGU6eKgNj6bcj743lZl8Vcqq6jUD5HGzKe4PMYSS0s+XvNWSMtXpsGEr3Fuljtv6G5xQuUOtRTJxNydHMUiKRyyzIPhWSz2PueWDKQo7IFTg1JO17lT7YVU2fQ1QL0+XQSW2GmRdS99Sk3vg6izSCVifu4ZGFgym63J7na+BKkCcGEfU0MkQOuQs3UdAOwxy7OaRqPN6qAg7SFl9Q24x0r7fobQ7G/tyv+Qwj8YZP9rpxmVOpaWJQJFXfUnce35YPxcoR6PzPP/U/HObDa9ic5kgLHYgKTy7YqmlWmUJHsxHO2+DduYxVPTpLpYg+U32NiR1GPWufNY29wDdRj4UyUZvM81VYQRNZud2P9I7epx0KXJ8troliKU5suleHZWAHIbfrgPLsupqOmjqMn2VgHeJpDZj3364Yxy0zzlpZDBJa9i2n8OX0x5mXMzNYPU+qweJjXHRF3MnmHh3NslkNVlM85iC7hD5l/9e3tiig8c1dMRHmAWeJWFxo0uD8v2x0iJo5IwY5Fa+4KthHm2Q0Ve5+0UyOzbRtpC6djckjpjVzhtOItvEZTeNiJfQ59DmEJkoojOtvhVrOnoV7eowSgWpkjkkj0DTcK9w6n5fjjlENd/Ccz1ZdNqSOQhHttIt9xbqP05Y6BlfjPLK1Uikm4M5FgrggX7DHZcJXadQvH8oP7XNH/ALjavg0QzTinWoZImKoBu3W2MnSUSTZZNPWzUy0kjBhGSOHESN7Do19rDrjYU0i3kMEpLOwOh77G38t8YPxplZgzNKkCVYpl1OiHyF+9uhtvbG4Pc1Q/LyDFj5kWJnmgWCtmSGbixi4VgN27G2NPReHK+rylamOaGeWZArxlipA7au47HljPZVd69PsqCQwkSspYAsAdwL9bY3WXZtElZSxU8BZKtyrsdWpTbYte/Igi53viryXIAAnn/p+PmWyNq4go8vzgSPldZDCIjtG1ZuT/AOJGzEdr4glPmXhPMI5niRgQeGVNw4sLqeoOOi1lHSzU8iSgcIrZ9bCw9fQ9cZCroGWVafMKw1tM5eSldJAZIrAX9GG/rhGLPs31Lc3jcgCD7h0Y/WajzzKEcUZmEwuIyOR9/TuMUU9FSVgakqaVZKuicECQ2JDC6m4+IW5H0xkaKKrkqqmlpqn7DWRknSXeNJh/Uvr3GCpMz8UZVf7XTTTRNtxQgkW3uu4+eOOKz7WnfuGUDmhP5E2JjeBuHTrKqKL+aS9vmb4BrKGjzaHTX5XSudXl1qNQ9Qw3v7YWQ+LJYaZKityyoSF72liFxcdN+WG2X5xHm6aqKnhKgfC0oVvewBthJTIu49cyNozF554GL1UQy6Zoi4O8z3VT0XXa/Lvf3xkc1ybP8kV6esjZYb8XVGAyX5XuOQOO2SozxoZY5EAP/wBZ1qd+tt8D5hl326j4LKWWx+XtfvyIPP8AHDcfkMDTQX8dTsGpwxJSEdXhjItclRw/w5Eew2xYtMjqrKHJY3Asfzt26jGgz7wrNQVHDWmcjZ9KNtp5XF+W+2/164SLS1FLGJlVioG9rHUvpvvv/wA4sDAjUl4FTRg07vqLI7Pcm6uLk9juNtsX0lfW0t1QNG2oBirADrzxKPMKeVAskUiSKQUBJI9fXFgjXgtDEFRzIHEwJNrA3G354wj7nDRsGaaj8UNwlhrIFjqefHG+u3f/AD64NizJauaRnq3jB/kBBBA3P+dhjMKaGoju+oPqB1Rkatdzvbr8vcYnLDJHeVVVwuo9bFdySOt/Q357YlONb6liZWA2Zr6SBqgJJEnEgltxFdbAgHDWGnyujk1yBwym1tWofI45pQ+J2pnUFZVueerUv+W/vjW0niaCph1SMxQMVug8/tb02wjJiyAfiOx5kaapa+jeAhFlt/Mw3Nr9fTEqzNJqGiElNSiaVhYq7+RRyue+FlPVU8pfRJH5zYprsbjvgCbNLU7CMMml9NypAN+lutsSnET3HcgZo/CdJUy0ctTWOslVNKzSEcr9PbbpjWrTm4LEAW32xjcgzmKhyZWgqYJp5224jHQlup7m/S/zwzrc+FNAaiZtU1tCpcjUbXNl7euJs6OzmoSkVG9Q9HDLrazShbBwu4Ha+Mb45pc3zHKTFl83C4kgVYozpMvcEn0GG1JI0gjer0cZrnShvYYhxYa6sM8RYpETFrBJ6+YL89r+mBxqcbBvqafcKnMcy/04eOmp0p5JDPYNKCQRbbYHkD9caes8LsmSnL6KAQRyQgy6XJs/KxJ5/hufS2N1DDCkYIiVR0F7k4CroqiObiyljSJGXIjHIjkPUm5w8+bkcgfUWMCLdThXiLwTX5MkE32d2glFzp8xQ7m3qLDc4yyDQxBW6tzx0XxZm9fmWbk8N4KJTpjMlwdI5+w5XwBWxr/AY4qcLO9Qv3a8rWJufXlz5deuPaw5n4Dn8yHIg5HjMqkUu4C6tIBFhsR+uG+R1iRvLFKSoZdI0iw9PnfCe9RSSMkblWjO6k3t6W98MYM3CMn2uCJ0ZrFwvmA76fXDsgLLFJQNw/M8vlSGGZVcRaWjLHrqtvf3t9b4CkR6WUcSMmJpbKp22sDcfMY6BldNDmOWBqNlhiYWVfjje2219xj6fw5TypqZHCAfHzAPcAbj6YiXyOPtaVHCTsTBwUVNXC8UknEsGKMu/Mm9xjU5fUzUpRGgn0FQLgagfW/O+CJPC9MpDipIN73Isfkdrczi6LKOHDf7SJb78RoyWYbdQbdcZkzK85EKyUkdPVrriYxygi45N/nrgqlnnoC8sbhtVtYk3uALC/UfiMK5dMrKrgtpOm63H54hoWJxNFIYmAGvSAQd7bXwoqDDuobUy8eTUqFL7qEOq/YA4yVXWy1UkyTM0qptsAtxfe++3L8Ma4zKyO8JQ3U3UrYj12xls5pqZKxJaeYOrAErtz9++GYSAak/kXxsRN9neUBtbDbYCTlj7F7KxY2CEd33Jx9iq5BxM30X2QSK9WF0EatMYN7jpfr+WCVrYwJGhhcWXSsdwFU+tsIQkiAtOixg76rHUR+WCFmlVhoUvtewuwtiMoDPb5RwLzRKaiRZGG5Cr5V+XUe+CoK4U1gFDxf0qAD3ttb64QRVkzfAb2O4Itf98PU8NVhVZZuEiGxCCS5Fxfc9Pl0xjBappwJPUcw1M1cimngKQ9ZHbn/4j9Ti/QSjWiUgnSNXX0GBMuopqdCrvpdrKFBuFHP6+uGENOsc6Tirlle2olnutvQYjYgE8Y4A1uUvDVazqVSVFtz/AJ6YJi42yMUAOwAvt1xNTql8xupuxvz357YFSuAAZGQsWIVbnl6kdfTGWWFTiJa9PPPqV5DFErX+7NiQb2BPUddvrhbmHh6KsVg1XolY6mDSWv8ALv6jBpqr1CqpsL2KseZ57HrzGKqOlizStZp4JSqrs0jEqQL7kHa1uvpglLKe4BAMTL4UiRo9Txs+iwmMgFvRTe/+c8QmyeFK1YKbM6V52Gngs9+/QXvf5YyviOmlXOJVy2rmNJEVj2j0oxPPSSLEeuFkWY1GVTyaYWjq0uG3IO3W537WxeuJnF33JSwU1U2hzGsycNC6kxqbHh2kRPbURp9uWGNF4nnEQkekndC3+3HoPl6GwJxyipzOSuqRXVsh0jkioH5bG4PU88EZr41mrsqfL6WlSnpnFjY+Y74P9qTQAixl+5t80hyevM1TQVC0lQnmlpqkGO9+q3xn1Nxzxg6OKauq0iuzXNmJN7DG/wAvy+eqZaWiheVlXZR2HcnFQX0xRNzwvPwqXHAe4zbZRneXUuW0wlqyrpGEZNBNjc4Jmz3KJ54JWrQhj1bNGbNcW3xlZfCWbiKOVWWTV/IjBT+OAcwy2ooYo/tuWJAz+RJFmvqNuq3/ABxJ6eNrIMuxZvLQBWFAfidNy7M6CqW1LJAT2SwP74Kr6ZK/LqikaZoxMhTWpsy3xyCvr1D0stLQx0DJHZmhv94f6r41uS+OaeREhzABWHKZTcEdyP1GFP4zL7llOPzFY8HiCfLKjw9nohr6GOsp5AUGqyh17oSbA+mPqzL6WvmL5Es0kYjGuBmsyPfkAd9sdNamo8wpxFMkc8T81YXBGMhmXgiopZzJk8r6G3CM5JU9rnmO3L3OGJ5Fm27nZfFBFDr/ANynI/F1XlaR5dmlJO+g2VjYOo7WOG+d55lmc5HPFDWQiQLxFWU6HDL0APM/PGMrcvzJgtVOs0yL5CzeYqR0O18X5SKCrqNGZyQLAovqWPdvQkHa3thpRD7hElsgvG/X5g1AlRWlno4S8qC5C/EB7bH6YeZNnzZXWMKuFkBAV10WKt0Nvw74XZlTZXFMkmQz1M03RFia9/8AtcYDnrqkqIa3Zg17ypZh6XGxw01kNGSMj+MLS/8AsTqXEhzWFZIpY5VVW8twVYkWswwHT5NBCIXqoZZJIyQjLbTHcb6FB2HvvjnMNU1NUR1C8ZkvuYpSjgHsR+u2N5l9VmlRRpU5fXR1lOeUVZHpcemoYly4DjOjPQ8TzPXSyNw2aOl+zRwRUQrIGcjS+3BtzsTvffYYlJC8TLDRwWQ23WUhk9LG1wR9LcsAnPBQzyfxSmny+SRgyzX1xn5gfnfDU1a1sBajqIpByMkRDEC3bCCGB6loZTJl6Z4FpaxWAc6AHGzH0PU/tjlk0U2TZhNDTTNHJTSkJILi4vt7i2OnQUcQoAkswcowkJZfgPMG37YHzXwvS5rGwkvBPawkXdrDlfv+mHePmCEg9GSeb47ZVBTsQTLPFCTRRwZnpV2G0wH3Uvz/AJTbnfb9KaTNKvKs8/huYs01DOdVNVkX2PJSetjthNLJnXhCVUlCz0lwFLxhka/tbSf83wyi8YZXXQNR1VF9lbaw0BlHqB+WDbFsldgzVzgCnNf5ks4yiP7DUR5gKh6mRiI66HdiCbqvMabbC3I2xy3MY8wo6siWUSKvIuP0O4Pp9L473Ry01bRI8Myzx2tqXf6jocYrxf4afMs3laokEVPLEiw1WklYXF/K1uV78+XTGYcnE8WjMqB15KZzaSuYyDi0cEqDcAKyFRfv6/PniU02UVBDBKujkZbMp++iJ+oP548zHwpndBK8f2KaaFfhngBdGH/kMKtk1faopeYHFFwwPY32O3T8cWAA9SS2BozScXK2h4VNfj7IZIUsGtuCQ3MX274Co5irTRzST099iSNQue6m4IIv9MK0SOXQYpSdRu0bDSfry+mLEeroagjzpuCQwtsd/Y3HXrjCohczHMdPStBJFJCvEUlY5BIVjLdiTuLeh9MeUqrFDKkrtrCeSJ2GzC3JhzBt1I/He/N4JKTLaHM4Z2lpp0AdoVC6JAfgYf1AW5gXwFDwc6p1gWV3rI4zwtKhGbf4SOTe+x98L7EZ0YwNVL9g41FLxQB54XAYpa19+a97jbHlH4iRC3GTSGS9tRAJ7C9x+WE7h6auLU7VVPUBtJRiNXLnawuOljiSZgHkdaikjmuSGIXSSe9hseu9sB6YM0ZCDN5ldfRFo1SphlQpdo5F4bjcbAXsbbdcaQ1NPOoJIcqBqPM7/pjk9OcvlhYItRDLcur34ig33Dr1FuuHeUZnPFwIopo5adm0FwdiLXAbfe/QncHniXL497Eqx5b0Y7z3Ns4cyUmVUUsUY2NU7Dlysv741OVVdOYqWnMqxPpGtXazA8vr++MzWzRVkEYWQJKA2kSbDfvf/OeMlPmEeVVyyNJxHBvHHEQxa3LfkP74X6PqJxGowvxNzvTUsskY4bpGLg6mFwB6YJN+aEubW1AWAwh8M5lX5tkkddmKJFxyXiij5KnS/rhoxLH4mt2vjxnUqxUmUg2LmezjwXSZxKHqpZJpCwVRK1wg5k27Y+p/B8FHEqQ6QUY6XIuSLclHrjTaY6WAzS8jyHMt6AdcKK3PYoqN2ntSLwyxQyDXaxO5He2wHPDVy5mpAdQSq91OAeK5Yl8WV3AN4S+lWAHmFt7W253wlYo0N9yA5HLex74tqnFZUPImoRuxZSea9sQip5pTIoC/CSwLWIPseePrMYpADPHbZJhWVZtV5bVA00pZdWoxMTY27W5Y6BkvjIVylqinijQHzi+9vcf2xzdYBT8GYqyrICVF99N7focSpo5WldItZkQ2CofMd+2Ay+OmTvuMXM6ddTu9LFQ5hSJU06RuumwUdSO++L50gKMJEjBttpULb5jp9ccXy3Nc3yqo8lRUqCwVlINjve1sbCj8YVtUWFWtNosLMmq+567fjjysviOhsGxK08hWFVuH5nJPSOCEidb3uUDD8cCnNw+z09MBb+VB+uGNdQzLGagU7VEElrBCNQJ9yL4GbJCESThMqsNQjbZlPbtglIrZnEG5GFo5WTRShGY2ugxm86o6iizGbiWCFwPh2CncG3I+/pjZR5U4jJSXcblG2PPEK6g49OI6yMOqqeG7Aa1v2bGq4DQcmLktTnks9RHIysZFIPJQCPx3x9jUGgng8kCRzR81aUMW9tsfYf6wk3oZPufSZfmUqqPttNpRSdLyOdIP/Hpi2gy1ii3q0ZpLDyxED69MeU+YxC3Gpwq31A6SbHa9z6/5zxosvqYZi08Lpdh1IOnbpfl7YQ7svc9AIDLqLwjCuiWoqXeM9I9Kg+lyeeHQjlrUhYVMISKS8cMT3Uqot52tdvlYb9cLq2rkAg4VPCzEaTJM5Y366UW/b0HLFOdRVuarDQGaOCltqMMEVzJb+q/IemJDydvcY3iB1PEzoT5k6Rwz1UFiEakp1CydN2Y8umwA264YPNNJKiojNMAWnFPHrALG+nUSBsNjv2uMK48rpIKKOA0tNOyHSS5OlF3Y2G/cdgME/ZZJaeNRHTRcJxw4YDZIgOe5BBPXYHBHh8TByjD4/LwgNQ1EsAdiOZIsAT23xS8YADxgHWdKgXsDbvt2JxCCncMWESsS2oNquxY9S7A/QDbbBqqXMfEpGldCRdSABvc7k+wwOh1NqL9DOwjCMGvck7H37/l7YskieZzSzgyQSsFeB0CqwHex774jKsryyI1KXRGHCUVVlJPcbkD1P4YJooqiHhcdYftBlOvhIzAEne52vz7YMmhBIJgccVL/AA6U09HEKFi6LpFtYBtffvzA9sYKtoYZsyjQhnQuQQ7k2XoNXP6Y6oIpJdYkRBCCdC6r7A9dsZTM8uWnrlMQQRC50qbFee9zhvjZhdRWTHYmDn8Nz1AcRyKsR2Gr4j6e+FlHktNx+HKskxJKhQ2mx5Y6hQU1FVI0DRorrcA6ri55HbnhVmHhGoM6yUkYjn0kuhYEP2Kn1226YpXyTdExDYL6mXpqOClGqCEKDcE9efXBtLWVmXVq1dJIdSm4F9rdjg+PIMwo6jiVlJUpCxs/DPEA+nP/AJwTV0+RvRmSnlZKoW+5VrXN7HY8u/PDvXU6O55Ob9Pyq3qIbMMl/wBRZ5MteGakWGqYWEqnYeovg3w7lnhrM1jqKqtWurpBuKmTzg35BSe1sYorMZCq087R3ADcO/4YhEqTktDGrFDc6Y90P02wJwKR7NTh5mbFrKtzrOf5NTVeUTKKYGSKMmIIguCBsB+Vscmo6qro6j7RDDCsqEi7wg29LHrhtD4izmEAJmE9h0Y6vzwLX1MuZTieq0mYb8RFCMfe3P6YLDjZNHYiPI8zBk9yijNBk2c5nnMqK+fwwMx08PhIHG3qBthrU+Icw8OZnTUlfKa+nnUtrSILIluu2xxg/s0TNcxqT3xOoqjKkcdVI7LF8Gsk29sc3jgnULF+qDjRBudlpZqWqiM9PpYS2LbWPLqO+MN42bLaSRY4Muiesl/+0iwj9ffCXKvEdTl8oankjksLaZBfbt3wyiz2lra52zOACnlPnRBdQQNjY4QuFsbX8Sw/qGHKvEmj+ZVklPWUdbEgq4paefYNJFxEVgLkHqNuo2w+zGmy/Oi2XZjClJmC/wC26Xsx7qevqDvjL5XXZdlHiKRHleWjVxwqhSVaPba3puQRbGozqsGYZpk1NRTxTIzfaDJrsSUItuORNyMa98rlOJkbHSzExVLZZUoylS8RNtY8rW5g++Og0dJBW0cNdl5ak44DlYmuhPZl5HfqLYxXiHKqrKq9laENBIxaO67EHe1+45YllkOaVcSx5ZV30j/YSfQy+mnb8MPyqHUG55PjO3jsy8bnQUo0mhNPVq7MxKl0+BuvLp8xjM5l4NOWcWuy+rlsvmaINpIX0YYQ1GeZ3ls/BqJ6mCQHYTEm/te+HeVeNsw4MTZjBxadyQJNAU3HqNifTCRidBamxPQ/dI381InuUV2aVMX2jL6r+IomzwTELMB235j1Bw7i8W0iOIcyhny+X/8AuXy/XCqfKpoAc48OzJLE93an22J3On9sMsozmHOuLQ5rRpHUA708y8/Ynn7c8AwB3UoxkgCj/wDcfRTUGY0rGGphqoG2ZVOrY9CMZjNfBdLVBPsR4Mw+E7sPb1x9J4Sp46uuko+JSWjV4HjkKlW31A78th9cVeFM8kzGWSOvmaOWNrQyM1uJ3B6Ejb64FQV9yGEwDezIO4mjyXPcuqNVHKyyDm0EgKuOvPl7HDWo8YZnSxCM5aTKB5jUG5PtYAEY0jijTWEeAyHcgOCfXkdsD1wqWEPDCiwZVQm4cX5kHYm3z9cH64fbC4A8X01442ImQp82rs0mYUcNPRTswUvGzRkkjkLG2J1OeZ1lX3Ob08dXE22uWNGH/wCw/XFK00mT5mz1loYp3I4ZUiPT0Ibzb77hhh3FVZhQFTTUsdfQT3IRlFkt1DLcfh8sMLKOhqCMTEbY3MVmeU5LnzCbKBHl9ZbzUznSkjH+ljsvLlsMArkvimmUQVeWyTwpuFmh4q2/7WG9vY43uY5UlXCJIPDk0UrC5annRlv7XscK/wCDZ3U0j0D08pitvGzaSPa+2CGUHqKOPIpthY/ERLnTZGz0uY+G5f4ZUxqk0Tltz3UsLddhthR4l8OtldWlVQmRsumAaF3Hmj/7HP8AKwv1tfpjYwST5JTfw+vqqqGnZg6EOjFSD1ve4w+yjNaOaKWlPDqGqiBK8cYEkvqRbcgDt7YEsVPICOpWFEzlKz1i06pVHjALdFqlPT+UN8Sm/r8sVTLSyOJFkZGcf7U7bj2c/rY788dD8UeAa1pJJsqijnp3N1pyxvGemm9rj06HGFzDLMxymnT7dRNHG5OqW11BtsR0B6Hlf3wxMiOLEFsZX/EAEM/CLQWuTcMCCRvvZgcTFTWU7ipdCSQRIy7ah1uRt+uPNNPVgOI7si73G/Pa5HpbfEpqeooDDPFUyFZVDKyXDjpz+R98MqAPsS+LMZZItaFGQnaGW3P35fltgn+KQCeSWpplTy+UqLEdwNrW9cL6MDNZXoJpI4qmQ6opraVdgLaGHIE9Gtz57G+K44pICUnCyQEbi9xfl7g/Q4WVF1D5kbnZ/DnjjKqvLUp7iKSnjCLGBuQBtt3w3yXxA2cVVXFT0rQrThbyyi53vyXvj8/SUjxqs9MWDpfUBsyMOhtzHqMbDwZ4jruJU0tUXeQRfdsfKSQdgTcY83P4CAFk7lWLySSFadhraiOK7TSgyW8oY778rDkMJM1y+mBjqpoo5DGpKsW0rvz3/wAOE6Vq1bB9SQaW0O6gMwI52J23PrjL5rm1Q0zRqzPLpOppjcQDlc787dMT4fFa9GVNkAExueZfFlWb1VLG+u/nQqDax81vlywuaV7JMw0tsBtyFuv44bZzqzPMI4478RYS6s3OQ36n2GK8ikiqJxBmBgeFWtplQl+vXoNrfPH0CtWOzPMZLYwtMgqKyghaJwJNIBjJ5Dncf51xRX5LXzZnqip3sbHUo2FvXG7iy2KCCM0tOkUa/DYD8MXFHGphK++wBPzN8R/umuP9EERNldPLTZaiVarUx/1geZR/z+eNHR0lLEgmii4sDCwZenvgamMSqI9PM2dh+lsHRtHSQOsktojy1G1rn8cJdix3GKAI4M6SxJzGnoR6Yks0ZjAcaTvuDyxmRWTO4FLG7Mux4g0oSTtbrfBCRVMugVMzspO0abW+fO2Jjh+TGho0euhRLrMl+eh7E29ueAcwzeJFkjVQj3A1bqN/Q7X/ACwxo6SGnAEaLGvIC1j673v1wamXLIF1ElwzNcm4uf8AjCjkRGhcS3UxUkqvITGzMvdD+3XH2NYuR0NrvSI7Hm2kb+vMY+w79xj+53otMPlnhzMa4SS0xdVOwfikgN68vwwtz6qHhqSNI8xSqqQxEiwuQVHvvbcYzMnizOK2Lgz5jVcMi3Cik4aAdrAdcLo/95VlA0Frkg35dseknjvfJzqTtmBFLN1k3inN6q5mDBbXWQBSFHud8aiLPJZKcJFTtO52cpMoW3tvjD0OUk5PHSwC9RJtM4Oyg/njKVxejzKpihkdFViuxty26YH0EyMamnKyDc6d4h8cyZfNTR5bGJi5+9Roxa3bY88aTJfEAzeCKXyxSHZ0K339+nbHDIBVwVCSQsyysLqed/r742GT1HialMDPCssZAZS2zab2A253PfHZvEQLqdjzsW6nVDmCxzBHDCQjyW8xPTfF+lyOPMdb3si2vY+n74Vwy1k9HeHRHM9tQYG4JtsD27YjDLVTTIlUgUKNmUEjUPp0x5XC+pZcYQwQpUSTNAkJbdpWIa/re+2PaeaWKeYT1FLLCbmJY7qy99RJ3+l8KMxp56sPHBOym6pIgFwikgfW2GlPldDRKIFlmdtNgGe52Gw/EfhgTx+TOEKqK5dAMugQi19TWBHPCikp1zOqcoVanIusgJJJ9LDbDGCnoRNwBBHxlUsGLam1drm/bfAM9fLBSRw1Dg1MsbsnDGgAdAex/A+mCT6TuY35i2SCajrneCfXwhtfnyO1sGL4popIxHVRaZxsuojSWJAG55czzxncxq1jpoyC81m4sEwaxvYc7dbi374QyUskzsz2aYHWw07L6AnmfwxYMat/KSlyOp2SnmDjSoDW/pYtc2NrfT88CVvh+izCNlaCPVpsCyhgB69T8jt33xl/AQWCWrDVUaVMumyG12tfYbXv6DbG2kq4qaB5pXWJNQDAqT8vfELg43pTHCmWzEcXgrLo0dY5J4XtYsrnSvpvzscJsz8BZtJSMlLmEEvmvy4bORyuRtff23wU/jmOOrlU0paBRdXUg2I5+2D6bxtSVQjlSF44mNuKd7Ac+W/M4cG8hdiAyYm7nOanwz4pgiNLLQVDQq4aJUZTc9BqXkNzttzwoaTNoWl1rwyhBZbglR7E3Ix2Wr8U0cETiVS6lTfS1vL7Hl1xyPOs3o56qR4IHQltgP3/AFxd4+fI18lkOfxcVSVFW1VXIIY4Umax1ENo+l8FGEawbSWO51KGAHc9sCUYrGpy7LCYrgWUgMtj6bnn88PIGqYKB5GNQiWVXAFkZAeVwOp/PD2ykST/AMfiO11FxhkeQiCWiqCP5VkCMPTe2C1oq8JqloKhB3C6h9RfBSNlEmYM1ZQR1CyH71RGyFCTzU7be9zsdsaqHw5Pl9IlZ4YkqVYtc0dTMJIJF9L8j1BHfCm8njozm/TMbj6mJffZ1v6EYrCKvmgkaJ+hjaxxukbLfEEklJX032HNo7h43IDD1U/ze2M7m/hmqy1i5XiQdJUH5jphiZ0Y0Z5ubwc/jHkh1+Iqllr54RDNXVMkd7gO5axxGNXjZX4jiRT5XFwR8xiJgJOzMD6HpiBgb+WRge4OKAFqviSHK7G2bc1FL4qqRD9nzOnhzCD/APuADj52/TE45fDyrItO1TBFKvmpplLxo3RlI3Uj5gjbGeoKeiM8ZqyYmDC7BOIlut12I/HDTxFk1PBStmGSVCzwtbVHG/8AtfK/LE5Cq3VT1MPqsl8gf8yugzasyecy0Tgj+aNvhkGNNDmuQ+JxGK1Xo6/4UcNpIbsG/Q/LGBp5yyDUbt1vgoMt9YG/Lle/uOuGZMIYWO5P43ltgfhk6nSJsqzmGkkp4K6OqVgQGnUh1B9Rz+eMnl6Zp4YqpkqqQTUc20qOoIJ7g8r4Z5F4iWPhwfaDF0EVQS0Z9Efmvs1xjceSaFS6qwYbqbMP74j5tj9rCe4oXKA2JoBRVdJmVF/0ZjAtaygAr7g4sNEUiGjSshG5C+Un1W9vphfV+GMuqmLxrJTSH+eJrfhhRL4czmkJahzmc25KZGU/qMAFUnRqGHyD+S3/AIMahvtU9WtZTpNNSKGESgkEgEgrfqeWFfgkCojqqiZ2aoll43YAEb2HLAZbxjSSB3p5KnQbq2lJLjttYke+FEv/AMghqHqIaOaiWRizpBC+kk9bG4Bw5cZIIsTDmF3R/wCJ1Ms+kqJLKemMj4vy2qqODUq001HGCJqeOTSbf1Dv/bGFSKsq6hjWV9ZEbkkyRyOF9TY7YfZb4YmzJL0+e0tUtr6UZrj3DY5cQxm7nM5yClEc5H4f8N5hRN9jALuRxDMSWUdgDyv3F8X5j4LpjSq+W/8ATVsRDRys581uYP79MVQeCnhhEi18qTcxa23zGPHzbOshKrmMS1VPyEqm31PT54GyT7GmH2r/AFF/3EVDxZn+TzNTV9EZlVrBpFKMR7jY++DpPGiyRFKzKKjQ43TRrBHzGH+X51l2eRNDw9TDZopUH+HFiUJpi5iq6oJYaF1FgvyPPfpjCyjtdwkRiPa1icszily2ulE2XZW9GHTd0W2/t1HoLYytZBW0EqkvxYwBZgDuOgI5jH6DirUgjRKpxHfZXK2Rr9j0v2NsfVeVZdXr99SwP66R+YwS+Vx+JzeOx6M/P9FTmemMZj1TSSiyFiJNJBFx/wBt7b9LYhXRioaStpUYxBVEhU3sTte/uB8/fHYKn/T3J2Ehh41OXBAKEMqk9r8vkcc+zDwzJkctXRMTGZUDJLclHUHew+e4w5MqudQGxso3MhDO8Ul0lWNhe1xz9P8AnGgyGuhWpYu/CkCBEtuD5r8+xufa2B66iqMuhikeCGpgBuCE1x2I/q2IPpi6liyPNJuHEk1DMFuqqdQNhvYnrg2oiAthtRxLmEizlYGlCPdmdD5VHqx+H5DkMJiGrqnUxKUML+VF/wDtb+rfmL9TiqkzOryicpMoaC5OiQAj9bHGry+Ck8Qw8TLqg/aACTCbBl72GE1wFgSlW56JmYzS4mp6mGO/Bcawu5CnnfE6ykajzo1a06yUtYhQxDb4ha/vfe+HVZlktHTNDJSywRFSGD21NtzwAAZcnkSspZxSwbGUMFBAN+/fGrksamsu5fTROif9LWcJwQODKDdd+RUjt27Y0lKrvToWQns2oX+l8ZvJWo5HdKWsknsdQjlXWV9QTbGljVIArDUxUjry98IyncNNiQqquKm1JJDIzMbQkMQWPqO2J01OATJM6vKdzffT6LiqhphmMpqJEZ1RyqEcgBz9sPVpqaNwswj1EWA1X2/Q4WzVoTQLg6mLgnWWZxyA64sgmQDVut2sSouRgv7OkkwDU8sdjY+XY9AcQipW4o+4XSbm+4P4i3T8cKLXDAjKjWAABWXYbE7e5wcsgYMqsHA32FhhSqJGis8ckKk23VSL+tjzwWhDrqjZXS3JRbftzxFkQkx6t8Q77ofEGJ6WJO2PsQRNKAWH/sSDj7CI25+XRFpO5+anlhpQU5Z01sCp/mB1dex6jFL0yqh+7fvc7WFt8e0M8wlEMboysf5ufyPTH1zEkankhOJ3Oh5GY1LUwCaJBaN9d5FAHM9jfbCSr8EAVRmatUq3mIdGuTfBuSUbyv54Q1iTZ77798aFMzGTwO7ozoANOoAtcnYDvjzizoSU+ZaFVh7pjKvIaqSsi4WriIo0iNL29yQAOXXGtyPL8+YkVkELQ32exUrax9jy6YOp/FkbylJ6Uxgk20EMQLd9r/LDyn8Q0UwYJKyHYWkUpfsN+eEZvIzFa4wkxoDYMvipnECXurhfIwOq47W6+2Fs1SHqNBYxiPzPHuFPc+o9OYwwnroJE8kweMg7q3lJwI1JSFV+1lpGItvsqg9dvliRA3bCNb8SxK/L4Y3lsqaxYkABidrXt788RqJaaoppYVY8WHSyRoSLEcj3J5X+WE1TXU1LU8BKmCYwbPEGs4U9RyuR7jCmfxMFoZahJ5FNQzRrIoCFdPQEebqL98PXAe4s5QNRpP4iWFiW+5nge7AxEqTY3NtrbbYSZtnoziVZ41KsLgxh+v8A226/PCiSej4HEp0ld5ltITNcFr7jf63womzIU7ACUiQWuVIBHsBi1MAuwJK2UnuOYg5YBXVUQXYhQNX+fXBGqKUKrVEfFHwgm536D098ZY5k0rLpBuTYhtyT3wWtVdSDIAoO7gAWOGNjMAMJr6eiEEglZuI6EHy7aSdwScMazxHJ5YnUygCzEkrzFtrb3+uM9l2YVaUZjm1NAyERyny737nmPUYXGSXMKhkhjkjjCm7ykkau1x1vhIxAm2jC4rUbtDNPURzOgCOAqg73HTYcvnhnBHFQ1EUUSbW0apdyF6bcsYJ6zModJW0IBOl79tr74JyzxLWwZlFJUtJUx20mG5JPtv632ww4jXcSuZboibLPYa2dUlSFTEx0BV5+gse+498WZR4Iy2lo3qc2lqBIVGmLh+ZTboOtr/UYaZdl0+a0sFbLGywsV+6mZgw9QOd/QkD3w+mSopltDFTxROL8x5RyxI+Yr7VMpGMNszHQ0EkEsslNlkk6lhZqqwXn0Rfyvb3wyFVmP2ApG608kR8qJALJsbbW9vXcnGSizZMg8T1NJHWrLQysTJGCx4ZO9h2OH8FdVAfaKKqinituW8w033v3tceuHOjiiYpGB1F9StfLM4qql1ljHEjMcdl1G+zDoTa42579cH5d4urMnpqRWd5KdZw1QpS+mLk21vKRz2254Q5tLWySLNU1CtAhsNLaQNr8ufIWv6C+CKfNHMlDVyLFLSTLpYsLrEdR6qbhvfvgynJdwTYOo4zx6yvzoZ5kNbFXw2s8Mqiy2/l+frbDvJ/GOV1LGlrJGoKnTpaCq6H/ALWPMe+MfJlMlBVucnkEWpQ6tY6BffTcYGmzdd4fEWWpUA3Ec2kKD33B23ws47AEHkQf/wBU6HW+GMsr1aeJlgvcl4TdT625fTGVr/D6U0JnizOlmjHKxOo+lsLKKjndeJ4ezKqhF7hA5ZU/XD2mnrpEaKtqgKpRvxKTUHt11JZvmV+uDRnT+6S5PDwZTtamc076TqBtexBGPSmrZrH3GDlq6iR5UfJZqqKNvO1ExuLnmVI1fXBNPDleYwiOnraeGdT8E7GJwOzBgMUDP/qE87L+lN3iaJPs6IwZVUH02xMAjnhvL4VzIRmWCJJ1ttw5FN/xwlfjU0nDqoXhflZxa/t3w9cinoyDL4uZf5CWBiGtguHPK/L5Ejhq6mKMkABGBBP/AItywICCL48IVlKtyPPBEBhuBgzNhe5qH8Q5udIpc1VG5Fa2mVFB7Fh/bDOlzDxaiBqrL6eojJvxaWRdx6Anf64zeU59LQjgVlGlZSg+U384HbfnjV0Wf+HYFDxl6W+5Qq6i/sNjiDIhXXGfS4fKxuAecZ5dm0FWeE7/AH6tvFN924+Vt/kThnUO8ceuOneVv6UIB/HGVrs48O1UizR5lFFULyYqSG9GFtxiFL45y2mlMU7SXHJ6e7o36j2wk4m7AlXrY/kiO62sRqGYS09RAzIQrPFcXttuL4xvhzLKXMppY22raeyiWKYowttzHPvvjTDxpkTrvVOAf6oW/bGdzOq8OtW/xLK80egrv5mjhbRIOzC344YgfoiCcmLsETZUENbRSOtZVtNDbymUDY/+XM/MfPDGWOOaJkkVXRhYi1wRjmR8c5lTUtw6TOptaSP4vbbBlP8A6izLEFbLoS3/AGMVH0sccfGyHYmN5OIdmOMy8GQSSLPl8rUsym6joPY8xhRVSeMsufzKlQi7K0aA7ew3/DFFT47zWfy09JTwD+pgWwqqs5zWrBFRmEuk/wAsQEY/DD0xZOnkeTzPHX+B3+IbJ44zSNjBU0dNr5MkispPuDgUeIs11FqbhUyHkiX0j5HCw6AxYi56sxucfccMuobL3te+H+gn1Im8/KT7THMfijPY73qoW/8AKLA+a5xXZxR/Z6oUrKDdWEZDA+98JZa1QQpDJc7Ejn8seCsS1zJt3A544YVBsCaPI8gjZl1MtVR6TFMotzUjUjj/ALgcVDKqeoqTMJVoKjmrxg8O/qALjEzVIDvIBtfkcSjmEzARkuTysrftjGUQ8eXMPi4JU5bVWNJVSxyB21mWkZZOIPbmp+n64QSLNk+YCeiqhria6yRmxUjv3xr3hqETU0MgU90O/wCGICn4n/0MbdeF/bAqwHZlHqZD2s1nhHxVReKqSSlzeJGrYF4psmriKOtrdDjH/wCoviair2hy3K1C08Ta3JTTrb2+vbBcdJLSSx1MUPCljIaOUIV0n374pqIFqqiaWeKJ5pQdRZFYnvYkHfCsfj41yeoOo5vLIXiw3M1l9NUMvGjEsKcO6Eto1722740sGbS0tIZa2RgqXuCgAYD163xSrRQNazIx2ud7/PEyEeMoqoQ2507HDcg5HYgp5QA1DcuzJK6gllhZuFrsvJGJa5Fr7DkcQq6uenjU1BaOIEXKuzA/MHAkSR06OscTIHN2sxJJ+eLRpZSokYDsQMJOIXcL938SC+JIokuKhrcl0ysG+mLF8YwREKUkaxuJAh2PzPXFcVDQ/aBJPRxzKOaqxT8uuHAyPwxmsPDhSWkqGO+qaxHtfyn8DgGRF7EYmdmGjEFVnFM0byxrKySc/uAAPzAscQjz2EQx6IZVkAKvIrhdO3L5d8N63wDWUknEp5zJEwBDKCG2/qsCOeAP/jtbSwPLJGOCAG1GylQevt3xwOP4h/1TuM6etzqemikhzOrCFekt/wBfzx9gWigrqWmWOkqOFGfMVVk5nnzx9hXDH+I33RAIXmhDMNSWsSW0gjft12HPAJyKRpHZUIUnYq9yvb3xZSV0hp3nijZdLKCUcEknsOgw3jkr5LSxs9rXHkFyfe2KSzpDCq2xFENFnP2jQZ5jFbrMV2v68vbD94Kmny4JVmS/FBUu97DSd+3TDZc2iNJFxjcabPdeR9PW+Fspo2o5Kdm4cTMGLyNyPpffff64T6pbsRnp8B3J0JRlWeT/AG0BZmY2HPkPpsOuIZh4mo6aIinVg2o6kZbN/wCWkjb8ThdXSUQhJStDMLBlTyqfQd8ZaUTLM7MG19WbYjthiYwdmJyZCo1Gc3iConlX7YRLGp1JY3CnobdcW0VbLU133c0yWAKDi6Q1uY3588KEjVfMTrN+Z2GPhUKjMwYknmFNvxwwAdAScO3yY+OWzTT+eMO7kldUY1OpHXvaw3xWlJCZCHbQVUAIhI1H5c+nvhaM1rJoBBLPJJAu+i52PWx9cMastJlsVTTxQsJD54orkX5DWP5T8974M2IQIPUqqaxadzHSSFX4YEum1rnpvsLcvngNadhVaqqBZSy3Cl9N+gvbrh7R0SSUzRw0ipC7eUkFmYgbnfl6YL+xQwxlWQKw+JV0iyjrf/DhXqV1D9InuJKWE34kNKsKK25Pnv8AI74nJCZqySRWdDblawII5Ww9iSc01qSic8TZemr1wRTZBWyEM4MXVdhdu553+eF+pXcIYpn4qKZSEVY9fKzkgqPS/LBdJBM82inZjK22lQz6ge9sbbLfDjKwM50AcgD+mGC0clHWCSnnjjpt+ITs199rW5emFHyB0IwYamIXwXPNKZJH4EVrpEDrkcj16DG18K+D6ZJBImX8ErEpL6tTFrm9+x25DB2R5LUIkc07MIpAdCFiXk3vcnt1xo3qKjKn4eX0MZul3e5a4Hcjl6DEeby2b2AxiYVG6n1Tl86wIVMgkVdNh1Hy5YxefUeZy8SCOhklSQEEg3IuLX9/TG6gzmskjPGoSGALeWQ6T6XtjFeP/HsmQ08MMFOGqakE8KRtKxpyBsNzc9+dsK8X1fU4rswshCrbTjVblM9NmMlIJlaeM7rezX/fDnIqvNsslWNoWaJz8Wnfa/PuPfGXlkkqp5KmViZHfUzE/wAx64bZZndVRghyZYQh0ozXBPQevXb1x9JkUlJ5isA06fTfYsxj4McBWqAEhgnTZrbsQTsRuPW3fC+mWLL8wlEUatG5CcBlsxFt9u+3X09cJMt8e07TLxsvkjcWs0D2G3a42wdWZjlmZMs1OlZqa8nFZQVBPTbv+GIPTZTRGpRzU9RlTU9JVAjL6+Smu5/6OVb6d99PobX59Biyo8O1rBwKhC3VCbqxIFha3M/P6DGbizynhqI1lqwHls93jbnyB99hjZ03ivLyGgq5+AdPEtuRp7359fXpjGXIgtZwKt3MlNlxoq2OOooFpJGIAnjYoF9yD7Y1lHQ09oTLUyTsSDHLLMbeljy+ow5zCijzGiIiUOWjFlHl1DoN/wC2+M/kVNDFE1PPEda7oCLAr1ue/f2tfCGfkLHcILRmhbJVYU9U1bKJkP3UqKBInUBX9eVjscBT5hVZnltbCmU0GY1lBMY5FlpwrSra4I6BvwPTDWF6OaSGMoIYohZQgCgX5G3bbv3wLQQtkGb1VRK6SUWYcO86bCKVQVGq+4BFrHkCLYUrH57hMomFgq8szWsjMtHDQhGJeGl1B/kSfyHXGwqfDNJm1EIqXMJ2UAHhSya9JO/yOC/E2Q02ZR8XgRpU81qY/K4P9JtzBxzmh8RZvkGaTR8UKSwDpOpZGt09LDt+OKEY5B7TRiT7NN1NQ/8Ap/mEQBpK2N1t8M66b/MXGB5fB+dxp5qIMef3UgbbvjU5R4rpc0Ip6iKSnnfbRIoZH72YbHmOdumDUhrMscS5dJ9ppjzo5nO3rE55f+JuPbHfusqaMmy/p3j5fcNTmtRl1ZR7T08sf/mpGB+Iy8yfkbY7CmZ09cpVRwpRuYJlKuD158x6i+A6nLqCrAWWjgkDWsdAB+owxPP/ANQkb/o9fwacp4ve98ecRr8jbHRp/CGWzqDCJIDfcg3H0OMvnnhusymEzxGOohB81rqwHtilPKxtqTZP0zyFGtxGJD2OJarjrc9RhlT5DPmdEKihlp6iM811lGX3uMTh8IV0krRmoSGQckckg+xA9cO9dOiYkfp/kf6YlSOFGJ3uedzzx6WYmy/D6bYct4Gz5pNGuJR/UJARj4f6feIArH7TC9uWmYftjPXx/cMeB5BGxErOVXlv2AxWXYnfGuy7wxmmXr/1uRrWjmH+1BTb2/4w6jyrKqiLTPktTRNvf0+ak3wB8pAaj8f6ZlI7nOLMyEAAk/1Dpj6OnlNgGuSfhC/ljbz+C46i75fXSAWuBKgYfUWOEs3hTxBQziWFWdxyenm3HyNsGM6EaMD9hmVvcNfiJZ8kqGTW1FUNz82jT8sCrStSxg1sExQC1rMFv31DrjQt4h8R5UwFVLOB2qYNvrb9cOKHx3E0RSookYE+b7OQQf8A1OMORyOrlmLHjXXIg/kTKUc+U04EiQ18bHnLTVWrb1DDGryiYSqHpcwz8oOjQo4P4Y+rMw8LZrGY5NFNKeTGMxsp9Da2FmSeJWyOpSlqG49ASfh+Jd+a/nbrhD2w0NytX4dmx9zUjN3hfTUyVsaE86igsv1W+HEDR1EKToIJUb4ZEAIPzxbTVNPVwJUUkomhfzJIhvcfvjN5vpyGvfMhTTiilYGeWmY3hY82KjbTyvzxF/I18yyaaZI54DFJGsit5SpGxxzvPfD0+XSGWNC9Md7pc6PQ/vje0s8dRAkiSGaJwGSVCPNixnDE3UEeuNTI2NonP465l3ONzEgbAN0N8CTAkLrlUW2XVf8APHVMx8P5NVhpamBIe8qsE39emMTW5PkhfTQZ+jlv/rZWcfVcXpnVhsTz/wBtlxiu4kSaQLbihyOYsf2xYs7uTtYdCRcfuMfVWXvRtdITKnJpIUYW+owAZWUkRvISOerf/jDhxPUFsTseo2DBtmBB9/yOPmkKr5/MvfrhdS1rM/DmFj3tYf2wcWI5YAioBBU0YRTV8iuOHWTQj+pGPl/9eRwxmrMySzU+aLUnlpZtJG3IgjthGbEa1FrjfAjTFZDHNd1HLy7W9MK9KzqVYshqo6fxJmtOeHMvnA/niBP5Y+wjMNU26wVLL0KxsRbH2B9JPxKwCRczdFXmkR41DLxGGpgovYdMaCKsrIyhMuoWv5gASDy63t6fjgahyw6Y0qqdFIO76CWPuL/jjSxx0jNGsdLA7W8i6LlW5EY7M6GOxIwHcHgrnmTQ8SCUDZiD+vthHmc1RUpJohdl5a3NrX68/wDjGzr40ynLmEdLBUVJ0qHiXQqX5Xa/LGOzAVH2grLLJAyqDu6MD2Ycrg9Nr4HFRNgQsuhRMTVFPFSRhp5Had91QCw0W+LV136YqjqIV1NKZJnaxtewB9Tzx5UUwjrJopKixDW1up83qbchj6KimkOiFFmI3OhwQcWUKkNn4lgi+0OGpw7sB5kc739O4/HFCD73S+oehW/4YMjoa0MYVo5SwHJQbG/fpjQ5Z4TmrGvXZgkW2ygjUB2v0wtsiqNwhjZjqZvgNLII4F1k/CBa/wA+3zxssi8LrSvHUVcxaUi4hhBZj/5W6e+NVlPhrJ8rXVAIWcbM7+dsMZ6WYxMKUVMMLDd/s1r9hcG/P0xFm8qzQ1K8fj8dmLRSpU6DDEo02GtTq+RA9OuKovCEYnEtQ/E3votbSPT98aCggkeVo6aOOEMNRDsEUHv3vgirp2y6WFXrqZo325b6uwA6et8SHKQaEp4iLYctgge/EJble4AAwaqxJ5hpN9r3vj2ennjbWBFKjczYm/8AnLEUgrSCYqay3tYDAFuWyZtT06pIypUKvK5tyxWkBiKkhSqsDpbfUL9e2LxRV7+RlSJj/wDY7bD5D+2GmV0dDlZeWcS1NQwJuUJG39K4WzADU2PKKnlb72Y2Y/CANgP8ti2SWngVtFmIO6RDUbk+nLCOjzPMcyvNPSy0sIayxNzI9cHQokSlFXQpJYoNt+pJxAy0Tc3cId/s1PIfKCCzXYWVFv16Cw64/MXi/O3z3xRW1ryNJEZCkRvfyrsLf51x3L/UapWHwRWhqr7PqUKNz5z0Xbn7Y/O9NC9ZOKdF1SOSFt0OPd/RsVKch7kHmMbCycMUf2kDSZYNVyALNp6/hgqmYyVDhBaMX0hQAbX2J9cMchiSKjmeZIm0uGkaWPXoUbbD3O/yxp6DKRmMJc0Gi6llePZW26encbY9PJmVZMuMkTPUeUU7SLIi3Ki3I25bn5Xxp4YeBTtGIluziy21AgbWI6XwPHllXQ1IglUdLaTsw25d+dsFNLHEjMdLAciy2DGxAAt+fridshaNVagdZ4fGYSwtxtThgzRxhdzyCg8u/th3lmVxZXD/ABDMIlmWxBRVvoU/meXt74SwZnNx0lugRXDaU3H/AB7418FRHWbxyKx1WJHci5uPX0wDs/GjCVVu49SojZEKs2ggFeZJPMb88KMxkelqDUzRiOMBWEyAkK38wNuVzbflzvvbDClmXRcQNawuUW+3/jgv7gqSCtiLWt8XpY8+f4Y8++JlNEiJ6avpp4mSTU0ROpZVa66eVvTmRt+uCYpaeMRqZ2liZiHUMG73UrbcfqcJq3w1PTytNk0yqBuaV28pudwG6dDvf054SVtZWUakVtLU0siW0SgDTYG+7D2H0w8KGPtMUWI7E2MxWFZBSVv2emYW4dQC8PK5A/mX29eQxmfEeUy5kizVdM8bJ/8A5dIeLGy7DkNxyPMDHlNnc09pEqyb87gMpN+t/wDyY26fjhwc9amlkYROrMwYtHdfa/Q9NyB1J5Y4IyHUE04ozGUiVFDTNw6xKhAbCCwDntueYGxsO3thtlfjLM8qD009OJwrhGWSYqRsPhuOt72P98PZf4RnlI8lUhjqQt1nhUarE/zAbfvbvthFUUNRFUfZLqalfvI0IsJ1HJ4+uwO6i/tbDLD6Ii+NdTfZbm1Hm1MJYw6uFBaKUWdL9COmDI6uATmAMpf4tJHMDmPl17Y5dQyzQPJHDFIXI+8lp5QzKeQJFxY87X5G+AqrLpjXLUs1WJ41BjSKTQ0djzQW5ene/PCfRW+43maGp2Vih3UFTfodsUVEC1MLQTLrVwQdt8Zfwz4ojnpWgzKsValWIBlGgMvQHpqw9Ob0i5gabiEyH+YrdSe1/S4v2vhXFlaGCCJz6pNd/p94gStjLS5dObOLcxff2I/HHQqKsy/O4Y6ynk1wtYlCLafbsfzxbVU9JmFLNTVKRzQkESI1m9sZ6nyTMMgkDZJKlVQHnQ1DaXjB58N/0bb1xQci5B7tGLog/iaOWEoUNPUyqQdywDg+hvv+Ix5Dmkn2ngVNOyOB5ZE3DDv3H42xmK/xxS5bU8Cqo6uGQ/yTRaSfaxN/ljxvH2VmC1TR18bAX0GnufcG9sZ6LfIhcx1NwJfKXtffc/8AGIB0fYjcb2XljFUv+ouStKI0aqQt1nQKL+4PP5YcUPinKMxl4UFYkdQp81PULoY+1/0vgDhcTgwjmSlpZbMVZXI+NPK31G+PYo2jFjPI4F/90gkfPFgZiPM5I525nEQ1rkHf88BZGoU+kjRwUZQ4PQjY4TVvhbJa3zSUMKuf5kBU/hbDjYHZjtyOPmYG5bbBq7A6MwqD3Oc594Jq6GBqrK5XqI1F3p5fMwH/AGnrjIQmCdlJj4b+nftjugI08+n0xyfxfl0eX+IXkjGmOsUyW6Br7/vj0fGzlm4tPM83xkVOaaP4jnwXmS09V/DZJRHrW4BG0hHUdm6HuPUY3YCSKVsCORFtscZoqyShrYZmAYxPdGb8j6HHT8p8Qw5nAGWNXkA86RNdl915/S+F+VhIbkojPCzh0Csdycfh2OilkqMolNGH+OntqgY99P8AL7rb2OIznxBrVI4ssjU7NK8jtbbnpAH54bRVcb2tKLt05E/LE9N2azC3a+2JeZHcuoGZ2TwwlcyvnVU9cinUsKoY4wfUA3b54cU9LTUsapTwRU8a28kaAD52wQoO4YFLbAg7YCqquSmfy0lVMv8AVCA34Xv+GNJJ1c3QhBJuxNrA7C/478sL6rI8qzElquggZ+r/AAN9Rg1KkzoNNLUi+xDR6Le9zj16aGpjMc1OsiA/AwBHvbA+4dGd3MRnXhrLssiavSE1VItuNCj6XjW/xqRtt1DD54zmYUxosweG7GBgHhc7akPL59MdZNJAFaMQKI3UowC2BB5j2wjzHw482WileMVMEJKwPH5Joh0G5s4+YJ98U4s5H8ojNgDjU50Ba5HzGIMjrIkiG9jsrDbDGtyqqy2QiZGMd7CTQQL9iDyPpgMsgB1MAuKxTbE873I0cUXi2Wkp+C9OCQduTWHubY+xnxPG262Yd8fYz0FlPrtLZooaWeMNZwwC8EsTduvmJ5emNPlbCrk1S2jRVukEL6VBU3OoDcg79eeOdSwQwzALWM0htdybLY+h3J674KpwVU1FHU1swN7Rxqy6u1z+2JGxFhVz0w9fE3Hiijy2p40c0hRIvvU0tuFJGpT69vfHM605fTyGCOQzJG7MgK7m/QnBsYq6xqqOOSARhhxFLsWl76TzO46e+IjwxLJVStKXiT4vvN2Atc39cMwoMYomKylsm1ERxRz104jiTUzEAAC3/GNXl/hCQuvERpiCCNJ0g/qd8M8jy+jhhD08PmYfHKPxt0xoadWSQamIFxc33/4x2XyDVLNxeOOz3C6DJ5mV2mlSmSJeci3f3sNsfRT5TTh1qK9yyk3eZLKT+WBfECiGminkzGSGFlssaIX1HpbfAGV5S5QTVEUmm5ZeMt5CP/HpiIe5eTNKiKNATVUtVkARWerR7EHSGsv0Avh1/wDJ8seLRSSEgC3kRrD8MZnLfDUMdppQAzt5bi7X9u+HTZdA8RWSRY0/o6n5fTEeQY+XZMYqn5iDMpKacNKhqquUXOiNST35nHN8zz6ops0Wehgmoypu2vm3uO2OwotPTxSIkKE321W3xkvGdAxy2oq6rLlJiX7qTWAOY6Dc+2K/FyoG4kdxOfGStgxDlv8AqVnKSgGKlqALDS7EH5Y1eW+Oc0zCsWKWiipo5NmdXuRtzF8cd4tOJPvKc+uliB8saLL87oqSIJFJLY/Esjah8uuLsvi4zsLJMWY37jOzU9dQyMNNS5ufiZr39zg6et1QGOnhkBJtxVXb15/njDZB4iyvNUWCaoanqYxpBCEhweh72xq48uiipjPHnMYiG5AT8xfHk5cQQ0RLgwIsGHwrUJCZWq2Tkq3FyT9cH0zvpLOSzWsWJ6/IYyGZeMsvyinBknqqg2spghVQfYkYwuaf6l5pmUppqCUUkMg0fekah/7DYe+OTwsub4oQHzKncdf6o1TZiIqJJyE1a7Hkx9/mcc7bw7mVCEqG0ItwRIrG31GNL4cq6nNZ3oczierN7hna5UjY2+eOnLlFHR5XBTxQNJOu+7Cw7Aki1z2x6IyftFGPuSnH6p5TL5flz0FVA8tVBJWSrY0whBs3Vb7X2xoZqOqaCKIOxjIV4nbbh3O4NuYwQka1CSyyTTCRQGCht1tsSCvpglgqQx6Zn0nz2XcRnpbEr5SWuULjAFQaipoVVFqOEakAEqV3G+/+fPAOZ+H6N1Z5NelmF9Bt+I6cvph/DrQ7ys0ig31EX9NsRrIRVIw3HRdOxFxhAykN3NKAicmqqFsvrTHUHXtceUW0nkQb/thhl1VBqgilsl5SxdLrpFrW9Rfmb98Psypg8DcR0LRvdQUPLttvjKVSgzGFTGwZuaA2v2O/549JW5LJivEzqdFEFiAEmvYWbbb9v74uamiZ1dgS6nykncd7dueM74Yq5GpOHJICVCgWHxDkB68j9MaHiEqQoJa21h1PT39P+MeXkBVpSuxK56JJLlR5t/MBy2HbFMtKHFhr4Z8t1c27fPtg243UE76tIHM27d9z+WPtCyAKG0qNRLL2BsSO/QX+mODkTKmRq/A9IzNPRSS0tQd7x7gn1B5/hhUaLNcuLtVU61EYbaUHhlR63746I2pKeThoqFmVEHPSNybnqeeLJFSWSdGQMixgmwGwIvb1v9O2Hp5TDuLbCD1OUVFVTPUcSOSWKVbXWRbNe4vuO5H54YQyxZjHwJuMWU8S22sMCPMrdG3uSLdcM/EvhqSSjEtLAhTWCQD54z6Ha4sOXfC2BGy8qjzQxuFuVkBvYbXsbX98Vh1dbWJKkHc09PVU8jLDmBjnawSOsRbPIbfzW5NblzBxOfI1li0OTVUvNYnUIycraSOv0wojzeIlftDUxR7hgHWziwFiCfbAr1dVTSv9lqZfs5OyLNfT2A3/AM9cK9I3CBEYVnhUfElWhRPMY6jzK2/ViNzbpf54TVCVKoEhrgsaeVtLLe1xYc77jt88Xx5zVCTTUyw1MDCxWdyLXGxA/m32tg7L1NTa+WZDLGVug4JQt0tfcc+2CoqNzKuQyKvjpWlSIPHE3OSSUSb2ufn9caKgzSaqmWH7OAtrsb8h0PUf+v8AxidNQZQNGrJ6OJ3G9oEZR1tqAtgx8norBqdBA/MNT+Q/O2x+mJ2dSYaipGty+kzKAwVlOk0R/ldbgeo7fLGfm8N5llb8bJsymaAEMaSpOsW/7WO/yP1w6nrJcuW9UWeMf/aiWI/8gP0wbEyyRq4KlXsQVPMdPfGK7r/ibxBiinglmCjMcsp2jflOihgT2ZSLg4FzT/T/ACTMQX+yGnkIuHhNvw5Y0akBLAW7i230wPBUrxTAS0cvxBWPxDuOhH+HDBma7BmFROePmWdeAq5aaeZszyo/yu15Ix6X/LljoGVZvR5vRR1lJMrxOOnMdwexx9mOV0Wb0+irhV1tsTswv1B6fljFx+DM58M5k1fkMy1lO5+9pWbhuR6HkT8sOLY8g3owKZeup0NidNgPQnVfFJW1281+u2EFF4oo5ZhTTuaSrGz01WnCkX26MPbDxJUkGpJFe/Y3wooVhggzwuVYWvbpjFf6h5TJWZdFmcFy1JfiKOqHr8sbeRkC62uu3MthNV+Jcjpp/s02YRcUj4AC1/TYYPEzK3ICY6hhRnKqXh1MarMutLi4DWLL1F+hxv8AKvDdJUZNLDSTxz+biU9QRpkUnmGI9uYOMz4go8non+3ZfU6IJG80Doy6Sf6bgbehwNleZ1eX1eqlSKSOVhYyMVCHruOWPTf+otieVhUYMhRho9Tf5bDWajTVbCtiQ2eOotx4fUMPjX3scMGikjf/AKTMpIyeUVQhkT6mxH1wiyvPM1cg1GXSSyLbS8Tpdhe552vfbt88Er4zFRO9J/Ba/joPOh0I3yBbfELY2JnqAiNzPmMcb/aaIMUF0enbUre/Vfnj41EkjGCO7zWJchLCMbbWPXtgFPEpiYCpyzMqaMD43hLrb1K3/LDWkr6Svi100qSEcwri4+XMHC+LAzbgT5VDU2aqWaRjzEkxsPYKbYmKVqNP+nmkRR8SSMZFA+e/44OIu1tz1Nzj4katIFwOR7Y2dKoGqJIg5EYDb6kbUCD8sT0yC15ARvcaTtjzh6d4mEe92UjbGZzLxxQUDyQRyfaZ12+6W6X7XvjlxluhOJA7mmmhiqITHIgkjYWIbf8ADGKz3wgI45Kih80a3Ywncj/x/Y4qTx7XgBpMoGk87OeXptvgmH/UKgUhKukqYSWsbeYYdjx5UPUVkVHG5hzSKTcKPlj7Gmq6bI8yqXq6LPKemjkNzFICpVuu1sfYs9X8GReg/wANM4kUbRBmEbziwV5kutrcyOv/ADiqsiNQ0lV9oEJVgsaRalViByXpf8sHwKkcSllYumzEmwVQOYwsqHTMHiigMnCB0xgAlWkJ5gX3PPn2xCDPYK6heVUEiqUpGYLG9iFNyO+/c9va+NBQ5VNTo0kh4h56juSepx7l9HHk6Isq3kI/2y/w9d8FS5lVgJJAIFVGuUKnccrXvhDuzHUciASiJZppU+0ogVtJCqNlNtwLYYOIKGLiGJmQ7bb4oObk2ZKNHY/yo98RlzemgXRLTyrI3xRh7get8LIcxmhJ0maU00an+HzSBGshB2B9L40MUcbR6kg0MRyZtTD9sLqTN6XgazDNwwNy2my/MkYb0uYJNHaOnaI3supQb7cxY4kzkjoQxKmSTX96Cob4VUWvb2/fF0OXVFXFwlVoUHN+V/a+ChW8GP7RVhI4kFzq9u5wNVeNKWmiZ4qB5kRdXEkkCIB336euJx6j6QQSwAlxyOKjgtCzNMdmlZQfXmcZbx8rN4dlp3lWJ3YFSWPmCnf26YyviL/V+uzGFoqCkWkdgRxdWoqPT1xz6TM6upbVU1U8rf1SSFvzx6Xi/p2aw+Q7keTy0riJTUxyRykPzva/fFOCDKJHuw1LbTz54qcID5SbeuPfFzzTUirMhBUkHuDbFn2qcLYTygdtZxWQRzGI46h8zLMmZJGOouxI5EnFsU5UglA1ufQnFGJqfLa17dcaAJ1mbfw/4vpIHip6ynRY7+YuNrbdQPTHSKDN4cxEbtSRmkXeFklUgnrsDsbdfTHAgDIyr8tsabw5QvLMY4FWRx8QChiLkAXB2xF5XioRcpw5mup3vL4kmmaQSABixZdQ5HmAowLPNFT1k1NGgURMIuJw7cRyL6QCLG3fDHw/TSU1An2hVEg2vpANvYYlU5W09e1XxX0kC6l7XItbY9vrj58ZFDkHqehuDopXQC4JbykLvYc9z0xWQz3uALELfcEn36YGhkImrBHTtSiO1jM6g2O5a4YgHbBEB0wx6ZUks3EaRyp1KbWIta1rYNkM4GIcxySpDieCaquqnQVIJB7knpud8UZTlU5FqsRFgNW6C9uV/e5xqiOMwjUK0hW8hjb4hfYg/niYCvfhaXkchbK1wp229cGM7heMHgCbi2DLViCEWL2IAVbW332/DBkcaABCWKkiPYbdeVv8ti5CJDLoGvSDYKfjCi3yub4izEILzRAqpG1gA1u9+mFFie4VCpWVYhnOj4dRuPhHS9ue42UW5Y9VmkhLqpUOLBmFvKD8R7DsMS48TV80VnFNTRKC+4Vn6gd/5RfH2qQ09NIyDitZbyPshA5gDYnnjRcyesXklK3tLK4ZEJuQoFgbdL7DE2K6agqQymTSbnYjkfpikJOJ544QY4lB1zM15HPLryB+vtiyayKyAqqGEKpZhd2vfYcz2xxmSyRS8TQCTRokFj1t0/E4zniXMKLKYVatoZJ4XIH+yHiUdfN/KeeNGAROV2JEI5je+5ufoMVteaFNlOsaXDC69/puduuCxvxaCy3ML/BcuzamSryOcBW34ZYMo9OV/lgabKq6EaJsuSVGIsdIPz26Ww8qfDf8OqJ6rKPuY5JGLwomwYD9fTviWX5zKVEdbEqjcgq1uXU335EHtvj0BksWIjj9xd/C6to9IgLhwNY1X1b9b9R77YEy/LZFrRBpaA2J525dOZt7DG2jMcwDU7qU5gA3G3QYXVrVqSFooYJk02kBIDelr7E35YEZSdGFxEIgpquCAGSsEh6BgAW3/PHgarSTXA/3rHdGbyEdbDe3LnvzwHR5vGytD/8AZazpJuUtYXsf+DfB0KAQNr1+Y3J1fF1ufX6chywkhh3OEMhrJJoUiqqc63spIAIuf19uV97YVVVJmeVRzT5I/FiYampZN9J6lOx7qdsSlqKmEgSTrwrXWR1vpsdt/wBe2IDOWpy6S8J1PxtE5J25jvbny7DfBID2dzjJZBm1RmReUzQy0/JWUEHUOYb+k9LGx98PGjjmj0SpqA3W99j0IPQ898YitWKKsOcZNKIKt/NOCLRSr1Ei+ncb4kniaWV1hpocwjrVUg0jIJBICeayXuR22v0wbYiTaweddzaa4VlEfF+9K3Ck+Zh3t1xYZdCq5Ush5NHuLd/+MYlP4tNPxZ8kzEso0rxGQafQXb9MOaCvzMFuNl1RBHtquEkNh0sp2PrgTiImhrjLMssy/OqTgVkEVTHbYuLlT3BG4OMXWeEK7JZmqaGQZhRqb/ZaliGA7Bxv88bhcxVzb7PVKbX3iO+LVnjlXVyttZtiMEmRk1OIBmdyik8NeI8vKw00omjIWellmfXGfXfcdjyw3psny3L41WlpVi07C/mb6nfGM8Syx5dUNm2VTJHURLqDITZt/MjjqD2xoPDXi6k8QQC4MFUvxofh+R/Tnzwbo4HJTqYp+DHrRQVEfBnjDIR8LKGB+owkr/CGVVN2igFO/wDXB5R81OxxoFIAs5A6jv8Ah0xFtdxckL6cjywC5GU2DOdFfTCc/q8hz/KYv/x0i1ESHycO6uB7f84WyeJ6muf7JmqrAtgGKQ63+d/MD6jHUdKEEXUH1H+euFmc+HqDO6d0qaYNMV8kq7Op736/PFKZwx94imxsv8D/AMxBR0ktTEGybxAQf5UE5cMPUN+2FGeUmdr97VUbSlAVWqpdiPW6euM6s+aeHMyNNUwyxPq8oY7uvK4IO/uDhunjfMotEh1OgNwAdiPXl6Yo9NhsbEAZP9Xc9yjxXmNAeDUVU9QLiyysNSD1J/XGuzTxZT5Zlaz3WWqkW8cKte57kjkMc6zjP6nN5PtdQqRIrHhqq+ZjbqevfEsnz6ltHT1OT01UxOkSMdDH3OCOEHdTBlN0J5X+I82zmVTUzvofYQRbKPkOZ98O/CWRQa2qs1TSVNkWQgD3ti2bNly9Q9P4XanIG0is1h7EYvofHCxUbRTpKkpDWZxcemOYnjSioQomzNVmH2ClpDJJTo6cgLbk9scz8Q5rQVbPDSZdFEA1jNq5+w5fPEs2z+pzPSsM7yMw0tpG9yRytyxfk/hjOEqhPV5OJoTzjnYAMD8+eMxqEFsYRJY0JliGGygMB3tj7HYovDeVSRI0uUBHtuquth+OPsd+6H1O9I/c5LUVHEiGW06niu4DamFv2HP1542GU5HJHVpUVcjRpAbJojHDuRYi/fGayGnaKdK2KlE+h/I8r6dI6sB1xpIPFdHBmsuXxtUItRKF4WkFIXPNu5BPfviDMWqkl+MD+Ty+sy6nA1SVV7kk387enLbE4svaRQZbxUxFydQ1yjsL8hhlPEZahHp6qOpivcxgqnLbY8sWtRJPJ9+OCqixR31H2NuWJPVNUZTQioUzzR8LL4FhjXYysdTv88WUnhuP/cq0Lta5BN9+/rh5JWUtGIqaOBxGqgho0JAF+WGUU9RUo0mWUMj2sC8ilP72wl/JcDQ1BIEEgyLLaeZBX1FpH/26e9zy5gc/njSLTxqoEavoCaVF7D6cz88UxQGlPFlkpFJFg2nzeovfl9cL8y8V5Jl7j7RXUqTaCVvINW34C/riJ/Uyn22ZhYDsz3xBUU5opS0i6EQmUzIwRRzve1gfyxx/xV4oy+symajpq6Spkk0jyRcNLXB36nl+WFPjPxRX51XyL9vZ6FyGSnSbWqW23Nhc9e2+MmSe+PoPB8D01DOdzz8/lE+1ZI2v64+KkC9sQxLUSNJO2PWu5DPUIDeYbY+vjwb9MeG98bOnoYj27YkFV/hO/ZsQvj0b46rnSxIHe9l2BAO/fE0ppShZUJtvt72xOGSWJ0fSXCsG0kbGxvjd+F5BmySzKF+0w3LLIo3Rjc6TsBvv7bYXlyHGLjMePmamFpUY1iRaGLMwUKOZN+Qx3zwf4ahyeF59JWWe0kjEWI25Hpzv9cIMvyLK4Kmg0USARsRPVOwuWPmvv72+Qxt5Kzg0ky09M0yRr8YsTIfRf7Y8jzvJOQBF+ZdgwcDZjBayFaRquVnjiQlm1kMSB203tiVJX/xDL2qaUGCjI8tRJGQWA5kKRf64lSyOaFOLEEUrYo4AAHXYc8TVHkm4iFnkIKq0myxrfmAOZ2+fpjx9A9blJmZhoMsp9WYzQ1VZUZjIsml0LsByUkG2kdLHBHEqBUj7TAKaG/DtIdUndQoAIt6AD3wmzzxNk2X59PC9c81UGAZENo4yBcajyJB6b4PnzaWXw5HV5ayvW1WpY5XVrcrk2PMjp7fLF/B9EjuKsfEZugrVgh4eiaG68F5BqPW5A2O3fEWqaYcVKebjCBNIjpmRtQIO3xbdj1wLktbmEOQSV+ZIjVdPEyEuvxnpsOdzhVS1ta071cFJTuVIjmEdOAzxtzsQdrfrgRiNn8TrmopKmMUkqwRGI8O8QVVJUW//AFHbc4rpG4C8KanWSUm6mbSgsRzIve2BRPWQ1McVTBMFRVCRQTAK6E87MfrgulVpKuSV0V2mkBDl1JUcrWAsLAdzgClTe5WDURSMazMFkIvw4o4xY+rEDkN/lj6SeEmllMqO0bExy1Kksw5Eog6YIeYScGIwT8OU6ncx33B2I2sOpx9T1lLLmxiaFpJV8ilR5AOwJ5+/fGfFmdB1M1THSxQIVpeLxaipnshl5nSF58yDv2xbLIeK0lMimRrB55LaYQOSqOV7ev1xCnaeoSRm1XuVd0kXy7fCOwv12xaqR1HDp6dmWWLYTBA9u9idufW2OImT2PUjSRR6pEiifiVMlgJGPYk8vXEgq1MSKrHS0inWvJiAb27jFXGVnnjEc88cbeaaeQBH3HIDp8t8eVBZJZFijeesZhThgmlIwbXI9AO3XHUJsIVi0UcnmUPIWUXvtb9bjFNXR01XE9PUQiUWMbXFyAN7X9f2xc+mOoTSLxfFJMfhSwsFA9OuK42jaUElVjtq3a8jgnmQO/bGCxsTNTMz0hpGWWjUQ2FwmsgkXsOWxN/z+eLVzim+0cKrH/UbXdDuDa/Plf8AvhpWUIqqRdUJBeNtMa8163b54Svkc4BWMjQZOIQwtt8t2HTfFiOrD3QCD8QusyqLNQJoakRzHdHA3APS459DgeGmr8vo1E19SGxe11t329r8h9cMqDL4FhtDqLjYoxIt6j6YMLTQAEDii9rH4ve+B9StDqbxuZ6XPFWB3qqYuiE3v0A6nf8AI9cZSrrzJM0gj0IzHSg5fIdh+uNZmOUZVXT8WSOajkJuXj5G3cfDjNV3hGsaiZ8qrIqtTe0TKFk9bb7H574rxFPmIbkILFmEispRiANmub6h1+Qt/m2LdH2mnWNwF0WULICdQO9hY7WO5v1xnaieropY4q2lkp2QjUGG5t0A+XPe/fBVFXNUzLTo8mrdFUfFa9+X1v8ALDyn1FhpsqCunopYuHVTKjebhrKHSx3AAa4B5C23Xpvh3/FKkUKzLLNw3JIlCq2nftawXtzO/pjnjyGCISOpIdLoWBIG53HrcWAxela8Vo4XaJUsfL5tR6g87HodgMKOG4Yb4m1bOapWKVUFQDfSs6qSlwDva+GkWbS1EQeB1lfqkgsWA+ID17fLCHL8zp3pAjFF2BZYxcXbpyt639Dg5Kmmp4/LLHdgZEFgbgXufflY+2Esn4hwjM8uofElCKWuSSMPbQ8bcmI/lPK46jGEhyzOvAda7RKua5SxLSIos6j+rT0PqLj2xvoKtKeOolkis1lJt5y+rkTt23v+2Lo2+0U8LGWJzaz3HMj25EY7HlZLB2ILIDu9zzJM/oM+pRLR1QlW1irfGnoeuGoXymyC3UAY53nOQxQVcWYZVVRZbmt7vw31RTDuyjl749j/ANR5cpZaXxFlc9NUAf7sO6uP6gDvgjg5bSZzrTToRsSbJpJ5WBtiKoCDcntv3xgG/wBUqWoqBT5fSF7sAJpn0qt+pA3xovteZyoklGJJ1tuwp9KEnsSb/vjjgZR7tTeYPUY5llFBm9Nwa6nSdBfSW2KeoI3HvjLTUlf4ZZnMH8Ty0CxfhqZol6Bh/Mv440Mc+csLtl8YI23lF/fFd89aV9a00aj4Qo1Fve5H0xqEj5mkAy6gmyrOMtWaFKeWEjccNQFPqOhxTUeFciq0dXy2l8w0lkQKfwwoqfDlbJP9sp5VoqvmXpwU1f8AkvI4VUvijxRBK8LUUVYUO50aCfW42wxVJ2pgkCez+Fs2yQtNS1Ir6SM6vscpYXH154a+H89ymvnan4ElJVhfNDMmoH2PUYh/82qIKcSZlkdTCl7FkYOB7jnjL1mbZDmtZFHSLU09SW+6k+Eq3of0w5Qzj3QLrqdSSmWNy1OkKqf5lUC/vbEvgbdX73UXxziPxJ4myaqSmreDLGTtJUKV+rDDym8bfaYAslI0c52v8Se+2+FHEwhhxNM9ZTo2lnsexGPsKBntHIoZq5gT2hAH43OPsBwb6hTA0sMi0YhE1NTRFv5Bqkb/ANRcn54CzKqy2lu9TG88ijSollAZtr3Kj9cJ6/xVU1ZeChijoqeUhQI10sB6kYUVtKlPBC4dmeQnUT+ONx4iTbQ3y69s2WT5zSVAXVNNToqM7gMSkW4A2tcm2/PGto6rK4v+ozHM4JKSUgRl0OzHselxbnfHKYF4OWvPFI6MGCkA7G/I/hywHUzVVYftM05ZtXtY26Ae2MfxBkNA1OHklRudNz7xtltCTDlE1RVBAzXEmiNAeWkjckfvjE1vjHN66FIkrKhEG2lZ3uegub74QIFkuG1F7gA32G+NPlMdHAFlWDW6gIxYAdOY9cGMGLCvVxfN8xq6iKuGZRSIte9QpcagZWJ2PXngCQnWRqJ9b40XiCoknjJksSh03ve219sZk4pxEMLqIygq1XJFdgTjw4+Bx7zw8bipHHvtj3EjH93rvte2OnSANueJgAr/AGxXj0Y0GZJmM2uNx6Yhi2N7blQQPlguCKGXQZFJVm07GxHLHE1uEFuDQTvC11AI6gi+OgeG/FmVZXlvBqaatklO2yKV5Hl7e2MkKGOESEklUBYW52Fr4Ppmp4NRl4wCKr/dkeYWvax5YRlC5FoxqckNidMo/E2SVIDR1scBfms3kIbla3Xa3XGnpolljXUjFJBcmMGzdj+WOR+FMtpMzzcMVJBQ2WQAgdf746TSZfU0+a01PTyRmlQmRomJW2nygi299uptjx/JwqpIUy/E7MLM2FPldMEXiQIyjfl2xmK3M1mqZqXPszpMshjBP2WOpCuR0vY35Ybzw11TC0a1rU0an/6AASbg8yDhbUeGMsrqkTvDqlC6GZ/MWYH4iTiPCEXeSMYE9RTQUuUQZatXluV0qOALSvHrYA8jv154YwrXZhPJmEgjijihKUzmS2lT8RAIsDtu2/bB9NkkWUyurTM8Ri1lbXsBvt9MK6rOKjMsv+15bBTxxKDGUqASWT/15e2+H8+Rpf8AmBVCEpW0ElItLxnaBkXS4Js47g2F74CzNG/hJ+05qlCrsVjpKcC82+w9ed+2Cp6cx8GmWGm+7jSWRirEC/RRcWxaaWhzWrgmkp/NAdMW/Ig7n5nfG2E6m0SILFTtUrSSxrVoKaMbST6FbbctYbm+Gsav5ZlJkdbDTpPMept3wqFTl58T1WXLSyKxBBe4IJXcm2GatFDkcjwRG0jaVWRiQOt/wwDtdTlqHSU1NDDTzVfBEUZLKjKWYMethfGZq/F8v/yCohpisVGjKkTGEDUSPNue5t2xoafTW5dJTtcSX3dduXY4US5K8lWsscqqdQ8pG3MdOuN8cLZ5THU/EZ1rSrk0EkFJTySSSCR1IIAFrX269PridO2iGHj0QWORtTJrZj6E/tiuo4tHLEKusdpEQqoijGkA9QLjfA0GV5cg1pHJLMhuHmY/jY74HVG5kMSKuFW8RN1VTIiJEAp7H3F+uB2nr3eNDURUsanfVOup/Vj+mD6kxU1N9kkDs06AXXYC5xnpKjLaWueFaaUtA9i1wBcdsbjNzjHnBpUjA4LSpAuiO53cne6g/Lc4odZoQHmWmpxe+l5GJB7WuL/TEPt71FRFJCBGVGxZVY3PXcbYOSmjgjWYjiSyA217jVe1zgf4dzpXG3FdgFkkeUAPIRp8vYen5Ys8kswW2qS1iwOygfyjucVhSbxyMzrzKg6QR7DnixoyvxEBSNkTYD58zjDNlihVR5FXYgEAbX7D2x46sCxCjT0+WKopnZYVaxMkq2AGwAuMTnm4Y1G5s1rY4DcyLp0SR2I1LvfY4XVOWwueKAdXRoxY4ZTScVnkZF0o1uxOBzINWgjykbWO4ucWJ1AMzeY0k0LnjqKlDyWaxA+u35YTTZFlNU0MqRy5e7rzHwki3vbG4eJXkRbvoZfMpNw3uMZnM8kaqmmWCsmppYE4sQU3T2PLbbFSOepOyiA1/hHMK+nR483WUw2CR6AAq9LFf1wnqfDviChkDN9lIVbjRIo9yb4dQV09FT0pfS4dAQ6mzf573w5XNCqskyl2XmRb/OuGBmEDipmLg/jwkKrTOrtc8SwsoPOxHL35+uHWW+H/ABBVXk4McKlGKiSRbSEcgRcgb25jlfD2mliqJTw410ndtaC/4c8NVIp4NVgAuwCjkPn1wvJkatCMRPszOHJvE0VMyzRZfe7aCtSfKT323G5FumGuWZPXUGWNPmOfiOmXzsqRjyDsGO/Pntvh5HdomfmD5SCeYOMz4pp6mngkannCKqh2Q7gqTy9xiZchc0dQyoXczOd5ikeaxVWQ1klPGAG1xSEtPz1M43HMWG3fFkfjOtkBhzCCkriBfeIBvS4II9cZ95eC4TSBYBRoFrAcsBT01yZUbnY2Y4tTidSYsRHdd/AK8LroI4Ji3nMYKDbny7jFNKjUKE5ZmNVAbatKSWQdtRuPy54RmqcbyXNiAGB3GPuMEIdGktsSb2JxQRcHmJu6Txd4mo0HEkSrRdmDAF19Dax6Y2eUeJ6XM0H/AFMSyhRdSdJB7WPLHIaTOKykjWbisQBa1+ZNjv16Drh/RZnR5no+1Ux4iqZGKqN7r0N7je3XpifJiU7IjUedBz3OY6DLKlhVIZCjaAzDc9sZjwpmn2TL4vtFNUzMWJMii/M/8YHkyt6YR5hLP9qSnnVBTzi6NcXufX642NHnv2ymWVKZY9wltXL22wuwBSxvcD/iclezB8s4lL1Li+r29sKarwbA04zLIqgU8oYngyrdL/Pl7csbeNl8pZSSR3thd9lDVxcSOjmQ3KG1xa4GMGQjqdxuZeuzLN1pzDnfh4zoNjLB5gPXb9RjEy1tNTSl6WV1jvZoCxU29DbbHaaueOAeYMCGAunUn8hhFmVLQz08lZW0FPOiNYkJpff164bjzD5EEpfUxVHLk7U4Zs2qYi2+ieLUw+Y5j1x9htJ4Z8O6rqMwhB30RyAgfXH2G+pi/MVWT7n/2Q=="/>
          <p:cNvSpPr>
            <a:spLocks noChangeAspect="1" noChangeArrowheads="1"/>
          </p:cNvSpPr>
          <p:nvPr/>
        </p:nvSpPr>
        <p:spPr bwMode="auto">
          <a:xfrm>
            <a:off x="59267" y="-184150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" name="文本框 9"/>
          <p:cNvSpPr txBox="1"/>
          <p:nvPr/>
        </p:nvSpPr>
        <p:spPr>
          <a:xfrm>
            <a:off x="6771189" y="1584002"/>
            <a:ext cx="4892107" cy="303942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fontAlgn="ctr">
              <a:lnSpc>
                <a:spcPct val="114000"/>
              </a:lnSpc>
            </a:pP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雅鲁藏布江上游和下游补给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类型与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原因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：  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fontAlgn="ctr">
              <a:lnSpc>
                <a:spcPct val="114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上游地区受高山阻挡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降水少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以高山冰雪融水补给为主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；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下游西南暖湿气流沿河谷深入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降水较多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且周围多高大山脉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以高山冰雪融水和降水补给为主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zh-CN" sz="2400" b="1" dirty="0">
              <a:solidFill>
                <a:srgbClr val="0070C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9" name="Picture 3" descr="青藏地区位置和地形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7" y="3369080"/>
            <a:ext cx="5339680" cy="3273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11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541" y="148457"/>
            <a:ext cx="1123315" cy="461578"/>
          </a:xfrm>
          <a:prstGeom prst="rect">
            <a:avLst/>
          </a:prstGeom>
          <a:noFill/>
        </p:spPr>
        <p:txBody>
          <a:bodyPr wrap="square" lIns="91355" tIns="45677" rIns="91355" bIns="45677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纳木错</a:t>
            </a:r>
          </a:p>
        </p:txBody>
      </p:sp>
      <p:sp>
        <p:nvSpPr>
          <p:cNvPr id="5124" name="AutoShape 4" descr="data:image/jpeg;base64,/9j/4AAQSkZJRgABAQEASABIAAD/2wBDAAgGBgcGBQgHBwcJCQgKDBQNDAsLDBkSEw8UHRofHh0aHBwgJC4nICIsIxwcKDcpLDAxNDQ0Hyc5PTgyPC4zNDL/2wBDAQkJCQwLDBgNDRgyIRwhMjIyMjIyMjIyMjIyMjIyMjIyMjIyMjIyMjIyMjIyMjIyMjIyMjIyMjIyMjIyMjIyMjL/wAARCAFOAfQDASIAAhEBAxEB/8QAHAAAAgMBAQEBAAAAAAAAAAAABAUCAwYHAQAI/8QAQhAAAgECBAQEAwYFAwQCAgIDAQIDBBEABRIhEzFBUQYiYXEygZEUI6GxwdEVQlLh8Acz8SRicoIWQyWSU2NEotL/xAAaAQADAQEBAQAAAAAAAAAAAAACAwQBAAUG/8QAMBEAAgICAgEEAQMDBAIDAAAAAQIAEQMhEjEEEyJBUWEFFDIjQnFSgZGxFaFD4fD/2gAMAwEAAhEDEQA/AOHsulh12xOM352v+OImzLq64iPTHpgyfuMY0WUKWOk3F9seVCFHEYP+5vsbi3vimOVkW4Nx2wYojKq9hv8A1dsdEWVlcEUcShp2ULe+nv8A2xOprJJmZY2KqvyJ/wA7Yi0LTSq3IEWVbX/LE1gTihEBdgPNc2GM1NuxIEmWQDzNqF9hc4vaN0i4BlMaEfCTu2PVIi/2VI7tbn/bEyyljsOxsetsdcGrgp0Rv/uFgRa4G5Hz2wSKiQsBFAFZh8bjU5GKXaLXbSC/YH88CvVSSS2LWXVvbmfc447hAGGO3CZ5JJSzWuRte+F8tRJINJsFvewwQQujftsvqeZwIVKvoJHO18EBNWp8ATf0F8XQzWaz77WB6jFIuhN/UHFsKLIliLjVb8MbNPW46gq4paCdeAglCm7gX6dumAjHHE7Byk4K3DD+X1wKRpnKxFgbbEnfHusgBZCbnY+mBAowGJhMlJUJDxUXXCR8Sjlfocew3anLufh257n33xCOaSKlkhJLJcMtzirimORuH7n1xu5hH1CgOJUagLBR5QN9yL79sTRKe7KszPMeeoeRPn1OPIHUwaVGkMPNvbY88WEpDE+kBLA6iPyH74yYCOp8y01MtoizysvxNY2/ztgR4WYaS5NgSee7YlAS0RlcXJNiSeZwalO0UWt7Kzb2YdMd1NpmOoqni4bDs3K/MYiQJLkbN+WGE9OGVgTcnsMCGF6e6st0b+bGgztyVO39NlIFvbBKaySu4Nt25f52xCOLijUgCkc/+70xdFULZrgEgWCnoccTAuzKXcsGR7a+RIBwVk8TJOUJADG4uL8h+eAZiFrbA7k72N8W8b7DVawNQK6W3Nt/1wLCxDQ8WuPcwl4NJHIgAkSUW7db4V1ok+3JMq8RVCySADa1+uLameGfL7KbvYXB526YnrZomjhABMYRyGso23u37YWooRjPya4/q6oR02q7XYfFyvfp7YzHDlq6iXRIxH8zHlhlZ5kheWVDGosDptta3M9fXFpej4SgXVrfFp1G3zwC+yFkbnQOhBaSjhWeKWVjpDcuQbvY9flhuk/HY6p0jhU+VYVJv79MLZKiFNIiQljbzE3bBEck2xGzdTa1hgXtjuFjIXQjaJoZGACyOeh0kYLbRAC0sqx26LzwtizOlpwyh1dz/MWvv2HU4UV+ZCqk4Y1Ak878vlhARmMe2UKLjip8QQ09+FGW/wC57nfGbr81rK8kGay3+FNh8xiqSO6MwuwB+L19sUwAPKtrbm1h1xSmNVnn5c2RzRlLPKCAzk++JhlKnUCD1AGLquleKXcgDmCRYDHr0LxwGUshttbrhwYRRUykoqfC9z/TzGJtoCeQi/MAb/8AGKltyI3HmG/1x4+5B33PXqf7jG3MhNPCsjkvfzdRj6ppwrlacMyhbkmwGL8rg4kWo30Dlbri+Wn1I5sCLXG5FsDy3GBfbEsP3U7N/MB5bd++Co4TwuHc6ibyG/0HvgSEhZr33Hrvth9BLFTQrw0DyFdTOwuE/vfBManDvcSVqlZdKm2nYjtgcAhhYHfa3ri6RjI7MxuxvexwRllKZJ1cgm3wg9TjQa3O6hVPRinUzSeZhzN/Knz6n2xYgqMw+7iGmBfiPL/PnhhHlT1DI9VMpRfhjU+Qe56/LBdRwqeG2gMqbAabKPZf33xM2UXqOXGeNtoQERQUdPubt3U3xn6oxvLq0g27i98XVlRJPKXZyw5Abi3ywIzaSL4cikdxLPZ1PhESQkcqldzpfljx6ccO4kActYrfcfPHqKDcxuVbtf8ALH0hOrS5AFrXA698MBqddyE1O0I0SPZv6TgYixFzbse+L5IilisgZe672+WKkIA83K/TnfG3GLIFQrbHbvj1UJVyLHSeuLFs4IZtziC/BIp2646bc+p4TK/xBVUXZj0GJz2voXkOeCoIlpqYySBS9x5SfpcYHhRp52ZiAObH9sYTO+Z4g4cTFiO2BnUHcfhg6oIkQLHuowFurc/qMDc5Du5TYddsfYsKxk9V9OePsbyMZchYxmx+E4mkf3ug9dsWGKWWU2RhfkLYKjpQAjuAZAfhBvvjphYCDxRE0ztbble2GGX0ss6hCdN+ukm3y/TFkagBVNgv9IXvgjjziPSCVB32Ni364Fj9QFPI7lqRQUQMTaeIRuSpuw+v54g88MYsAo35aRf6DAUk0KtsgklY9CbDAsjBiqjSS2+w6YEL9xhNdQiarEzWVOW4u3L5csCySsulhcFuXpjx2sp0+crsTbbFUy6YkF/Mbk4ZoQBsz6EDiMGtYA3OIxLxJFW43O9+2LOGVpC39RGPYISVeRjpjAIO259BjpupM20LK4uLX36nt7YrqYmUhyPiF/bBEW7h5bAAWRLbWxXVuGCMbi4sO5F8dcwdypVEwRf5tVr4+TVGShG+oHEYW0yA325Xxey7XNw3wp3P9sbOP1Pgt6qUqdwbD3O2Ineldju199vXFkLDRIbWax1fr+GPo1JppVYWJ81u3YY6ZKwbRMOQvt649WOQkC27HaxxFDqpwq/EzWsO3PE1u0gRRqIO/pjrnT2KQqFQjck/P3wW15qYp5d2Fm3+mKKtvs8aCPYuCeJp/LFIZo3UBmDkXYDlyxkzj8xvTKlKwZEdmBNmYWsT2xbM0sSvKZg5NgzE3Fz0GFcNVGCFlLK97hr7H1xZMyvoVSSpN+Ww9T8sCRC5VqGhDM44S3cmwJ5AdScL6yVJZmiH+1Fq839RxYahpQscfkDC2x3O/X8cDTBUrGKiyEA2t0741Z1zyGV+V2ueVupxeymOqjcC4bY269zikxecqoItaxAwZGrpGi2Dyk2tY2F8aYomjK2h1TiRV0qpBu5F8WCCOSVbhnUX3tfFujTKpDBiuwdlva3YYsDFeflBIOtmuW+XTAkzgLOzJxQIyEMgErGyltgg7++LZmQErYm22oDc+2KhOInur6iByPM/tgGZ5Z51+8JPIb2A33OBq4zS9Q2UzEB5ZI0t8CHc2+WK0eOR1HFlYjcsbAYG0GVDoFkvbiNyt+pwTG9NRIrMjSOTe9rgdjbHEVA7O43o5qagPElWzFfKLXdz+mAqmKurp2qJiYg29j0HQc8RhnjqZVqaqO8uqyW/DbBVcwayl2RhyDG1sJGmuP0yb6i5kaHc3Nu24xZEUdNciAseRIvj15U4JAYm1rr1OL6eDiRaLqAL6m5b3v8AkRhjGoAH1BaqwpyQdJB2C48yeOSesZyBpUA3O25x7OimaZAwZWTXcG9yNv1wRkoaOKYoLMyAr073/LGMfbBUD1Ny2pkLExKSwA33tbAklUY3VWiJtbzWPLvgl1KvYnUzeZjflgWuMr072Y6F5g2tbrjFnP8AMGn81iqKuwt6+mIEiQDSu1trHr748pAZQ8UgIuu3rbtj5U4b8MlWVupHPDokgRvQKZKSNI77nUSeSr/ziytqIoYFTVv3U/FjzLmJpjGCUO1xbkP8OBc5ISRIwCXCljbcWwkbepT/APHYi6s4aTrIDYndrDmMMHKigMiybmwUA8z0J/bC+ePXIrlrIoC354a5dlmuJWqtQF7xwrzN+pPS2GsQO4pBy6i2gy6euqOHBGWsdydgPfGuostNFEYlRSf5pG3/AD5YsWSCgj4cKIjHewF/l64IQtMjvNINt3LbgegHLliTJmLaluPCq7PcFkYRL9yus2sZSLA+3XCPNah41UayC3yxo+Ne6xw6bjaSUXPyHTCjMcumq9U0xNwN303B9T2/tgcRAO5mZSy6mXkqGJ5k/PniCsJJCpBtzBwRWUBgIIKkW5jAvDeOzg7g88XgyEASwRFWDAC1/liQ4LEcTnfcrgdi8Zsp2xNWJu7AW5GwtjZtQianQf7LqwvsG2N8CuhVyG5juLX/AHwaFewZRcAX26jBMcCTxiPdSeRAuPpgeVTVNxMVcjWq209emJzWCJNqBJsSCPxwfLTyUkp8zWAuXUW/DA0/mjuyKUO4lUWxvK5tmV1JklA21O5AUD/OuC4oBFCacmzWu7kb/wDiMUUbANyLFR5SvPBM0hENyfOdgoG+MMMVPY6ZNI1qEQgb6hv++AJodLsrWw0WMizylFCiypa5wqqnLVBcDynoMCvc5lA2IOYt9jt7Y+x8WAO5H1x9gqnbjUhTspI74sWERgl7rb+btfE6f7NDYzMynmpAvc+uCJaKapRJqQNOxF10iwT5d8CWAgDGW3KTNBEzW+8awBAvb64CqaiZLnyAjmoHIdsEnL5qCDiVSOHNyBbl6k4AFPUSxyhUdibE7cueOUiFTA1K4vOTK5NlO/7Y9o4TPMwUe56AYOo8nqp6fhqvJtTkXNv0w3pfD4giVXmaLibyOQLH0B5WxxyKIYxsZmjEfODsim5A6nkBiPClnYmzOdNzbkDh9PBl1IHjFR9olZgxUDyrttc8ycLaqo1oqKuhFO6Lb/L41WsQSOPcGKI1Oi6rIOZt+X+dcesRoUEeUfCvfH3GWwQchuAd7YtiVVVWk8tx15nvgrgyaIFOqQDW/wBBhZqbWwa56AE39sGvK0gcKNrXNz0wOYlcXLW9fljhOXUqkXhll6XxYjMUPUjblvviLxOgu+4PJhuDj2IGNyG2KeYg9e2Nh9iWLZmuDblv264v+OJz/MCCy9W3wEQ3F2Ni249cEwyh7K50sP5rY6Awn0EUkCPI1kLCwvzG/PEom0whyumPay3+I+vfBbU/FWzgkKdwv83b5YHMYllDSsQqcgu/t8sZc2fViPJS8V2JYNyvyHLAsJLlydzo5+wtgwkzMAw0orAsPyHqe+ALlJzcW8xuMcJoGpJoiYS9/gsAB6i+PIpWRrix9DywYFZY7DSQFLNtzNrAYAKFVVujDGzuxGtMI6k2W6Sc9DnY/vi16a095LhwdOm3w2/zpimhjeZlRCWJAPoAD1PvhzwGeYEamkKgFh1FvwvgGNRfAnYgcFK9QGdfKgudTDme4GJqYqY2EjGQ7C25A7entgqoLcNo9OleQAPP5DfCcxSt5XbTq/lXmT+gwNw/TCyyWeM3UDYcr9f3xU0mlWkcbruEPTHrgJpSEBpm5tb4B6YBqXNtKMSoPmP9RwYFziovU+QmV2LE6mGr2xBdLrrN7qbH2xKA6VZ+ipb8eWKwhR2W/NSPnjanVuGwM8pUszlY0J8x5C+IyM0xCre7b2x4brSrECVNg0hvzJ6fLE4NAjZme7HmF3J9PnjINRhQ+Vl0kEjbV29v3wbV08U1M7PIqFDfURfV6YVJxUfTqsoOrT0HqfQduuK2kaqqFUfAOeFkbuGCAKnpUUbATRWLjUrK+GdLMsoVL25ab8x7/S+EWYu61rWvbQFA57emPDI8IV1uCbDb2vtgitiCAQbEfrQx2DR69L7E9geljj2EGKYRorqCpRSQbbXIH0vhVHmMvkUlbAgXXrve59cHS5iszgcNhZrqym+n29MAVPzNsXZhIj8669RueR7dfwx6xi0bJa/M364rao4zmRReSxd72sAO3pz+uLGheopY5SGUdRz26H6YC6nAX1FIp54mcgFyjAowBuRywZHTiroJJVABRSVXqD3vi2qhdUC/eHpfkbjfA1HI6EUysNU91v6WOGdi4FAGjJZfOTtYki23fr+WPZqeSuzNjEwGuwjA8xC7XY9sUU8NYtSYICoZLlnO2kHbD+gy9REulnNxpuTbURztbffuTbAO4XcPGhbQ6kKKho6bZQaioUXuBv8ALoMHrFK0bPJJHTrvqIBLEdr/ALYLgp4wBHBGqogvJKq3Vbdj1PrhHnOZpIRT076Y4yd+rYnDHIdSohcS7hYrcvo4zo1SNb+cj88DQVk9aTMF0xW8gJsqjphXTUr5nVLH5hBGfOxHIfvh9HC4RI0HkXZbWsPUkbD88EwCwULPv4k4DoIZ/vJOZB5AYavUAU+lnUhhcAeUD3wrjnp4SI4ryuu5axCD1AP5nBJZLl51G+4TmT2vhD/coQ6qIcxy8Sl3pnJf+ZVJK4ShZI7h1V+d1vpPvvjfpGzRyNZI0HIC2/z6Yy2ZU80U7O0Zli5k/FcYp8fMT7TJc+EKOUVNEAADov2v35b4i8KiFiAoc7ge2JSVcakLo0HuV5fPrgeVXUbC6MfiGKwZJW4Xlp1QuxuSo0i3MDmbDEzUxi5J+DlcAHAtM5ihcF2HEa6kduX54ksH/wCTiU3Ksd98CRC+dR1SyuacyTKCX+FW6DucLJoYS2lVdQT5ipuD8v2xZKxYyFHsC12FufzxW7uvmLG1ve+BAqMbqoHJBJTHjJva+ll9dtxjynkWUg2OvnYC/wBMEmo1HmbHnbbArKEJYMFYH64MQDXUYF14AG1zzJ54XlLiQ33PfEDOXs2sBh0PI49LeUAjQxPIdRjQKnEkncAL6SQBce2PsXPC4Y6RceuPsbqM5CaD+D1LqCEJF+Wm1/bD2lp5YoFjigEbA7oW0m/44y0VVUzTxxxvErXte1gT3Pr64JGbypIokgTiRtclTuT77du+JXBMLG6qbmoNBW1B88aRqCRdLsQfc7DA0iR0g1OplKAsC3p1OKabxBDDAogPBA5Bybf574oaugqS81TVQlgSBEAW1rfkTsNuY26YSA0ccidyFZnavCIoy12Nkk+FADzIX8LnCPM6yWoUmWSQlPL5j8Q9cPY6PLKp2lncBwbIBJYEHmSL3HpiyoyPL5GmqHlleEHUzKLEfLr/AHw0Oi/EEhm3czKkpT6gWCv0G3tioB3kGglrGw0j/PrjX/ZKT+HExUkr00N0HIE23Jdu178v7Yzk1QqMBTrw+RLA3FsNRw3UU6BTPUWKmB0hXkUFnlvcAdAP3wPURvFTmSYsJJCLBuZ98EU2hUDVN+EDqPQu19gPTAVXUvVyh5GBuSQOigcgMGDBA+5Ft7BethixYgzKG0qo2O/XticUbcIy2C6raNXy39hi/hiOIs43t92h+JvU9r42xMIMqqH/AOn0sBY7KO3y+mF+s7MfiXY3OCask2B8zJu1uXtgZheIWFit9rc8aDNWFARvFC63LA8hzxCVCqrMnI7YrgkKIwG5/pPLBsdVC4/6hLo5uVRRt0544zq3C8qqhGxKkE/0sbBvn098FcDXSeWMjhkse5PQW7D8ceZdl0axLUwS/A9iHG5U89vbth7TUCPFI0QIcXs4N7+hHLp6YQ+QAxuPGSJi3ka5hG7A897sT/l/XA04HltzGxPf1xs/4d9ojJ4bBrkHT0N+3T++AJvDzhUIkU2PK9j8x74JcyzDicRHSkzRFCCbDr1GPXp3NPpSJjYnfDXK8sqlqHhZlDk7Ix3O/wCGHbZRHSqZXkDkEDSosCex9b/lgjlUGoIxkjkIqyyiMEMalF4rnU9v5R0xe1QuptGpVXkL/ni2SUJFJoBNvLcDmf8ABiinBD6wbBd7tyxhOrmLYOp5JDOXLEMoC7seVvf9vrhZNrcqISACT0sPph1mFXDMi/dyX07i+1vyH0wnaQyMeHEFQDe52v3OMS/mHkr4lTBI14cV+XnYndj2wHJHdLHrv7YvaZZZlhiS5JBL+lu2K1Blne1uW/YAH9vzw0RJBlekinA5LuSeV9rY81wWeTzSOeh2AxCoPEYSC+m+lb4qRSH3BvYj54KEBLCzSxs1ze9tvzwZCumaVgbEbfMD/nAtOhZ2F7Kouf0GClSSQvtpQHmex5t7/lgTOnsr6vKCdBsOXxHoPbBMKx08RllIA6jr7DEE0Bk4AMmnbVayqLch++IZsrJSwSFbAuQLcht+PvgCb1MA3Fs85lqXk/qPL0xNHEwCknUqkfpiJCvFq8tgt/niSoqSAxswksCt+Xzwc2WU2uOVALE3Km/I4vkKcUPAmg9QGuCcVxEvOHK7G5IH64LhMZkYgDSgFz8v7YEmLMvy40+h3aX75gy8ML5j9fTF38QDgxLcRx+VFG1hzv7nCaWQNUM19Pnvt0wXDUIgMMg8zEtxBuWPLAFAZvxqM5qlxSCMvedm1KSOQttY9OuBoGM2YwO6jytyAtY9yb9Djx2URgq19YGp730gbW2xalElLFHLVEu5sREBbptfHDUEk3cKy+Ius8pTSs0gIvt5V6/W+HBqEDrHGCqJsWC3LdxhB/Eo46jiTBjawESgWJ7H9sXxGuzDR9oJWnJusSnRqHuDfE7rZ3KcOShqGZvm7tTClp1bQeZXoP1J7YBgySpnUSzSLBE3wknUSfbBlIysCkUSh4yQoIIC/P29/fBDJqkZ6iRpCBciIbfMi/0HPGByuljCoc8m3Kg9FlcCxkoSu9j8N+/qfe+IPNmOZBTEDwv62uqj69Meloka0FFDI52Ek2wB/wDY3OK6irgD3rKtZnufuY2OOG91OJH3LEKR/cUxed1N2k9euGFOkMD61+9lHN2PkUfrhOMwkkiGnSsQbTHEmw2/TB1Gkmzz3UsPKDyA7jAZAa3DxsL1GdTUkRMZSiC172tYYytW5q6rirLKEUXuADywXnuZLBOaRCWsmpiDa5xnY5nldW0grzsBb8sN8fGR7jF58lmoWxSUss0auhHPkwxS1Kzx6KUu43uhHTEU4er7xSLm4B64b0rpwnaNb25jth7NXUnVeZmdaR4WImV0vyLC2+LoZjxFmB81io8198OJZo6glNALEWOsXH054VSZVMAxij4i3uSnL+2ND2NzSg+IQjqo4brpJ2x9MBotva/Pntiji2lUzR6JLEDbE03GprFQdrHnjRUWfozwaS2oiwAPTAs8TSwmZCAR8S2398EyvZWS12uR+NsWQuYYwttyN9r2wVzhQMUX1aWOxPMnliSMUcFSB0s3LH0kZWVlWxW+2IyFuVrX798FGdy0VCAWeMg+hx9gYS2uNWn0x9jJvAQ7faxvblickpncvIPN1dRbb2xdXURopzGWEic1YC1x6jofTAhk1XABNvTEux3FAk9T5wUa6vqFum34HHokQX8ukkfEpx6pIOoW73xW0YJuBYe2O5TQRJjkCGTlsfhOL6euqqZSEdih6NuMD20qFf4b9CCRiyFuG9yBYncWuCPXHXc64xhz6aJBCUjWInfSov8AXBKNRVMys7xwox8ykEk/M9MJJYipXYEMNQIOq49cQ1MjWI2PTtjP8QubR3LQT18xYACOMHSTYGw9ByGKP4HUzVVPEqkxsCenwXsfYc9zgakqSjExsynsDYthkMyqpNZ4glLc9a3Jt0JuDb0wXJh1NV1PfcE/3TZ42dL6goHxkd/+3mcBtUvM8tW5Jfmq26D9MP5MxRqV4cwoJUMpBWZD5WGw2Ha3S9tsTaigzSmipqGpgihACONJVtuZ83MntfHDL9iM4X8zPUsJkjBYqCykDUPiN998BMjxEIxFnBsRje5l4blo43+xTMYwgDNM2kA+noNvnjL1eUzUiIZmQBVueG1wG7X74JMyt0ZxxMvxF8dO8c8TNGQrW2Yd8MKrJ5I4mZf9tSdO27DocOcir4p4WjqwmlbG+m/vta4740MlPBG10kURn4UYE6voO2F5PIKGNTAGW7mCpFzCniDcNym+oHtjX0yy01PHmMbFVVdbQsbhlOxt0P8AfGip/szxsrRxoLWDMtwf3wPnMcEeVOEkDStZI9AGxJ5ADkMTt5HM1UoXBwBa4pqXWaq41NFIkToC7NsG52PvimCWOSYfaECixXUDqbf88UyZ7BPIsb06wqgCalcWt3sPr674oE88jtGgjK2sWO5t3F+WCowSw7jI5alHIlfAypGq3MUoJvcbAYCqJ5ppCHNtRsEAtY4kshN2YszW5tuSP2xRpAkdrnlsAOXrh2MAdyV2H9sg62jC3FifMel8Soo3eR4NQ0MNW/PbtgqmpJKgxqqXueR5k4fUmUQUlix4s5G9jcY18oUQsWBm3EcpgpKRy9M9Q7rdQkRazYyrRVks0iNFJxZLAoq7Rrff0v8A3x1QIlvvFjUAWtYYttFGVYxrGb2U2CgnClz8R1KG8e/mcnlopcupneZRHLJ5ArHzBduQ574HJZKd4xZVKhnPffl7c9sdLzGrypEIT7G87MWsY9RPc2AP1wgqEikCpTUlMHl/rTf5ADD0z8uxJ8mCjozHCJmiWJQWbU2wF78rYvNEY4jLNqjAIF3tv7Dn+GG1ZDWU02g1CQud9KbWH0wImTK8XFmq0jJP8wNx7n/DhocRPE3FsjsNCwk2JIvaw/vjz76ohVRqY6rlQLAC1hf8cMEjyyBl1zvI4AXSYtvpfEJkhb7vUdKbmNRZemxON5TqqfJNHDTqikM4O7Dly3Py5/TA+YNIIU4vN7adQ3AHbt+p9sU1khjddJW1iDZfLfqBil5nrJdc1yxG5Owt0tjQPmaB8ytCOW9uRGCoVVp4hcA6bNfba2KQrRop3s24OJyABpFQm4N19saTMMIMmipkmjuFJvptyuOeCEXXci4BtcfO2AY6gNGTJuAe9j0wbRSROWiBYFvh98AYsgwergCT+R7hxfla2Cf4TVTFdNi1wLggYIly95CnEUaQblibXuOWC1n4UQjumrsw+EftgS2tTSQDuVpSxRUmqpjDyxuV2uASd7m3X8ziTRzyPeaURFhbToDEC3XoDbpzwxjR6CherlUyTzpaJByA3I/K98Kp5o4I0RtMrMfKg6nucLDcoZQVZnlQ1NQ0hZF1SnqdyxtzOKYc1qVpXkDKhK6VKjf6+2BatS9Wx1g6F81+QFsUny08a3Glr4YFHzB5H4jKjzasamntO4KjY6sDySzvTBzUyFi2r4ziiFSsN2updr79cXJA8ibA6bg7dB0uTjuKgzCzHqePUtFoCsNV9yfYYppkEk+ppLKAdRJtf0BwZHlwDq8jmR1sQqLsD6n/AC+LZ5KelAiEas4+FVGy+pOO5joTQKEJjqgXDFIz0VVWyIOwHXpueeCYa2WASVFWXdb3ESHZR3wvUyFA8iKoNiEC8x+mPs0rGekSmhdY1ZRqRbhvm3UHthNA6hKa3cXz8apnednEuskkhuvy6YO0hIld24s7LfSvJQPbCUPLFJ5vI4O7DmMNaWfitIJAoZzoupCk9wcO6EEizuQsHcaQEtb3N8WxPOpeEyaEazbD64Jjipbw/DZBpO2//OPqqIO6LSqTqYWJO1uXO+Fl/iEFI2JCGaRgp0X9bYKozw3ZWcgseXQ4rjohDYSyOrDcgMLD6YgJ4VmHC1Eddrn52xhIIhqDQuM6mjilj1KYxYbakDX+uM84mp3ZfN7INvmDth5oEkJdrrbmpuMBtRRW1uWsOW9vywON67hZUvqL3mvKJGjGs7tYWvtzt9MV6naUKkiuwG4vb/nB9ZQsYA92ePmNxcexOFDxTJqAJv8A0SrucUKwPUnKV3JlSupWBBb0wIzOCyfEL/zfngpZ2VSn8t+u4x5/0rORIrKeRMRv+GDupy67n1NlaVkZlapSLe2lhv74+wVDG4jBiuyHe4Zf1x9gLm8zNfnGR1GVkLVBHjY+V+ak/ofTCafLqeeMBRwyOTDnbt7Y2FX4jpsyy5qWtMj8TZlMSkX6EG4scI6OVqKRJoxHxE6OLhh1BHY4Uhdl943POzcMTA4n0ZnXySUA8ORCe3LA81FVR/FGTtuV3GNkubUMKylqBmdibK8auo9Abg2/HADVKSSXipZEUjcE8vnjgt/FQ3yPjW7BmVanlJW4dQeoXHkKFrojht79saxnUKNQsT3O2KmUAhisdj2TY/PGlDAXzLG1mcnhkSGzIrqNw687H1/fHhhIiaaKQvGoGpWsGHT5/LGkSnpyb8FQw2uBY/hj37DBoZRGUUjkp2+n0xhQiEPNToiZMOCTrQD0IwVS1aRllaO5IIG17ep74PnySS7NE6t2VhbC2opZoCA8RT1sMAddyhMyP0Y4Sqp6ilWCYLLAEuWuVaO/MqCbd8MK+goTQ6smSMSxklmaQpIQBbygk3HI74ycRAbTKn3O2rTuV9d+uNQkkDziqgfiQgea0YJQchqHr1GBYfUqU2IBlmZV9MzBKgo67OrDUbDl5TzG2GT+IUlVBXZZDOBykQ6CfwI/LBaUeXZnAY0dEqFHkJFvodyMKa7K3glsJXKsCCw5Hfrtv8sK0TCrKvRsRpFU+H6hA0MDQVNiCJjwzvz8w2I+YxS2Y1KsY0MEaA2HDN+u++BKPKqac7zaX02CFTY+m57YskoxABGjBhYMFjQMG6A8tv8AOeBPG6jRkeuozizNuHdTHIxAKgkCx/G+KKmd5JNYVbgqVZmItbc/tgePKzLpkXXF/U4Fvp/f8MHUiLFvTo0jjyq0psB7Dl1xwAG4wOzCjBhT09w0dKLW6LpUfOxJxYzPI/BhS67AaF5dRj3MZ5YIdc+tnJsRxPwtj6jzXhGC0JjiOzjnbfn+WGctXAoE0ZZHSOy6Wul/jaQc/a18FJQQRt531tcbatI+lt8EkSSI7qRwx5Q45ctycDNIyrw411ajpJtt9ML5MTHBFEJH2jUFgp6YA/FJvZfrv9MXvGViJao4YIuWSEnf648yvJ81rJykF0CXsdWw63+hxZ4grIfDyxpUVgq6oC4XoCdtzfa3ywIa24rsxlBVLGeR0UTMDJXu7kbAgrb5LbEZMtpyjKGMxW5LXc79rbjGJkzXOs0CxPWyRwBtLBAEHO4Hl9O+GnhzLq+jlqqnikuE+6V3JIYkW26EgkYc2IqLJiUyhtKJdrSgV5aqrjFPbVFGkQUubbeYi9sBwSRZhTvM9WscnxHy6SATck3ttyGNX/8AE6DNaeEwQ6dBKuhPwkkkj0HS2LfEucZT4VyYZdSw0lRnTQ8NAIw3BuOZ/QHrvgPVFhVFmGcZAs9TCPT0ygztmcQQgaZNVwfmL/hhRLUUYJZmmKjyoCBZv25374sgQ5jQinRW4iH72w9eZwodNGqnkB4iMQP3xeqV8yIm91DJqhS6yILkACwXSAe/vzxV9v0U4SKPhsSCXve4wSlI8mSyz7h1sbdbA7nAQh4lGZLgFeV+voMGN3BojuSlVpIWJNyPhVRysdz7YrisYGDfyn6YKiIamjYE/CQy9SRew/HHktKlMKaVrCOZdxYkXAB/XHX8Tq1UjwiBqdWICeUAb/2xNOG9na4HIbf5tgq33ctmuioLMOrHYDADSG+qU6iAQV7W2x0EqYSlEJdl0utuZ2wRSUEczmJowLb3vzAxGjop5NM0JBXa41fmMPaWl+8BJsq2ZmUfUeuFu9TQhMmkUMUKGbd4xYFN9u3+bYJpMuQATSxC4F0RzcC/fvgsxqWVmVTY9tseFXd2UA6eoU7b8tz7W+eIyxAlSoDB8xmjMZjqGJ1LqBD6fS9+3pzxnHo+Hplh1OAxtrTQN+tyb/hhpmNWy1TRqjFQPiJv8hhVxWdA5EYuQvm02Xqff+2G49CKybNGDSUz8RwhDpLa7Hy6u4HXngtaJUjRZDuAAAANtzuDcn8MfNIrkwpoac+tgot7fgMR1tG/CjR5pWJDyEXVR6dO+GkmLCw3+HrEhcQNuObsN+25xGOjrqiKWSGlRliTU7l7qg9TyF+2DMuyVK6VJa+tgp4gx4cDyhZJLDp0Uc9+fpi2vqJ5hBQ1NbRU2XKxvDBJpVTuPNbdr3vc88IbLuhDGI9mJnm+74cBZ20gs19h7W97YrESRRmVAGZg0g5nSo/I2wXM2Whzaoh4Z34ib8vS+F1dm9EIHioY3keT45pgBcdgv98Gpv4gjHuEUtRHMbJCWdx5RruD79d7YE4RrZnUsqzDkeQt8+mFMExici9gedugwd5lLy8Te90Pfvg+NdQCDdGU1CvA7CRbOCL3xB5dchYbaxyPcYv4v2guJWJZtwW537DEYqMTm6yqhXc6uWGA6qcK6M+mkkjLFAwTsem2C8tzCYQPTDe7a1Fhv0P6HEIZlQTNMA5lup325YHjtTsJkIO2w/S/Tl+GM77mg0NTSUkj1TiKYoHKag1wb4tiWkgLRoycS5s43sewwmo5XhqRPFZkdDpLb2tuw/zvgN2eSqDg3LebyA/lhXpm+4fOtnuaWZqjRpTToG4Ui5IvzOB3YuPvQUVedsfZfXCpjpoXjeRwxUjow7G3y/HH1dUySU0DNEA7yAaQbajfl7WwtQVNGOsMLhCzARqiofMAbFbjfuMVVOVx1CXZQr2Nih0j27Yt1pHKyq+6AarH+Y/5+OLAtUNRS5UG5OxX54yyDYhUDMlNRmOZlhkLgcwR+vLEWe1O8bQEPqurAEADrh/mtBM8Yn1CJhYFBvf1tjP8OeNv9wsPQ8vlipH5CTMKO57HGWQEyFfQrj7Hz1ChrBve+PsMuBuarRpUNJGZHBswA3+YOGtFmeVxuC2ROb/EDUWT35bY2S+F8pFtVDEjXv8Adu1j8ib4m/hTJnW6wFWvY2dr/njz28pG7BnJ4GZBQIMzKVWRObtljR3/AKar+2LhWeGAAWoKwEf0vqB+hw9/+J5SYtEkU4J5MkhwNJ4GysjiU9VUqw6a7jGDPjPyYJ8TMu+KmLoE8IVsgBeogLG2iUG1/ffDQ+D8oMbGOo0ahcMZRscLz4FYSkmpV0J+IRn98ev4Oq4LCHNYVW+yOhW344xnQn2uYaYsnT4gf8SmmyvLsurmTNWjanP+3LHKTGfQ23XGiiyLw9UovANO5A/knuT+OMzm+X+IqKEIZTVQd4B5foBcYzbxyRgNLSGLULgspF/XDPTL75xDuMZIOKxNVmXhmaiqpHVJXoyDoeJdTRnpqHUeoxnajRFK0Egu3Ybgjvj6KaqlKxpXIF5APOVA+nLF9XlT0xQ1EkUhkW945+JcD1w1ARom5D5C4yvNUIitaCjqSzCEqt7bGwOKWyEsSyVbqeW/QYZvdRpQqtuQ6YgTIVI1b2wfGTDyMg/idSyjFTltOghp6OqmS+mSXUCAQNtjY8sEJmddXM8c2WUawC4N5iSCewPP2wt4lXG1wgPex54Y09XNQUy1tqaZ5H0GLh6yAORKkWwpsXyJ6Hj+Xl6c2P8A3E9bLTpUtFaTUBa+sb8uh/LBsE9cu+qGRBuI3JjN/rYn3w1rPEQaPh1lDldRfc3gFiLX5jcYpp8qnnhE9Jl0qRfEpgIcLcdAf7YAqa2JcuZL0ZXUVlLLAJ6rTxdJWOIgqkZHqO/c/LCds3ngnU0zFYVABJYSA99Pp740nAr4Ir1sDRx8gZIWVbetgfxwmlyKCrbUtTTiQm9llsT62sBjsfEaMYzg/wATJLm9PXRrHVqu12J0+f0IPS2DoqWBoOLHG8llJATn8yDyGMvV5fV0Ux+7cqrEBz5lb/2G2PaXPsxpqZaVJ9UXNNROwve3XbHNjHamEmcD+U29EwNO0PCZEjUWvcXY87dxgdD9maaWaKSWwtEo21c++ENP4jFwtXDI40hWkDXY/jhtTeJKRkSFJW3/AP5UPlF+++FFXU9Rwyow7k6HO/EASemIFNTSXHESOzqD0DXx5XZBFmyww07SRsBrkdlsCL8j1v1PvhvRsjSCWeDjwne8cgYC/a3T054fQU2X5pCGp31hT5kUaW9Rvywts3DYFR64uS7NzIUWR08VXV5cZGaKK0qymPTrbQL6e46d8bPJsujenNeI2QVOhlVrnSbcyOnfF0NDDCwKkRJ/KoNr+9+eGkMjGNDyNyqkrYEW7drX+mJM3klhqUY8IWZ7NZf4H4SnWhjZqiaZmiULudRuTtyxj8o8LVuZ5e1RVrKaiecyOWOkbjne3oMdLmp47qskeqGKQM7Obb6fKqr168v3xbHpjPBsF4nmsF+AbWHvzwKeSca0vc58Idvd1OYL/pzmFFSiop6jXUO5LwqNlXob9bEb4ztd4WrkzgmWmK6xclTqB8t9XscfoBEMqs43BIJ2sCRji+dZjT5b42qZaNjPSGW0q2tZv5tHpfp1xV4nmZMzEGTZ8CIBEyxyQU4pY1UBxp3XZ7/mN+XpgGSClinnghuYImvxDyJ2Fva+NjPHTz0ayxJMqvM1zKpBG3T/ALeVsKViWUvE8KyMCCGAtq3/ADxauXsxDY61E6ZfPNJWTGTUoQPoBB1chfbpg7P4I0yeFCn3hAkjRN9Ntjf2HT2w0gioskkp54ZRw5VKzKxu1m2aw7g9PfBRip/v4uJHJCw0FdV2sdjy6WwJy+4GauMAETNUBpJKNomdowqlowV0hXAvuT02OIU9BCy8QQqYi2olyTq5bgc+/PDuohppXjQxIsUKnSoF779f264qmlQeYC0l9yemGDJcUwqVRQC5shUMR5QLEgchYb4Kmq4adSwVWceURryHp++A3nkdDpZzrGnY2FsWUOS1+ZMop6aRxfou3cjAswG2MXbnSiCfaampmClmJY2FjhzxqqlQQRQ8RmsuuRxueY9e+NpkPgz7GimeNeM6/CVHl374YLlFLlFO0Smmplvd5Cil/wD9j1+WIcnnY+XFRcs8fxHUWx3OWz0tYiCnjo6iR5ZNn4Rsx3Olf3wFWZZV0eYLBVxMqxKC8aclJ33Pe/PHTajMaegPGy2kJI+KprCQtiOgNyfkBfGTzWtqs0aWStd2RfhAtGqi25I6dNzubYZizsx61NyYAPncyycGCYvIuqaRtZsbgDv7dsT+0lnRUIVCLFdRsoH/ADviiVdNUVh4ZDLZmYEk9fe2IFZJ1jEShm12AtcsN+d8VnfclJo1K6+sqoYUnjYqGYgBjckdDhMszzVnEka7sfMe+GVbS1k8cc0i3Q7x2I5ew74WcMxOA6EFhyPX1GGpQE6zUkBdi7AbmzbYjIojl1KbqTj5m3YXFmAufUY+iOlypHMYMGDuWgRPEpPwhrE9Rz/ti6SGSniEZlujLcencYCe8TsgO1+np1wfVsJJtRF/5Pc2/vjCTcwyiZ+HU3F7Xvb0xfrMbCW33TXI9B2wNInM3JBuAScEu4enjUC+gAn19MaYGqg5LOt1JBU6jftiZf7sK3K9vTEhGdekbXALdgMU28pB33uD6Wxtze4dQJqnjgYllZvJboeuC5Im1JNCWAW33i9unz/vhWJWEwZSVYAPcbWIw7y7OYliNNUxRBGSzF+vX8jhb8gLE4AHuTomhpqlpalQENmUpsS3Lp/m+Ds5GirhJcfZ9BdSu5uV339h+eEtXUDgBYizgm6Bxa4BFv1w7MAqPDyRM7GZAWVgCWG+6+2/4nCX0Q0cgsFRAYJxKA7Rx3IGmMCwXqNx78vrgueeOjKyyDjPzGuxUe1tsKC5aRkUiNIlte34HFTRtqQkljIdtRvthnC4IyFYfU1aO/Eu4v1579sK6h04nE0AMfittguY03A0k+cgjXp3J/y2FT2kWwBLA8yeZweNaEW9sdybISbo0ek722JGPsQjgYrso+ePsNnf7z9II0c0SupYAgFSdwQfXHoTawc8r32/PGbyo1M2Twmmn+xVJW7IV1xg89gTcA+hxemd1OXOY86pYkAJH2ilbWm3VhzXHgFTep6oOrjzXoewuV5b8wcVvGs7qQzKVO+kWN/fnb2x8k8NWgno54nB5MpDA+hxaBrA1KQ4HMH8sZZA3N7lyFio5WHbfEWCtcMwtyIK3xEyPHEkhDspNiVXVb1PXEftKSaWTcHmRgb3qdPvs8I2F0J6qxAx8sUaI0acuRUjUAfY9MemSEXUyorHl5wPwx99tpIdMTzx7jpvv8sFyI6mEAwZooYZFR6ClfX/APxKOXqCNsLZ/DuV5pxTTo9JOh82m3XkbciPUYfGKOZCrMTdTZhzA9MBtBSOEaoZEqItlmjYqfw5e3LBLkI2DE5MKZBTATIV3hDM6VS0ax1SA/yeVvphCwWOUxzK0Lg2IdSLHHWo6ymL8PigsBvc88fVeXUtYumeFZVItYrf6YpTzGH8hPOf9HxE2upyYlA2ktvew7H2x5ICo23t0wV4gpMvy6ukjopVbhsLrfUB3GAg7KRc6iw+DF6uGFzw/K8b0cnEGeLIH8rqR6MMXQyvSVCVETskqn4kJF/e3MYEmkQMVTST67jF8V2hGtdPpgjR0Yu3x041Nw/jCmly1JQxhqlB4kZ8wYAbkbfhgODN8irIjJKYtyNelLebnyFrHGdy+no6msFNmBAp5AVL9UJGzDtY2OFs1NmHh/MDSu8N9A0tOgZXW/Q8iOuImwKDQM+g8TzGypbfE2E9PldU+mlcM1rukishYHmA6j8DcYRV1NkjBHirQ8cLb0lWpCDoQGT1tviimzaroUcmjdor+bSpYE9122+WBeNFXV7OQsyk3AdiHItzPr6fnjkDKaMflRHGtGGmk8O1IDxZdURMLqyJUExk+jcx+OKKnwxQNGXh/idG9wB9qiEkZv11LY2+RJwvhgroax/ssDhvjFiCvblyONVQVzVOUyVNOZKTMYTpkpo/9qa5FiAdt7/hhpIFGThWIoC4ko6HMMknikmqFSlk1FJLa45COQ9DuNj0vjR5X4go5rSuOFU6CFZDa5t0+ePpqpaKCpiq6Z3mlW70/DDQTLcXDD+Wx6jrha1Nl4plky2EEWIaKWovoHPqL8+v44W6h+5Rhy8dA1U28GcU9SpDNHI6g8tri22/6DDSOZZYYVSbzLZruLMe1r/3xzCjrEZQ01E0LhrkmbSB8z/nPDimzgsAkU8pBawEml0PzFjb9sQZPE+p6KeRYszdufMfNpcXCMRcg97cufLFEf3dRGY1fSY9yxuQxO/vsMZyTNqgEcUp5TzuSo9ee2PZMwqlAKklSmkWuRb2wn9s33HHKI48RZzR0/hmu4zumqJlRbG5v5Q3QbX/AOcYvLMny+uo+OsQmlIAaTXex6nsMFZg75hS/Zq1TJSuQWVyAPQje4xU7QUFIFgcJGNlEe1vYXxRhxemhVezEu/JrI1Ls1iihpIKamVyRdtKobD5nv3wljjcvqnZae7hghGpvTe22C+LLIGa0puLGRumKZSoBVrSsT/KPLf1w9PaKMW1N1KCkMTs0b+c7mWRbkfXp7YHaoXXpVnmk5e+DEojJJxZwAo5L6/riqaBQxshRWuVRedh19L4MMIBUwQmQfEY0A3OhTbl1O+J0mWz17Wp4XlW4Fyot+OPDSVKyhdNo1HlDk2J9uuOh5dDImRQVDUoSeUayiqQOex9BbAZs/pjU7Hi5tuIosmSghvVxxPUt0tsvpyxovDsipmYg1RMdJ2SPZfa2LBTU1W3CrVqrqDpWNN29/8AOu2HuWZNl9JGZKanMBYeYlrt7k483P5FqQZYuPj1PswrdKNBCCrOPPKQfL6DfnyxjZ3gWdiyNI9t3Zht7KPzONFnWZPDEYKBBvsZmXU3rYH8zjnHiLOosjMlPRsz1TaVleRb2vzA+vXlgfExE9CbkcLswyvq6eCleqqqhAEvpQnf/nbpjIVWb1Wb0+lBw6YXYIBYKg2Lt7nlhFWVNRX1EKTGWeR5GNzuSvK34Y6DkXgSaWFUrZGjimjDPGgKswI6np0sMesQnjrbncj5NlNLMPTuZqh3sWbZYkGwtyH7nGpy/LkpkBqeIftKGONFWzaQLsxPQHYfPHQ8r8IZBkimdaZTKl3eaeQtp7gA7WFrfLCemraLNq2WsVvKjFad7E+QHc/Mjn7YmPmjLfEaHzDTxeO27i+k8K6tMhMZYi0akW5m+/rbH2Z5QuXUApK2GnrdINlMd+Eu1rHmD6Y0dZnC0lOZYdAd/gDA2ty27nkMYuur5ZJGkrWkTWSBq2J/9evXCsb5HN/Ec6IomJz/AC+limSSjhChwzvGD8I2seZ/PCU2CiQHcWttz+eNTmZFjKijU2xW/wAIA5H1P+dcZtqeaBLmxUgFh2v3x7GJ7Xc87IKOp9MUMQK2JP8An649hOqMqRqK7rvy9MV8IuqsBe5tYcjj2+htBBFxa+HXFfEJW0dFrIBaXYX6Lz/S2PivAKOBqVgCVOPkPFAR2AtyY4JngYo4cAaV5XuLDl+f4YwtM7kY/vkZYV25texNhYWtiqeApQ63BDHSQLbgf848gciXjL5iibgG17/5+GDYqhZVjgccOW9iHHlcfPGWROAi+lC8OVmtqVbi/e/L1xCePgSSIDe2wNufLBRhENWhZSqk3YAdOmPSoclGBtLKdRI6WuP1xoaZe5dQVAkMMUsPEMciyBj/ADDscaWul4dPGlDVKJA5LLJ5WW672HXbp2xn6TjUc1oirXXzRbg2v37jDFJ3nq6iqMnHlQ6+GyEB/ck74RkUE3GI5AqeVlK0s32ymj1UrBTIhtqFxbp2OADTn7QpFlWxUAdRexP6DDCgmeGrSRkVFVWLC589zy9Pn2wRXmnFcUjjaMliXGxF/S3L9fTAhyDxm0pFiKKpoUnWGOMOVF21i25tt7YXSIsMoHkUk3srbWw1noZU1uTqcm+odAOp9dsK60WuVsAT13J6/rh+NophuDswDG5YDmN7bY+w0y+G9FGzwI7NuS4ucfYPnC4GdqlogKSQ0AWCoKnSQtwT2I9fTGGijrGqAKyRlmWUhorlQDq78ip2Hzxv6R5pwhbhhdBKlZL6j3I/vix6aJg6yRqGbmwXf0OPDTME0Z6jJcxdRTrlqmoKvRA3tWQ2XUSettj/AJ64Y5Vn2ZPTrrngqOmt1Ksd+vLEqqCpiq3irYBNTOuiJ1YcJr90Isr+o74z+a0eW8WcZXUJHUQgcWmlBAbbmrdTh60wqJa13N5TVOY1Cgr9lQbEXDf/APWA6/OEp6xaPMK2ODXv91G3mHqbkrf68sYjKvEHBqI5eDIzwyCwDNpsdr25nn7Y1TT5T4gCsY+HWAjQb3Nu6kfEL98Y2Pidzg9jU0dOKSUKyLC6/wAsqC9//brgtwUW8YQepS4/CxxmIaGvSnIjkhkUE7K5jIN/QAG344jTfxCOeR4aqYSCwMNTcAnoNufv+2EkfRjJoKytqIVLR0xmB2+7NyD9MTgrPtUK1DIoUHbigX9vfEKOsjmOkoY5l3ZAQTy6d8WmmDm+lrgW1WAOBsTKkyKdaWWdgOGFLOLA8t7/AJ4wmZeK6utpzT0YakpmHxaryOPf+XGzno1mp5aeRJAsqlSwbv1545lVU65fmjw5nBNJGAfKrBCw5Aj6Yr8UITZ7nnfqD5VoKaB+YDFFGZhGlPJJIe+5Pr64lIrSyBGhkTSTdiOXvjVUVD4bqYStNWOlSxDKlU5XT6C23zwyfw3X0lGslDVxzqVuYZ1DA7dG64qPkKNHUgXwOQ5A3MNHHHCLJc79TsMWg8749rxUU9bJDPR8CS9wg2FvTuMRG5NhigEEXPHzKysQ3cg4EqutjtblzxXPPUSRJDUtx44x5NXmKn07Yc5ZkL5rSy1FNVKKiNtJhbYN8+npj2CGryKsV6qmR9SlGjYhiwFjf3H64AuhNfIl2LBlxgN/afmK8spqWRgJq6SiIPwAGx7WbDpfDlO8eqKeiqVYHzF0ViSe3Ll7HfFtXnWRyRrw8sDM9hZW0Op626fW2BI8vy+aoV5VzCjWxuZIC4J6EFSfyIwhiDs2J6iM/wDbTRmng4+XgQvGzrdZIyxRx2seR9r4vpsrrWEitSlXjFhIdreg9PXChjnGSiZ8urpKilRdbmNuXoRbn8hiH2186Yx189Oz8gzUmtvYlSDgDibsG44eUFbgy0TOg5S1RoZK2jUSlNJlKCzr29PbGf8AE3hemjoZ6yhiIZPM0V7pbrYdO+FmW02cZSQ9DmtG9PqsYZJHRTfsHFr+2NY+a1cMeqqyeqK23MDpKCPYEE/TChyxtYMoYJlWmE5pTCCq0xNLo0G6SuA1r/1bctufMYOahrsvmVqplMgAKji6kYHkQQLWP6/PFua5flzT/acvM0LPcmnmhZDvzAJ2+RscU0daFpHo5iAqnVCWXUYX7AHcA8iMVsBkW1nnJkbx345evgxhF9okndppPKrHToJN/e/TEuGjMQivEb33OxwvfM46JRI6syvYLe25tvuPywTSZgsqmWTmTshPr3AxMUInrJkRujClCQKWlgAPWVfOD79sQvDUsrCzRA7ahtfvbFn2oTFXBVB1AUgfLAlSizSa40JkS5JXYn0BGAqHCCgeURqAztsNR2B/IAfpj6KmiDKUJ4bHUwfYHub9Bgan48MmppVbQNgRqAPz/wA5Yv1SorSmNgrMCSb+X/n9cCSZt3CafLWntI6swKk2UnygHY2/454PioaeJRJYLoTYlLHl/m9sAjN7yFXkJGlbBhax73t/xj1cyhCMJozLLtZ2a4Pb1wohjCBEf5JTU1QprTGGaAWCsL7nueuL3zdyrWD2B3IGM9Q5lHl6VBaYItTp1LYtax6fvjVRGli0QrpkldNZQN6Xt+WJsqkHfUclHqWUsVXwGmi0M7EAXuVUdeW5I7YprM4pMo4ozCqlnm6U8QDP/wDqNl59SMK86GazRUqUdXNA7SW0Rn7uMdWI21egO2Ek2UT0LxxUwlqZpn41VUygFja1125scYmFWHuMxmI0I2rq2prEndImy+kjQuq0665pRbqbeUbgWH1xyrLGNRncsz0oFOdTR6twpGwY367743vi3NpMnyRKOJ9FfVkALH8Sx7X9tv7YX5FQI4WaWEpDDewK8wbf57YtwViQsOpPkHNgLjXJvDtJQywVJo6ctCvBpl0XNja7Hub3sfU41WVwzzGZ5VZLtYNff1OBY5GihNUYOJqS0S6woXbmTyAA64voc2gzajX7ERIEupkUWRiDuR3xBmZn3KlpdCKM3raysgqqDKhIF1iGarkTSqqdiIwedhfzW58r4tyzJ6XLkSEQWiVNCGS9ivr6YZLHNGrzTgyRoQ2m17H0xz/xf49rairNDljtFDA2maSNgTy2A7C/P1GOxK2T+nj6+YLsE9zQjxX4niEhyrKlBqWdYzUkghd+Sjpz54WVFLQxPKkUjS1LAKXa5Oo9e4AA/M4ytLM0LwzyltQdibnzXFzv9efXDnKKgluI5Jmdi5LbkDcD5f2x6QwekupL6nNtwatj/hYDSKGjBeW7H42vZR8tz8sDJHC+WLxVIqqgmdLC2pb2UW7GxPthvBRr4gzdopIWNBSWiaS+xYkgKO5vf6HFeffaf49UZksA4MbFVbTYaTdAB2AGGK4BowCvzMlWZVW0kX20wOabXpaUKbA369MUwyGqncPoUkarnkbDG2+2TVeW0+X1L/a6ZkPDhX4UHrbcdPXGIzCkehzOanDbI33ZO3qMOw5S+m7ismMAWJfTpTfaV41RJTDSbNpDAH19MGpWZcacQSSzOy3N40AX2FzsPXC2kcMZDIpJVblbb/LHtQEUoqC7ou+oWNzv8+eGkXFdCWR6BTzwIrcSQ7a7bAHoRzwW8J0sgGmSeUCxI2Uf5fATNxKGU6gAHFupvbl+GL6CqjpUkWRS4A1I2sj5DGkasTB+ZbHKzsTIodb2CsL8yf0GDqOTL3YBXZWUkhGbke47YiKOOsphPTMSgUjSNtBPP3OAqqkeTNEaFCjPZVBHM2/4wuw2rhca+I0myzWHlpZAw28tx05C/a9zhbLFVUlXCkEj69IDGxtc81354sRcxpJDGsWoq1iyjcfP2wyos4aYAVcAKm+km17A25dMDbLsbnAA9zynfiRiWpiUyHyuC1/8GD5csRkSo03AU+XXv12+nTE5YhPTK8UhKNuNQ5exwMiTtAXiDMFBJs38trXt1B/XCi9nUYFC6ghqnoZin3ciE2eIHUB/7X2wI5pKqdnlh0MTuVf16jt64MkokniDwgK4AuCfKw9+mAjSTayiqA39Orc9dsNVgJK4dT1JyvECq6j5VA5c/wAcfYoJINnYlvQ2t7jH2N5Cd6wj2p8cVddHCKNlp3QDzJOzMbe/M4Z0fjnNkQmrMVQu27ABgPlzxygix54ks0ikWkYdt8GfExkUBLfWadam8eRVAEFMqyrICJIpFtp9Qf0wlaioM0zdmE7089g3CeW+/wD2seXIbHGToszlRdU0XEiBALAWPth8j0shfSiSPLEUQNqUoRvctbvthZwqnU4tyG5r8tyWSjYVKQGp8tnvzJ7dvW/pgymopTLE6ZfwnDhmVGYEEgbj0vvY+uMXRityqdY5AoiYglZASHHoR09canL88zeI66Tgim0gmGRG0oeXla+3flidw0Ja+ptqWw1Qsusqou1tPM8vTlfbCh/sT1LVBcxRySWDWNgR8rj587YIpcwrqil+5p7SqN/N5QewNtzgGeirKCJ6laanlT/7PiBI53I3uSb74lA3uPMtzOaKFRBUsCGXchtD233Ujf6Yvo8yraWFWh05hSKSinX5wOYu34b4zr5rQV8C0dVl1TNEsltcY1FLC5Ye3UDphrl0NPCl6KslVtP+254bemx2PPlhjAAQL3NdT1cNVBrS4e1+GRv+xxnfFPh985FNPCqM8TfeL8JkTsD09MMEqqunjUyRolmC3KA3HXYe2DBWo8ipdGZrWKNce+EIzI1iGyhhRnKqynqcsNTSvRy8M2Gpo7OgvcEdO/pgjKvElRlkgFLUSKp2MUvnjP15Y6TWZetZIkE1uAUa9/iJP6b8scqny+KlrqiMNrCOUBtzsbXx6WJ1zCiJ43kD9mOQ3HXiHOoM7kpGSDhywhtZBuDe2w+mFCsdVsVllQbkKLczipHQsWjcu5G56AYpRQgoTws+Rs7l2jjIqtKHOBrqWgilBXUNxe21wel/pjb5hl0ObUaLIBx42DxOALAjv6Hf0xzAyi4S3xHrjX5R4ugpoYocyp2aNLKtRGNVrf1D9cT+RjY+9Z636b5QUelk6n2Z+HaqupxNBTRLUJtIBsJP/U8sLaE1OaR/Y4JBK8JLcGU7qeVlb9PTHR1np66heWlmRwYyVcdDbY4RQeHacxwz70c77tLA1mVzuR6gnffCF8ihTT038RefJNfcyc/hrOllaSNahJCP9zWHQ22t3GF7ZJ4go5DLUZa7I25lhH4m2OhcLOaKQ/aa6WopbeWWGNS3/spBv7jFa+Ia6mk0zUy1sW33tOCrKP8AuXBpnYGxuLfw0yD3EzF0dfIpFHVyNPR6wZFceeP/ALgca2pZ8lpklo8w4tOygrpUuAO9wP2xZXVeQ5uoWSoFNLYqDLHwzuLXuex6n9cY6oTMMhrGppJGj4g8kkbDRMvcdPlgzWY60Yvlk8MUx5L/ANTUU3iukqo5Eqfs0kqglAfLqPS9+WEAzfIYsxf7ZljzaiSGke7L6XvuB0vuPXC+8c7EmzTi1jKoZfmdiPqcW1OXwM7iejnpnWyaon1qH6E33AxvAYzRjlzjOtpuDVM4eskMdMFo5TZYviCDoffBEVFDDSpJDUmUKQXjk2AsNiR39euJLHDleZKslPFV0oA1RkEBQRc6WO977/UYdTU2Skxy5RUTCSbytSFeKzL20nlY9z88NdlIGpHgGRMpBr/EHWfiaQCES1w1rBr9geW4OJTzUwcJIVV92Kgbnl8h09cBwIIKr7JmaS0hD6oZmXZbcta73HqDcYfyeHcnph9qra2HhN5h95ZdVt7H9rHEz0DPUR7ERx1HE1yRPERzA56V5A/M3/wYuapaTbSFKm42JHfBrw+Fz8OaNGwFg8Wrl7kH8NsZ7MVmppZDlNZHmVPfUVhdTIq25Fdj8xjAoY1CL0IevCqCm6W3OrTa/e31OIyLKkewE29gp+IfLGdj8QQmlYRFo5kILXG/P25W549TMKzhFzLTOEALcUlCt/S2D9IwPWWP1l8rA2ZRuFtvbscPMszNopVMIYMEKAub6R89x2+eMFLnUpTS0UWoi1m9Ol7YqXPJ6eQGlleG1i7cTv8AykX/AM+eBbAWFTR5AXqdqjr4uCJntbQpJ/m+vI48NdRToCH0BmuzaRue1+mOd5f4sqGp1hrVEq8w8fmC+45/PD7LMwgaVFMo0PsJFHl+fbEL+MVu5VjzK3Udz+HMuqK818kPEmJFwTtt1tih6SEZsjTERU1OupgxshPr8uuJ/wATmBMEI1SFiLhtk974skSKpgQVkUE+k+bX8N/bCbaqJjaHcyfjXN/4k0dBRa5VtqllH+3p6Ko6n1xqvAlOYskio3imjmp1swZTZgdx5uRwDXLRj76qaJYacX1RrquvWwHXbniFf4uNdV0uXZYkkNC0RZ2UWYm1wD2G344YwLIMaCK/i3Ixr4nnq5MrqKfLnVHZSGk1C97WAHb89sczy/w9U5fnK0lQgKtGdc1vu2525fLbG8aJzHAAl0jIcn36nBuT0BqIzJJZLkli2NQjx0IE1l5mzON12XyiukS2ppJmJJFtr48qK2LKoOFEddaGOo22Qkfn/bHZPEcL/YJ6XI6eilzB0sXnQeUHttz22vjjw8CeJJsxlgahfiuFvLcFAbi5v9cV4PIXIOTmpNlxlT7Zq/A9LPW0kKKtlI1qo2C7kA/rjVZ9/A8voo4KuE1EguY4I7a3NviY9BgalpqrIcqp6OjpSk3DVHnlHxW7KLkjrbA32CKWnqJ5oKiuqGbUwtpVyO5JuQO2IMjc8nIHUqVSqVMZFTpBd1IjDuzcJDcIvv8A50xlvE06tmSQo4kEKBS46nnt6Yc+Ls2gkqDBSMiM1llFMbRqByUEfjvYfXCWoyipqUD09O7tGhdyP6e/y5Y9fAtUzfMidrsCLw194/u2Ftr7X9D69sTnfjTB7MrNYG/ywO66VNzvzxZTVCkok5OhSCGAuV9PUYrk/cYBVqZNKqW1zEJ0FhsTf2AxGrp1iYGAM0IUG5G452v6H9sTE600mrSskTlrPGx8g57fXlhgkS1hV4ypjLcR2G2w2Vfwv8zhLMVNw1UNqAUVWlFKssSsRrAYK5Ukd7csa6NIsxiDBHjkNjY7XHoP8tjKZjAtNmAeGxV11lVFgpvvt2uPli+CsqYo1Zap2AcAb3BF+mF5F5i1moeJpppKemiSvlaQAzzAKWlJsbDblyOL3y1EPmiYG1rldY+vP/nAeXZxS5g5pa2MCVeT69z++HdO1QsWuJuNECQY2PmFuoP6HEjllMpXiYgSmOXRBYZyQL3BOrV8v+MWRhGR7gkNuLH9OnyxoFlpqsG1jIRurpuLenXFMFDDLHIoU3jIvwtwFPJrHljPW+5hxfUQvxVMil49DPq06QN/S+L2USU1hUsAgvoZRzHrzwdV0IFjIElW/wDKum/y6H8MLc1WGjgSTXw3YgLtuQOdx/zg1bkYtl4AkwSeDXIGETyEi7Ml9N/Tflj7CjS0hLLIIxfloI+fLH2KeAknJfqJ1oZJYSY4na2+oDbBWT0KTiWadRw0ANmU2PzxsoEraWmeDVTKZAL/AHa2I5Ei3PpgA5JPNVqkUIZBuyA7fS1u2D9e7Et9KosiiWqkjjgiSOnjcNcLbzE+vXGpoQrSRKVXVEDba5t6jEFy2opZVikjVVQAhSNsNMkyyoqasyawFDDWdQ2A9PbphOTKCIa49xzTUMDKraVkheO51i2n2/tgpciJTUuYSwlG0lWQMDfqRff54IeBwPJqUJ0Bub/8WxcrakbUdm3Latx/m2PPOU/BlHASxcrlA4n2iMuASNKkDsLgna2Ppvt8FUv2d6eSM7Osga//APr/AJtiZlm4SrLpPRWB7C4v6/vg6IK0auFKk2HPthZYg2Z3ETn+a09b9vrBRn7PUluKaVW1q4O2oAgHfe4xGhraiUhMwpCGU6eKgNj6bcj743lZl8Vcqq6jUD5HGzKe4PMYSS0s+XvNWSMtXpsGEr3Fuljtv6G5xQuUOtRTJxNydHMUiKRyyzIPhWSz2PueWDKQo7IFTg1JO17lT7YVU2fQ1QL0+XQSW2GmRdS99Sk3vg6izSCVifu4ZGFgym63J7na+BKkCcGEfU0MkQOuQs3UdAOwxy7OaRqPN6qAg7SFl9Q24x0r7fobQ7G/tyv+Qwj8YZP9rpxmVOpaWJQJFXfUnce35YPxcoR6PzPP/U/HObDa9ic5kgLHYgKTy7YqmlWmUJHsxHO2+DduYxVPTpLpYg+U32NiR1GPWufNY29wDdRj4UyUZvM81VYQRNZud2P9I7epx0KXJ8troliKU5suleHZWAHIbfrgPLsupqOmjqMn2VgHeJpDZj3364Yxy0zzlpZDBJa9i2n8OX0x5mXMzNYPU+qweJjXHRF3MnmHh3NslkNVlM85iC7hD5l/9e3tiig8c1dMRHmAWeJWFxo0uD8v2x0iJo5IwY5Fa+4KthHm2Q0Ve5+0UyOzbRtpC6djckjpjVzhtOItvEZTeNiJfQ59DmEJkoojOtvhVrOnoV7eowSgWpkjkkj0DTcK9w6n5fjjlENd/Ccz1ZdNqSOQhHttIt9xbqP05Y6BlfjPLK1Uikm4M5FgrggX7DHZcJXadQvH8oP7XNH/ALjavg0QzTinWoZImKoBu3W2MnSUSTZZNPWzUy0kjBhGSOHESN7Do19rDrjYU0i3kMEpLOwOh77G38t8YPxplZgzNKkCVYpl1OiHyF+9uhtvbG4Pc1Q/LyDFj5kWJnmgWCtmSGbixi4VgN27G2NPReHK+rylamOaGeWZArxlipA7au47HljPZVd69PsqCQwkSspYAsAdwL9bY3WXZtElZSxU8BZKtyrsdWpTbYte/Igi53viryXIAAnn/p+PmWyNq4go8vzgSPldZDCIjtG1ZuT/AOJGzEdr4glPmXhPMI5niRgQeGVNw4sLqeoOOi1lHSzU8iSgcIrZ9bCw9fQ9cZCroGWVafMKw1tM5eSldJAZIrAX9GG/rhGLPs31Lc3jcgCD7h0Y/WajzzKEcUZmEwuIyOR9/TuMUU9FSVgakqaVZKuicECQ2JDC6m4+IW5H0xkaKKrkqqmlpqn7DWRknSXeNJh/Uvr3GCpMz8UZVf7XTTTRNtxQgkW3uu4+eOOKz7WnfuGUDmhP5E2JjeBuHTrKqKL+aS9vmb4BrKGjzaHTX5XSudXl1qNQ9Qw3v7YWQ+LJYaZKityyoSF72liFxcdN+WG2X5xHm6aqKnhKgfC0oVvewBthJTIu49cyNozF554GL1UQy6Zoi4O8z3VT0XXa/Lvf3xkc1ybP8kV6esjZYb8XVGAyX5XuOQOO2SozxoZY5EAP/wBZ1qd+tt8D5hl326j4LKWWx+XtfvyIPP8AHDcfkMDTQX8dTsGpwxJSEdXhjItclRw/w5Eew2xYtMjqrKHJY3Asfzt26jGgz7wrNQVHDWmcjZ9KNtp5XF+W+2/164SLS1FLGJlVioG9rHUvpvvv/wA4sDAjUl4FTRg07vqLI7Pcm6uLk9juNtsX0lfW0t1QNG2oBirADrzxKPMKeVAskUiSKQUBJI9fXFgjXgtDEFRzIHEwJNrA3G354wj7nDRsGaaj8UNwlhrIFjqefHG+u3f/AD64NizJauaRnq3jB/kBBBA3P+dhjMKaGoju+oPqB1Rkatdzvbr8vcYnLDJHeVVVwuo9bFdySOt/Q357YlONb6liZWA2Zr6SBqgJJEnEgltxFdbAgHDWGnyujk1yBwym1tWofI45pQ+J2pnUFZVueerUv+W/vjW0niaCph1SMxQMVug8/tb02wjJiyAfiOx5kaapa+jeAhFlt/Mw3Nr9fTEqzNJqGiElNSiaVhYq7+RRyue+FlPVU8pfRJH5zYprsbjvgCbNLU7CMMml9NypAN+lutsSnET3HcgZo/CdJUy0ctTWOslVNKzSEcr9PbbpjWrTm4LEAW32xjcgzmKhyZWgqYJp5224jHQlup7m/S/zwzrc+FNAaiZtU1tCpcjUbXNl7euJs6OzmoSkVG9Q9HDLrazShbBwu4Ha+Mb45pc3zHKTFl83C4kgVYozpMvcEn0GG1JI0gjer0cZrnShvYYhxYa6sM8RYpETFrBJ6+YL89r+mBxqcbBvqafcKnMcy/04eOmp0p5JDPYNKCQRbbYHkD9caes8LsmSnL6KAQRyQgy6XJs/KxJ5/hufS2N1DDCkYIiVR0F7k4CroqiObiyljSJGXIjHIjkPUm5w8+bkcgfUWMCLdThXiLwTX5MkE32d2glFzp8xQ7m3qLDc4yyDQxBW6tzx0XxZm9fmWbk8N4KJTpjMlwdI5+w5XwBWxr/AY4qcLO9Qv3a8rWJufXlz5deuPaw5n4Dn8yHIg5HjMqkUu4C6tIBFhsR+uG+R1iRvLFKSoZdI0iw9PnfCe9RSSMkblWjO6k3t6W98MYM3CMn2uCJ0ZrFwvmA76fXDsgLLFJQNw/M8vlSGGZVcRaWjLHrqtvf3t9b4CkR6WUcSMmJpbKp22sDcfMY6BldNDmOWBqNlhiYWVfjje2219xj6fw5TypqZHCAfHzAPcAbj6YiXyOPtaVHCTsTBwUVNXC8UknEsGKMu/Mm9xjU5fUzUpRGgn0FQLgagfW/O+CJPC9MpDipIN73Isfkdrczi6LKOHDf7SJb78RoyWYbdQbdcZkzK85EKyUkdPVrriYxygi45N/nrgqlnnoC8sbhtVtYk3uALC/UfiMK5dMrKrgtpOm63H54hoWJxNFIYmAGvSAQd7bXwoqDDuobUy8eTUqFL7qEOq/YA4yVXWy1UkyTM0qptsAtxfe++3L8Ma4zKyO8JQ3U3UrYj12xls5pqZKxJaeYOrAErtz9++GYSAak/kXxsRN9neUBtbDbYCTlj7F7KxY2CEd33Jx9iq5BxM30X2QSK9WF0EatMYN7jpfr+WCVrYwJGhhcWXSsdwFU+tsIQkiAtOixg76rHUR+WCFmlVhoUvtewuwtiMoDPb5RwLzRKaiRZGG5Cr5V+XUe+CoK4U1gFDxf0qAD3ttb64QRVkzfAb2O4Itf98PU8NVhVZZuEiGxCCS5Fxfc9Pl0xjBappwJPUcw1M1cimngKQ9ZHbn/4j9Ti/QSjWiUgnSNXX0GBMuopqdCrvpdrKFBuFHP6+uGENOsc6Tirlle2olnutvQYjYgE8Y4A1uUvDVazqVSVFtz/AJ6YJi42yMUAOwAvt1xNTql8xupuxvz357YFSuAAZGQsWIVbnl6kdfTGWWFTiJa9PPPqV5DFErX+7NiQb2BPUddvrhbmHh6KsVg1XolY6mDSWv8ALv6jBpqr1CqpsL2KseZ57HrzGKqOlizStZp4JSqrs0jEqQL7kHa1uvpglLKe4BAMTL4UiRo9Txs+iwmMgFvRTe/+c8QmyeFK1YKbM6V52Gngs9+/QXvf5YyviOmlXOJVy2rmNJEVj2j0oxPPSSLEeuFkWY1GVTyaYWjq0uG3IO3W537WxeuJnF33JSwU1U2hzGsycNC6kxqbHh2kRPbURp9uWGNF4nnEQkekndC3+3HoPl6GwJxyipzOSuqRXVsh0jkioH5bG4PU88EZr41mrsqfL6WlSnpnFjY+Y74P9qTQAixl+5t80hyevM1TQVC0lQnmlpqkGO9+q3xn1Nxzxg6OKauq0iuzXNmJN7DG/wAvy+eqZaWiheVlXZR2HcnFQX0xRNzwvPwqXHAe4zbZRneXUuW0wlqyrpGEZNBNjc4Jmz3KJ54JWrQhj1bNGbNcW3xlZfCWbiKOVWWTV/IjBT+OAcwy2ooYo/tuWJAz+RJFmvqNuq3/ABxJ6eNrIMuxZvLQBWFAfidNy7M6CqW1LJAT2SwP74Kr6ZK/LqikaZoxMhTWpsy3xyCvr1D0stLQx0DJHZmhv94f6r41uS+OaeREhzABWHKZTcEdyP1GFP4zL7llOPzFY8HiCfLKjw9nohr6GOsp5AUGqyh17oSbA+mPqzL6WvmL5Es0kYjGuBmsyPfkAd9sdNamo8wpxFMkc8T81YXBGMhmXgiopZzJk8r6G3CM5JU9rnmO3L3OGJ5Fm27nZfFBFDr/ANynI/F1XlaR5dmlJO+g2VjYOo7WOG+d55lmc5HPFDWQiQLxFWU6HDL0APM/PGMrcvzJgtVOs0yL5CzeYqR0O18X5SKCrqNGZyQLAovqWPdvQkHa3thpRD7hElsgvG/X5g1AlRWlno4S8qC5C/EB7bH6YeZNnzZXWMKuFkBAV10WKt0Nvw74XZlTZXFMkmQz1M03RFia9/8AtcYDnrqkqIa3Zg17ypZh6XGxw01kNGSMj+MLS/8AsTqXEhzWFZIpY5VVW8twVYkWswwHT5NBCIXqoZZJIyQjLbTHcb6FB2HvvjnMNU1NUR1C8ZkvuYpSjgHsR+u2N5l9VmlRRpU5fXR1lOeUVZHpcemoYly4DjOjPQ8TzPXSyNw2aOl+zRwRUQrIGcjS+3BtzsTvffYYlJC8TLDRwWQ23WUhk9LG1wR9LcsAnPBQzyfxSmny+SRgyzX1xn5gfnfDU1a1sBajqIpByMkRDEC3bCCGB6loZTJl6Z4FpaxWAc6AHGzH0PU/tjlk0U2TZhNDTTNHJTSkJILi4vt7i2OnQUcQoAkswcowkJZfgPMG37YHzXwvS5rGwkvBPawkXdrDlfv+mHePmCEg9GSeb47ZVBTsQTLPFCTRRwZnpV2G0wH3Uvz/AJTbnfb9KaTNKvKs8/huYs01DOdVNVkX2PJSetjthNLJnXhCVUlCz0lwFLxhka/tbSf83wyi8YZXXQNR1VF9lbaw0BlHqB+WDbFsldgzVzgCnNf5ks4yiP7DUR5gKh6mRiI66HdiCbqvMabbC3I2xy3MY8wo6siWUSKvIuP0O4Pp9L473Ry01bRI8Myzx2tqXf6jocYrxf4afMs3laokEVPLEiw1WklYXF/K1uV78+XTGYcnE8WjMqB15KZzaSuYyDi0cEqDcAKyFRfv6/PniU02UVBDBKujkZbMp++iJ+oP548zHwpndBK8f2KaaFfhngBdGH/kMKtk1faopeYHFFwwPY32O3T8cWAA9SS2BozScXK2h4VNfj7IZIUsGtuCQ3MX274Co5irTRzST099iSNQue6m4IIv9MK0SOXQYpSdRu0bDSfry+mLEeroagjzpuCQwtsd/Y3HXrjCohczHMdPStBJFJCvEUlY5BIVjLdiTuLeh9MeUqrFDKkrtrCeSJ2GzC3JhzBt1I/He/N4JKTLaHM4Z2lpp0AdoVC6JAfgYf1AW5gXwFDwc6p1gWV3rI4zwtKhGbf4SOTe+x98L7EZ0YwNVL9g41FLxQB54XAYpa19+a97jbHlH4iRC3GTSGS9tRAJ7C9x+WE7h6auLU7VVPUBtJRiNXLnawuOljiSZgHkdaikjmuSGIXSSe9hseu9sB6YM0ZCDN5ldfRFo1SphlQpdo5F4bjcbAXsbbdcaQ1NPOoJIcqBqPM7/pjk9OcvlhYItRDLcur34ig33Dr1FuuHeUZnPFwIopo5adm0FwdiLXAbfe/QncHniXL497Eqx5b0Y7z3Ns4cyUmVUUsUY2NU7Dlysv741OVVdOYqWnMqxPpGtXazA8vr++MzWzRVkEYWQJKA2kSbDfvf/OeMlPmEeVVyyNJxHBvHHEQxa3LfkP74X6PqJxGowvxNzvTUsskY4bpGLg6mFwB6YJN+aEubW1AWAwh8M5lX5tkkddmKJFxyXiij5KnS/rhoxLH4mt2vjxnUqxUmUg2LmezjwXSZxKHqpZJpCwVRK1wg5k27Y+p/B8FHEqQ6QUY6XIuSLclHrjTaY6WAzS8jyHMt6AdcKK3PYoqN2ntSLwyxQyDXaxO5He2wHPDVy5mpAdQSq91OAeK5Yl8WV3AN4S+lWAHmFt7W253wlYo0N9yA5HLex74tqnFZUPImoRuxZSea9sQip5pTIoC/CSwLWIPseePrMYpADPHbZJhWVZtV5bVA00pZdWoxMTY27W5Y6BkvjIVylqinijQHzi+9vcf2xzdYBT8GYqyrICVF99N7focSpo5WldItZkQ2CofMd+2Ay+OmTvuMXM6ddTu9LFQ5hSJU06RuumwUdSO++L50gKMJEjBttpULb5jp9ccXy3Nc3yqo8lRUqCwVlINjve1sbCj8YVtUWFWtNosLMmq+567fjjysviOhsGxK08hWFVuH5nJPSOCEidb3uUDD8cCnNw+z09MBb+VB+uGNdQzLGagU7VEElrBCNQJ9yL4GbJCESThMqsNQjbZlPbtglIrZnEG5GFo5WTRShGY2ugxm86o6iizGbiWCFwPh2CncG3I+/pjZR5U4jJSXcblG2PPEK6g49OI6yMOqqeG7Aa1v2bGq4DQcmLktTnks9RHIysZFIPJQCPx3x9jUGgng8kCRzR81aUMW9tsfYf6wk3oZPufSZfmUqqPttNpRSdLyOdIP/Hpi2gy1ii3q0ZpLDyxED69MeU+YxC3Gpwq31A6SbHa9z6/5zxosvqYZi08Lpdh1IOnbpfl7YQ7svc9AIDLqLwjCuiWoqXeM9I9Kg+lyeeHQjlrUhYVMISKS8cMT3Uqot52tdvlYb9cLq2rkAg4VPCzEaTJM5Y366UW/b0HLFOdRVuarDQGaOCltqMMEVzJb+q/IemJDydvcY3iB1PEzoT5k6Rwz1UFiEakp1CydN2Y8umwA264YPNNJKiojNMAWnFPHrALG+nUSBsNjv2uMK48rpIKKOA0tNOyHSS5OlF3Y2G/cdgME/ZZJaeNRHTRcJxw4YDZIgOe5BBPXYHBHh8TByjD4/LwgNQ1EsAdiOZIsAT23xS8YADxgHWdKgXsDbvt2JxCCncMWESsS2oNquxY9S7A/QDbbBqqXMfEpGldCRdSABvc7k+wwOh1NqL9DOwjCMGvck7H37/l7YskieZzSzgyQSsFeB0CqwHex774jKsryyI1KXRGHCUVVlJPcbkD1P4YJooqiHhcdYftBlOvhIzAEne52vz7YMmhBIJgccVL/AA6U09HEKFi6LpFtYBtffvzA9sYKtoYZsyjQhnQuQQ7k2XoNXP6Y6oIpJdYkRBCCdC6r7A9dsZTM8uWnrlMQQRC50qbFee9zhvjZhdRWTHYmDn8Nz1AcRyKsR2Gr4j6e+FlHktNx+HKskxJKhQ2mx5Y6hQU1FVI0DRorrcA6ri55HbnhVmHhGoM6yUkYjn0kuhYEP2Kn1226YpXyTdExDYL6mXpqOClGqCEKDcE9efXBtLWVmXVq1dJIdSm4F9rdjg+PIMwo6jiVlJUpCxs/DPEA+nP/AJwTV0+RvRmSnlZKoW+5VrXN7HY8u/PDvXU6O55Ob9Pyq3qIbMMl/wBRZ5MteGakWGqYWEqnYeovg3w7lnhrM1jqKqtWurpBuKmTzg35BSe1sYorMZCq087R3ADcO/4YhEqTktDGrFDc6Y90P02wJwKR7NTh5mbFrKtzrOf5NTVeUTKKYGSKMmIIguCBsB+Vscmo6qro6j7RDDCsqEi7wg29LHrhtD4izmEAJmE9h0Y6vzwLX1MuZTieq0mYb8RFCMfe3P6YLDjZNHYiPI8zBk9yijNBk2c5nnMqK+fwwMx08PhIHG3qBthrU+Icw8OZnTUlfKa+nnUtrSILIluu2xxg/s0TNcxqT3xOoqjKkcdVI7LF8Gsk29sc3jgnULF+qDjRBudlpZqWqiM9PpYS2LbWPLqO+MN42bLaSRY4Muiesl/+0iwj9ffCXKvEdTl8oankjksLaZBfbt3wyiz2lra52zOACnlPnRBdQQNjY4QuFsbX8Sw/qGHKvEmj+ZVklPWUdbEgq4paefYNJFxEVgLkHqNuo2w+zGmy/Oi2XZjClJmC/wC26Xsx7qevqDvjL5XXZdlHiKRHleWjVxwqhSVaPba3puQRbGozqsGYZpk1NRTxTIzfaDJrsSUItuORNyMa98rlOJkbHSzExVLZZUoylS8RNtY8rW5g++Og0dJBW0cNdl5ak44DlYmuhPZl5HfqLYxXiHKqrKq9laENBIxaO67EHe1+45YllkOaVcSx5ZV30j/YSfQy+mnb8MPyqHUG55PjO3jsy8bnQUo0mhNPVq7MxKl0+BuvLp8xjM5l4NOWcWuy+rlsvmaINpIX0YYQ1GeZ3ls/BqJ6mCQHYTEm/te+HeVeNsw4MTZjBxadyQJNAU3HqNifTCRidBamxPQ/dI381InuUV2aVMX2jL6r+IomzwTELMB235j1Bw7i8W0iOIcyhny+X/8AuXy/XCqfKpoAc48OzJLE93an22J3On9sMsozmHOuLQ5rRpHUA708y8/Ynn7c8AwB3UoxkgCj/wDcfRTUGY0rGGphqoG2ZVOrY9CMZjNfBdLVBPsR4Mw+E7sPb1x9J4Sp46uuko+JSWjV4HjkKlW31A78th9cVeFM8kzGWSOvmaOWNrQyM1uJ3B6Ejb64FQV9yGEwDezIO4mjyXPcuqNVHKyyDm0EgKuOvPl7HDWo8YZnSxCM5aTKB5jUG5PtYAEY0jijTWEeAyHcgOCfXkdsD1wqWEPDCiwZVQm4cX5kHYm3z9cH64fbC4A8X01442ImQp82rs0mYUcNPRTswUvGzRkkjkLG2J1OeZ1lX3Ob08dXE22uWNGH/wCw/XFK00mT5mz1loYp3I4ZUiPT0Ibzb77hhh3FVZhQFTTUsdfQT3IRlFkt1DLcfh8sMLKOhqCMTEbY3MVmeU5LnzCbKBHl9ZbzUznSkjH+ljsvLlsMArkvimmUQVeWyTwpuFmh4q2/7WG9vY43uY5UlXCJIPDk0UrC5annRlv7XscK/wCDZ3U0j0D08pitvGzaSPa+2CGUHqKOPIpthY/ERLnTZGz0uY+G5f4ZUxqk0Tltz3UsLddhthR4l8OtldWlVQmRsumAaF3Hmj/7HP8AKwv1tfpjYwST5JTfw+vqqqGnZg6EOjFSD1ve4w+yjNaOaKWlPDqGqiBK8cYEkvqRbcgDt7YEsVPICOpWFEzlKz1i06pVHjALdFqlPT+UN8Sm/r8sVTLSyOJFkZGcf7U7bj2c/rY788dD8UeAa1pJJsqijnp3N1pyxvGemm9rj06HGFzDLMxymnT7dRNHG5OqW11BtsR0B6Hlf3wxMiOLEFsZX/EAEM/CLQWuTcMCCRvvZgcTFTWU7ipdCSQRIy7ah1uRt+uPNNPVgOI7si73G/Pa5HpbfEpqeooDDPFUyFZVDKyXDjpz+R98MqAPsS+LMZZItaFGQnaGW3P35fltgn+KQCeSWpplTy+UqLEdwNrW9cL6MDNZXoJpI4qmQ6opraVdgLaGHIE9Gtz57G+K44pICUnCyQEbi9xfl7g/Q4WVF1D5kbnZ/DnjjKqvLUp7iKSnjCLGBuQBtt3w3yXxA2cVVXFT0rQrThbyyi53vyXvj8/SUjxqs9MWDpfUBsyMOhtzHqMbDwZ4jruJU0tUXeQRfdsfKSQdgTcY83P4CAFk7lWLySSFadhraiOK7TSgyW8oY778rDkMJM1y+mBjqpoo5DGpKsW0rvz3/wAOE6Vq1bB9SQaW0O6gMwI52J23PrjL5rm1Q0zRqzPLpOppjcQDlc787dMT4fFa9GVNkAExueZfFlWb1VLG+u/nQqDax81vlywuaV7JMw0tsBtyFuv44bZzqzPMI4478RYS6s3OQ36n2GK8ikiqJxBmBgeFWtplQl+vXoNrfPH0CtWOzPMZLYwtMgqKyghaJwJNIBjJ5Dncf51xRX5LXzZnqip3sbHUo2FvXG7iy2KCCM0tOkUa/DYD8MXFHGphK++wBPzN8R/umuP9EERNldPLTZaiVarUx/1geZR/z+eNHR0lLEgmii4sDCwZenvgamMSqI9PM2dh+lsHRtHSQOsktojy1G1rn8cJdix3GKAI4M6SxJzGnoR6Yks0ZjAcaTvuDyxmRWTO4FLG7Mux4g0oSTtbrfBCRVMugVMzspO0abW+fO2Jjh+TGho0euhRLrMl+eh7E29ueAcwzeJFkjVQj3A1bqN/Q7X/ACwxo6SGnAEaLGvIC1j673v1wamXLIF1ElwzNcm4uf8AjCjkRGhcS3UxUkqvITGzMvdD+3XH2NYuR0NrvSI7Hm2kb+vMY+w79xj+53otMPlnhzMa4SS0xdVOwfikgN68vwwtz6qHhqSNI8xSqqQxEiwuQVHvvbcYzMnizOK2Lgz5jVcMi3Cik4aAdrAdcLo/95VlA0Frkg35dseknjvfJzqTtmBFLN1k3inN6q5mDBbXWQBSFHud8aiLPJZKcJFTtO52cpMoW3tvjD0OUk5PHSwC9RJtM4Oyg/njKVxejzKpihkdFViuxty26YH0EyMamnKyDc6d4h8cyZfNTR5bGJi5+9Roxa3bY88aTJfEAzeCKXyxSHZ0K339+nbHDIBVwVCSQsyysLqed/r742GT1HialMDPCssZAZS2zab2A253PfHZvEQLqdjzsW6nVDmCxzBHDCQjyW8xPTfF+lyOPMdb3si2vY+n74Vwy1k9HeHRHM9tQYG4JtsD27YjDLVTTIlUgUKNmUEjUPp0x5XC+pZcYQwQpUSTNAkJbdpWIa/re+2PaeaWKeYT1FLLCbmJY7qy99RJ3+l8KMxp56sPHBOym6pIgFwikgfW2GlPldDRKIFlmdtNgGe52Gw/EfhgTx+TOEKqK5dAMugQi19TWBHPCikp1zOqcoVanIusgJJJ9LDbDGCnoRNwBBHxlUsGLam1drm/bfAM9fLBSRw1Dg1MsbsnDGgAdAex/A+mCT6TuY35i2SCajrneCfXwhtfnyO1sGL4popIxHVRaZxsuojSWJAG55czzxncxq1jpoyC81m4sEwaxvYc7dbi374QyUskzsz2aYHWw07L6AnmfwxYMat/KSlyOp2SnmDjSoDW/pYtc2NrfT88CVvh+izCNlaCPVpsCyhgB69T8jt33xl/AQWCWrDVUaVMumyG12tfYbXv6DbG2kq4qaB5pXWJNQDAqT8vfELg43pTHCmWzEcXgrLo0dY5J4XtYsrnSvpvzscJsz8BZtJSMlLmEEvmvy4bORyuRtff23wU/jmOOrlU0paBRdXUg2I5+2D6bxtSVQjlSF44mNuKd7Ac+W/M4cG8hdiAyYm7nOanwz4pgiNLLQVDQq4aJUZTc9BqXkNzttzwoaTNoWl1rwyhBZbglR7E3Ix2Wr8U0cETiVS6lTfS1vL7Hl1xyPOs3o56qR4IHQltgP3/AFxd4+fI18lkOfxcVSVFW1VXIIY4Umax1ENo+l8FGEawbSWO51KGAHc9sCUYrGpy7LCYrgWUgMtj6bnn88PIGqYKB5GNQiWVXAFkZAeVwOp/PD2ykST/AMfiO11FxhkeQiCWiqCP5VkCMPTe2C1oq8JqloKhB3C6h9RfBSNlEmYM1ZQR1CyH71RGyFCTzU7be9zsdsaqHw5Pl9IlZ4YkqVYtc0dTMJIJF9L8j1BHfCm8njozm/TMbj6mJffZ1v6EYrCKvmgkaJ+hjaxxukbLfEEklJX032HNo7h43IDD1U/ze2M7m/hmqy1i5XiQdJUH5jphiZ0Y0Z5ubwc/jHkh1+Iqllr54RDNXVMkd7gO5axxGNXjZX4jiRT5XFwR8xiJgJOzMD6HpiBgb+WRge4OKAFqviSHK7G2bc1FL4qqRD9nzOnhzCD/APuADj52/TE45fDyrItO1TBFKvmpplLxo3RlI3Uj5gjbGeoKeiM8ZqyYmDC7BOIlut12I/HDTxFk1PBStmGSVCzwtbVHG/8AtfK/LE5Cq3VT1MPqsl8gf8yugzasyecy0Tgj+aNvhkGNNDmuQ+JxGK1Xo6/4UcNpIbsG/Q/LGBp5yyDUbt1vgoMt9YG/Lle/uOuGZMIYWO5P43ltgfhk6nSJsqzmGkkp4K6OqVgQGnUh1B9Rz+eMnl6Zp4YqpkqqQTUc20qOoIJ7g8r4Z5F4iWPhwfaDF0EVQS0Z9Efmvs1xjceSaFS6qwYbqbMP74j5tj9rCe4oXKA2JoBRVdJmVF/0ZjAtaygAr7g4sNEUiGjSshG5C+Un1W9vphfV+GMuqmLxrJTSH+eJrfhhRL4czmkJahzmc25KZGU/qMAFUnRqGHyD+S3/AIMahvtU9WtZTpNNSKGESgkEgEgrfqeWFfgkCojqqiZ2aoll43YAEb2HLAZbxjSSB3p5KnQbq2lJLjttYke+FEv/AMghqHqIaOaiWRizpBC+kk9bG4Bw5cZIIsTDmF3R/wCJ1Ms+kqJLKemMj4vy2qqODUq001HGCJqeOTSbf1Dv/bGFSKsq6hjWV9ZEbkkyRyOF9TY7YfZb4YmzJL0+e0tUtr6UZrj3DY5cQxm7nM5yClEc5H4f8N5hRN9jALuRxDMSWUdgDyv3F8X5j4LpjSq+W/8ATVsRDRys581uYP79MVQeCnhhEi18qTcxa23zGPHzbOshKrmMS1VPyEqm31PT54GyT7GmH2r/AFF/3EVDxZn+TzNTV9EZlVrBpFKMR7jY++DpPGiyRFKzKKjQ43TRrBHzGH+X51l2eRNDw9TDZopUH+HFiUJpi5iq6oJYaF1FgvyPPfpjCyjtdwkRiPa1icszily2ulE2XZW9GHTd0W2/t1HoLYytZBW0EqkvxYwBZgDuOgI5jH6DirUgjRKpxHfZXK2Rr9j0v2NsfVeVZdXr99SwP66R+YwS+Vx+JzeOx6M/P9FTmemMZj1TSSiyFiJNJBFx/wBt7b9LYhXRioaStpUYxBVEhU3sTte/uB8/fHYKn/T3J2Ehh41OXBAKEMqk9r8vkcc+zDwzJkctXRMTGZUDJLclHUHew+e4w5MqudQGxso3MhDO8Ul0lWNhe1xz9P8AnGgyGuhWpYu/CkCBEtuD5r8+xufa2B66iqMuhikeCGpgBuCE1x2I/q2IPpi6liyPNJuHEk1DMFuqqdQNhvYnrg2oiAthtRxLmEizlYGlCPdmdD5VHqx+H5DkMJiGrqnUxKUML+VF/wDtb+rfmL9TiqkzOryicpMoaC5OiQAj9bHGry+Ck8Qw8TLqg/aACTCbBl72GE1wFgSlW56JmYzS4mp6mGO/Bcawu5CnnfE6ykajzo1a06yUtYhQxDb4ha/vfe+HVZlktHTNDJSywRFSGD21NtzwAAZcnkSspZxSwbGUMFBAN+/fGrksamsu5fTROif9LWcJwQODKDdd+RUjt27Y0lKrvToWQns2oX+l8ZvJWo5HdKWsknsdQjlXWV9QTbGljVIArDUxUjry98IyncNNiQqquKm1JJDIzMbQkMQWPqO2J01OATJM6vKdzffT6LiqhphmMpqJEZ1RyqEcgBz9sPVpqaNwswj1EWA1X2/Q4WzVoTQLg6mLgnWWZxyA64sgmQDVut2sSouRgv7OkkwDU8sdjY+XY9AcQipW4o+4XSbm+4P4i3T8cKLXDAjKjWAABWXYbE7e5wcsgYMqsHA32FhhSqJGis8ckKk23VSL+tjzwWhDrqjZXS3JRbftzxFkQkx6t8Q77ofEGJ6WJO2PsQRNKAWH/sSDj7CI25+XRFpO5+anlhpQU5Z01sCp/mB1dex6jFL0yqh+7fvc7WFt8e0M8wlEMboysf5ufyPTH1zEkankhOJ3Oh5GY1LUwCaJBaN9d5FAHM9jfbCSr8EAVRmatUq3mIdGuTfBuSUbyv54Q1iTZ77798aFMzGTwO7ozoANOoAtcnYDvjzizoSU+ZaFVh7pjKvIaqSsi4WriIo0iNL29yQAOXXGtyPL8+YkVkELQ32exUrax9jy6YOp/FkbylJ6Uxgk20EMQLd9r/LDyn8Q0UwYJKyHYWkUpfsN+eEZvIzFa4wkxoDYMvipnECXurhfIwOq47W6+2Fs1SHqNBYxiPzPHuFPc+o9OYwwnroJE8kweMg7q3lJwI1JSFV+1lpGItvsqg9dvliRA3bCNb8SxK/L4Y3lsqaxYkABidrXt788RqJaaoppYVY8WHSyRoSLEcj3J5X+WE1TXU1LU8BKmCYwbPEGs4U9RyuR7jCmfxMFoZahJ5FNQzRrIoCFdPQEebqL98PXAe4s5QNRpP4iWFiW+5nge7AxEqTY3NtrbbYSZtnoziVZ41KsLgxh+v8A226/PCiSej4HEp0ld5ltITNcFr7jf63womzIU7ACUiQWuVIBHsBi1MAuwJK2UnuOYg5YBXVUQXYhQNX+fXBGqKUKrVEfFHwgm536D098ZY5k0rLpBuTYhtyT3wWtVdSDIAoO7gAWOGNjMAMJr6eiEEglZuI6EHy7aSdwScMazxHJ5YnUygCzEkrzFtrb3+uM9l2YVaUZjm1NAyERyny737nmPUYXGSXMKhkhjkjjCm7ykkau1x1vhIxAm2jC4rUbtDNPURzOgCOAqg73HTYcvnhnBHFQ1EUUSbW0apdyF6bcsYJ6zModJW0IBOl79tr74JyzxLWwZlFJUtJUx20mG5JPtv632ww4jXcSuZboibLPYa2dUlSFTEx0BV5+gse+498WZR4Iy2lo3qc2lqBIVGmLh+ZTboOtr/UYaZdl0+a0sFbLGywsV+6mZgw9QOd/QkD3w+mSopltDFTxROL8x5RyxI+Yr7VMpGMNszHQ0EkEsslNlkk6lhZqqwXn0Rfyvb3wyFVmP2ApG608kR8qJALJsbbW9vXcnGSizZMg8T1NJHWrLQysTJGCx4ZO9h2OH8FdVAfaKKqinituW8w033v3tceuHOjiiYpGB1F9StfLM4qql1ljHEjMcdl1G+zDoTa42579cH5d4urMnpqRWd5KdZw1QpS+mLk21vKRz2254Q5tLWySLNU1CtAhsNLaQNr8ufIWv6C+CKfNHMlDVyLFLSTLpYsLrEdR6qbhvfvgynJdwTYOo4zx6yvzoZ5kNbFXw2s8Mqiy2/l+frbDvJ/GOV1LGlrJGoKnTpaCq6H/ALWPMe+MfJlMlBVucnkEWpQ6tY6BffTcYGmzdd4fEWWpUA3Ec2kKD33B23ws47AEHkQf/wBU6HW+GMsr1aeJlgvcl4TdT625fTGVr/D6U0JnizOlmjHKxOo+lsLKKjndeJ4ezKqhF7hA5ZU/XD2mnrpEaKtqgKpRvxKTUHt11JZvmV+uDRnT+6S5PDwZTtamc076TqBtexBGPSmrZrH3GDlq6iR5UfJZqqKNvO1ExuLnmVI1fXBNPDleYwiOnraeGdT8E7GJwOzBgMUDP/qE87L+lN3iaJPs6IwZVUH02xMAjnhvL4VzIRmWCJJ1ttw5FN/xwlfjU0nDqoXhflZxa/t3w9cinoyDL4uZf5CWBiGtguHPK/L5Ejhq6mKMkABGBBP/AItywICCL48IVlKtyPPBEBhuBgzNhe5qH8Q5udIpc1VG5Fa2mVFB7Fh/bDOlzDxaiBqrL6eojJvxaWRdx6Anf64zeU59LQjgVlGlZSg+U384HbfnjV0Wf+HYFDxl6W+5Qq6i/sNjiDIhXXGfS4fKxuAecZ5dm0FWeE7/AH6tvFN924+Vt/kThnUO8ceuOneVv6UIB/HGVrs48O1UizR5lFFULyYqSG9GFtxiFL45y2mlMU7SXHJ6e7o36j2wk4m7AlXrY/kiO62sRqGYS09RAzIQrPFcXttuL4xvhzLKXMppY22raeyiWKYowttzHPvvjTDxpkTrvVOAf6oW/bGdzOq8OtW/xLK80egrv5mjhbRIOzC344YgfoiCcmLsETZUENbRSOtZVtNDbymUDY/+XM/MfPDGWOOaJkkVXRhYi1wRjmR8c5lTUtw6TOptaSP4vbbBlP8A6izLEFbLoS3/AGMVH0sccfGyHYmN5OIdmOMy8GQSSLPl8rUsym6joPY8xhRVSeMsufzKlQi7K0aA7ew3/DFFT47zWfy09JTwD+pgWwqqs5zWrBFRmEuk/wAsQEY/DD0xZOnkeTzPHX+B3+IbJ44zSNjBU0dNr5MkispPuDgUeIs11FqbhUyHkiX0j5HCw6AxYi56sxucfccMuobL3te+H+gn1Im8/KT7THMfijPY73qoW/8AKLA+a5xXZxR/Z6oUrKDdWEZDA+98JZa1QQpDJc7Ejn8seCsS1zJt3A544YVBsCaPI8gjZl1MtVR6TFMotzUjUjj/ALgcVDKqeoqTMJVoKjmrxg8O/qALjEzVIDvIBtfkcSjmEzARkuTysrftjGUQ8eXMPi4JU5bVWNJVSxyB21mWkZZOIPbmp+n64QSLNk+YCeiqhria6yRmxUjv3xr3hqETU0MgU90O/wCGICn4n/0MbdeF/bAqwHZlHqZD2s1nhHxVReKqSSlzeJGrYF4psmriKOtrdDjH/wCoviair2hy3K1C08Ta3JTTrb2+vbBcdJLSSx1MUPCljIaOUIV0n374pqIFqqiaWeKJ5pQdRZFYnvYkHfCsfj41yeoOo5vLIXiw3M1l9NUMvGjEsKcO6Eto1722740sGbS0tIZa2RgqXuCgAYD163xSrRQNazIx2ud7/PEyEeMoqoQ2507HDcg5HYgp5QA1DcuzJK6gllhZuFrsvJGJa5Fr7DkcQq6uenjU1BaOIEXKuzA/MHAkSR06OscTIHN2sxJJ+eLRpZSokYDsQMJOIXcL938SC+JIokuKhrcl0ysG+mLF8YwREKUkaxuJAh2PzPXFcVDQ/aBJPRxzKOaqxT8uuHAyPwxmsPDhSWkqGO+qaxHtfyn8DgGRF7EYmdmGjEFVnFM0byxrKySc/uAAPzAscQjz2EQx6IZVkAKvIrhdO3L5d8N63wDWUknEp5zJEwBDKCG2/qsCOeAP/jtbSwPLJGOCAG1GylQevt3xwOP4h/1TuM6etzqemikhzOrCFekt/wBfzx9gWigrqWmWOkqOFGfMVVk5nnzx9hXDH+I33RAIXmhDMNSWsSW0gjft12HPAJyKRpHZUIUnYq9yvb3xZSV0hp3nijZdLKCUcEknsOgw3jkr5LSxs9rXHkFyfe2KSzpDCq2xFENFnP2jQZ5jFbrMV2v68vbD94Kmny4JVmS/FBUu97DSd+3TDZc2iNJFxjcabPdeR9PW+Fspo2o5Kdm4cTMGLyNyPpffff64T6pbsRnp8B3J0JRlWeT/AG0BZmY2HPkPpsOuIZh4mo6aIinVg2o6kZbN/wCWkjb8ThdXSUQhJStDMLBlTyqfQd8ZaUTLM7MG19WbYjthiYwdmJyZCo1Gc3iConlX7YRLGp1JY3CnobdcW0VbLU133c0yWAKDi6Q1uY3588KEjVfMTrN+Z2GPhUKjMwYknmFNvxwwAdAScO3yY+OWzTT+eMO7kldUY1OpHXvaw3xWlJCZCHbQVUAIhI1H5c+nvhaM1rJoBBLPJJAu+i52PWx9cMastJlsVTTxQsJD54orkX5DWP5T8974M2IQIPUqqaxadzHSSFX4YEum1rnpvsLcvngNadhVaqqBZSy3Cl9N+gvbrh7R0SSUzRw0ipC7eUkFmYgbnfl6YL+xQwxlWQKw+JV0iyjrf/DhXqV1D9InuJKWE34kNKsKK25Pnv8AI74nJCZqySRWdDblawII5Ww9iSc01qSic8TZemr1wRTZBWyEM4MXVdhdu553+eF+pXcIYpn4qKZSEVY9fKzkgqPS/LBdJBM82inZjK22lQz6ge9sbbLfDjKwM50AcgD+mGC0clHWCSnnjjpt+ITs199rW5emFHyB0IwYamIXwXPNKZJH4EVrpEDrkcj16DG18K+D6ZJBImX8ErEpL6tTFrm9+x25DB2R5LUIkc07MIpAdCFiXk3vcnt1xo3qKjKn4eX0MZul3e5a4Hcjl6DEeby2b2AxiYVG6n1Tl86wIVMgkVdNh1Hy5YxefUeZy8SCOhklSQEEg3IuLX9/TG6gzmskjPGoSGALeWQ6T6XtjFeP/HsmQ08MMFOGqakE8KRtKxpyBsNzc9+dsK8X1fU4rswshCrbTjVblM9NmMlIJlaeM7rezX/fDnIqvNsslWNoWaJz8Wnfa/PuPfGXlkkqp5KmViZHfUzE/wAx64bZZndVRghyZYQh0ozXBPQevXb1x9JkUlJ5isA06fTfYsxj4McBWqAEhgnTZrbsQTsRuPW3fC+mWLL8wlEUatG5CcBlsxFt9u+3X09cJMt8e07TLxsvkjcWs0D2G3a42wdWZjlmZMs1OlZqa8nFZQVBPTbv+GIPTZTRGpRzU9RlTU9JVAjL6+Smu5/6OVb6d99PobX59Biyo8O1rBwKhC3VCbqxIFha3M/P6DGbizynhqI1lqwHls93jbnyB99hjZ03ivLyGgq5+AdPEtuRp7359fXpjGXIgtZwKt3MlNlxoq2OOooFpJGIAnjYoF9yD7Y1lHQ09oTLUyTsSDHLLMbeljy+ow5zCijzGiIiUOWjFlHl1DoN/wC2+M/kVNDFE1PPEda7oCLAr1ue/f2tfCGfkLHcILRmhbJVYU9U1bKJkP3UqKBInUBX9eVjscBT5hVZnltbCmU0GY1lBMY5FlpwrSra4I6BvwPTDWF6OaSGMoIYohZQgCgX5G3bbv3wLQQtkGb1VRK6SUWYcO86bCKVQVGq+4BFrHkCLYUrH57hMomFgq8szWsjMtHDQhGJeGl1B/kSfyHXGwqfDNJm1EIqXMJ2UAHhSya9JO/yOC/E2Q02ZR8XgRpU81qY/K4P9JtzBxzmh8RZvkGaTR8UKSwDpOpZGt09LDt+OKEY5B7TRiT7NN1NQ/8Ap/mEQBpK2N1t8M66b/MXGB5fB+dxp5qIMef3UgbbvjU5R4rpc0Ip6iKSnnfbRIoZH72YbHmOdumDUhrMscS5dJ9ppjzo5nO3rE55f+JuPbHfusqaMmy/p3j5fcNTmtRl1ZR7T08sf/mpGB+Iy8yfkbY7CmZ09cpVRwpRuYJlKuD158x6i+A6nLqCrAWWjgkDWsdAB+owxPP/ANQkb/o9fwacp4ve98ecRr8jbHRp/CGWzqDCJIDfcg3H0OMvnnhusymEzxGOohB81rqwHtilPKxtqTZP0zyFGtxGJD2OJarjrc9RhlT5DPmdEKihlp6iM811lGX3uMTh8IV0krRmoSGQckckg+xA9cO9dOiYkfp/kf6YlSOFGJ3uedzzx6WYmy/D6bYct4Gz5pNGuJR/UJARj4f6feIArH7TC9uWmYftjPXx/cMeB5BGxErOVXlv2AxWXYnfGuy7wxmmXr/1uRrWjmH+1BTb2/4w6jyrKqiLTPktTRNvf0+ak3wB8pAaj8f6ZlI7nOLMyEAAk/1Dpj6OnlNgGuSfhC/ljbz+C46i75fXSAWuBKgYfUWOEs3hTxBQziWFWdxyenm3HyNsGM6EaMD9hmVvcNfiJZ8kqGTW1FUNz82jT8sCrStSxg1sExQC1rMFv31DrjQt4h8R5UwFVLOB2qYNvrb9cOKHx3E0RSookYE+b7OQQf8A1OMORyOrlmLHjXXIg/kTKUc+U04EiQ18bHnLTVWrb1DDGryiYSqHpcwz8oOjQo4P4Y+rMw8LZrGY5NFNKeTGMxsp9Da2FmSeJWyOpSlqG49ASfh+Jd+a/nbrhD2w0NytX4dmx9zUjN3hfTUyVsaE86igsv1W+HEDR1EKToIJUb4ZEAIPzxbTVNPVwJUUkomhfzJIhvcfvjN5vpyGvfMhTTiilYGeWmY3hY82KjbTyvzxF/I18yyaaZI54DFJGsit5SpGxxzvPfD0+XSGWNC9Md7pc6PQ/vje0s8dRAkiSGaJwGSVCPNixnDE3UEeuNTI2NonP465l3ONzEgbAN0N8CTAkLrlUW2XVf8APHVMx8P5NVhpamBIe8qsE39emMTW5PkhfTQZ+jlv/rZWcfVcXpnVhsTz/wBtlxiu4kSaQLbihyOYsf2xYs7uTtYdCRcfuMfVWXvRtdITKnJpIUYW+owAZWUkRvISOerf/jDhxPUFsTseo2DBtmBB9/yOPmkKr5/MvfrhdS1rM/DmFj3tYf2wcWI5YAioBBU0YRTV8iuOHWTQj+pGPl/9eRwxmrMySzU+aLUnlpZtJG3IgjthGbEa1FrjfAjTFZDHNd1HLy7W9MK9KzqVYshqo6fxJmtOeHMvnA/niBP5Y+wjMNU26wVLL0KxsRbH2B9JPxKwCRczdFXmkR41DLxGGpgovYdMaCKsrIyhMuoWv5gASDy63t6fjgahyw6Y0qqdFIO76CWPuL/jjSxx0jNGsdLA7W8i6LlW5EY7M6GOxIwHcHgrnmTQ8SCUDZiD+vthHmc1RUpJohdl5a3NrX68/wDjGzr40ynLmEdLBUVJ0qHiXQqX5Xa/LGOzAVH2grLLJAyqDu6MD2Ycrg9Nr4HFRNgQsuhRMTVFPFSRhp5Had91QCw0W+LV136YqjqIV1NKZJnaxtewB9Tzx5UUwjrJopKixDW1up83qbchj6KimkOiFFmI3OhwQcWUKkNn4lgi+0OGpw7sB5kc739O4/HFCD73S+oehW/4YMjoa0MYVo5SwHJQbG/fpjQ5Z4TmrGvXZgkW2ygjUB2v0wtsiqNwhjZjqZvgNLII4F1k/CBa/wA+3zxssi8LrSvHUVcxaUi4hhBZj/5W6e+NVlPhrJ8rXVAIWcbM7+dsMZ6WYxMKUVMMLDd/s1r9hcG/P0xFm8qzQ1K8fj8dmLRSpU6DDEo02GtTq+RA9OuKovCEYnEtQ/E3votbSPT98aCggkeVo6aOOEMNRDsEUHv3vgirp2y6WFXrqZo325b6uwA6et8SHKQaEp4iLYctgge/EJble4AAwaqxJ5hpN9r3vj2ennjbWBFKjczYm/8AnLEUgrSCYqay3tYDAFuWyZtT06pIypUKvK5tyxWkBiKkhSqsDpbfUL9e2LxRV7+RlSJj/wDY7bD5D+2GmV0dDlZeWcS1NQwJuUJG39K4WzADU2PKKnlb72Y2Y/CANgP8ti2SWngVtFmIO6RDUbk+nLCOjzPMcyvNPSy0sIayxNzI9cHQokSlFXQpJYoNt+pJxAy0Tc3cId/s1PIfKCCzXYWVFv16Cw64/MXi/O3z3xRW1ryNJEZCkRvfyrsLf51x3L/UapWHwRWhqr7PqUKNz5z0Xbn7Y/O9NC9ZOKdF1SOSFt0OPd/RsVKch7kHmMbCycMUf2kDSZYNVyALNp6/hgqmYyVDhBaMX0hQAbX2J9cMchiSKjmeZIm0uGkaWPXoUbbD3O/yxp6DKRmMJc0Gi6llePZW26encbY9PJmVZMuMkTPUeUU7SLIi3Ki3I25bn5Xxp4YeBTtGIluziy21AgbWI6XwPHllXQ1IglUdLaTsw25d+dsFNLHEjMdLAciy2DGxAAt+fridshaNVagdZ4fGYSwtxtThgzRxhdzyCg8u/th3lmVxZXD/ABDMIlmWxBRVvoU/meXt74SwZnNx0lugRXDaU3H/AB7418FRHWbxyKx1WJHci5uPX0wDs/GjCVVu49SojZEKs2ggFeZJPMb88KMxkelqDUzRiOMBWEyAkK38wNuVzbflzvvbDClmXRcQNawuUW+3/jgv7gqSCtiLWt8XpY8+f4Y8++JlNEiJ6avpp4mSTU0ROpZVa66eVvTmRt+uCYpaeMRqZ2liZiHUMG73UrbcfqcJq3w1PTytNk0yqBuaV28pudwG6dDvf054SVtZWUakVtLU0siW0SgDTYG+7D2H0w8KGPtMUWI7E2MxWFZBSVv2emYW4dQC8PK5A/mX29eQxmfEeUy5kizVdM8bJ/8A5dIeLGy7DkNxyPMDHlNnc09pEqyb87gMpN+t/wDyY26fjhwc9amlkYROrMwYtHdfa/Q9NyB1J5Y4IyHUE04ozGUiVFDTNw6xKhAbCCwDntueYGxsO3thtlfjLM8qD009OJwrhGWSYqRsPhuOt72P98PZf4RnlI8lUhjqQt1nhUarE/zAbfvbvthFUUNRFUfZLqalfvI0IsJ1HJ4+uwO6i/tbDLD6Ii+NdTfZbm1Hm1MJYw6uFBaKUWdL9COmDI6uATmAMpf4tJHMDmPl17Y5dQyzQPJHDFIXI+8lp5QzKeQJFxY87X5G+AqrLpjXLUs1WJ41BjSKTQ0djzQW5ene/PCfRW+43maGp2Vih3UFTfodsUVEC1MLQTLrVwQdt8Zfwz4ojnpWgzKsValWIBlGgMvQHpqw9Ob0i5gabiEyH+YrdSe1/S4v2vhXFlaGCCJz6pNd/p94gStjLS5dObOLcxff2I/HHQqKsy/O4Y6ynk1wtYlCLafbsfzxbVU9JmFLNTVKRzQkESI1m9sZ6nyTMMgkDZJKlVQHnQ1DaXjB58N/0bb1xQci5B7tGLog/iaOWEoUNPUyqQdywDg+hvv+Ix5Dmkn2ngVNOyOB5ZE3DDv3H42xmK/xxS5bU8Cqo6uGQ/yTRaSfaxN/ljxvH2VmC1TR18bAX0GnufcG9sZ6LfIhcx1NwJfKXtffc/8AGIB0fYjcb2XljFUv+ouStKI0aqQt1nQKL+4PP5YcUPinKMxl4UFYkdQp81PULoY+1/0vgDhcTgwjmSlpZbMVZXI+NPK31G+PYo2jFjPI4F/90gkfPFgZiPM5I525nEQ1rkHf88BZGoU+kjRwUZQ4PQjY4TVvhbJa3zSUMKuf5kBU/hbDjYHZjtyOPmYG5bbBq7A6MwqD3Oc594Jq6GBqrK5XqI1F3p5fMwH/AGnrjIQmCdlJj4b+nftjugI08+n0xyfxfl0eX+IXkjGmOsUyW6Br7/vj0fGzlm4tPM83xkVOaaP4jnwXmS09V/DZJRHrW4BG0hHUdm6HuPUY3YCSKVsCORFtscZoqyShrYZmAYxPdGb8j6HHT8p8Qw5nAGWNXkA86RNdl915/S+F+VhIbkojPCzh0Csdycfh2OilkqMolNGH+OntqgY99P8AL7rb2OIznxBrVI4ssjU7NK8jtbbnpAH54bRVcb2tKLt05E/LE9N2azC3a+2JeZHcuoGZ2TwwlcyvnVU9cinUsKoY4wfUA3b54cU9LTUsapTwRU8a28kaAD52wQoO4YFLbAg7YCqquSmfy0lVMv8AVCA34Xv+GNJJ1c3QhBJuxNrA7C/478sL6rI8qzElquggZ+r/AAN9Rg1KkzoNNLUi+xDR6Le9zj16aGpjMc1OsiA/AwBHvbA+4dGd3MRnXhrLssiavSE1VItuNCj6XjW/xqRtt1DD54zmYUxosweG7GBgHhc7akPL59MdZNJAFaMQKI3UowC2BB5j2wjzHw482WileMVMEJKwPH5Joh0G5s4+YJ98U4s5H8ojNgDjU50Ba5HzGIMjrIkiG9jsrDbDGtyqqy2QiZGMd7CTQQL9iDyPpgMsgB1MAuKxTbE873I0cUXi2Wkp+C9OCQduTWHubY+xnxPG262Yd8fYz0FlPrtLZooaWeMNZwwC8EsTduvmJ5emNPlbCrk1S2jRVukEL6VBU3OoDcg79eeOdSwQwzALWM0htdybLY+h3J674KpwVU1FHU1swN7Rxqy6u1z+2JGxFhVz0w9fE3Hiijy2p40c0hRIvvU0tuFJGpT69vfHM605fTyGCOQzJG7MgK7m/QnBsYq6xqqOOSARhhxFLsWl76TzO46e+IjwxLJVStKXiT4vvN2Atc39cMwoMYomKylsm1ERxRz104jiTUzEAAC3/GNXl/hCQuvERpiCCNJ0g/qd8M8jy+jhhD08PmYfHKPxt0xoadWSQamIFxc33/4x2XyDVLNxeOOz3C6DJ5mV2mlSmSJeci3f3sNsfRT5TTh1qK9yyk3eZLKT+WBfECiGminkzGSGFlssaIX1HpbfAGV5S5QTVEUmm5ZeMt5CP/HpiIe5eTNKiKNATVUtVkARWerR7EHSGsv0Avh1/wDJ8seLRSSEgC3kRrD8MZnLfDUMdppQAzt5bi7X9u+HTZdA8RWSRY0/o6n5fTEeQY+XZMYqn5iDMpKacNKhqquUXOiNST35nHN8zz6ops0Wehgmoypu2vm3uO2OwotPTxSIkKE321W3xkvGdAxy2oq6rLlJiX7qTWAOY6Dc+2K/FyoG4kdxOfGStgxDlv8AqVnKSgGKlqALDS7EH5Y1eW+Oc0zCsWKWiipo5NmdXuRtzF8cd4tOJPvKc+uliB8saLL87oqSIJFJLY/Esjah8uuLsvi4zsLJMWY37jOzU9dQyMNNS5ufiZr39zg6et1QGOnhkBJtxVXb15/njDZB4iyvNUWCaoanqYxpBCEhweh72xq48uiipjPHnMYiG5AT8xfHk5cQQ0RLgwIsGHwrUJCZWq2Tkq3FyT9cH0zvpLOSzWsWJ6/IYyGZeMsvyinBknqqg2spghVQfYkYwuaf6l5pmUppqCUUkMg0fekah/7DYe+OTwsub4oQHzKncdf6o1TZiIqJJyE1a7Hkx9/mcc7bw7mVCEqG0ItwRIrG31GNL4cq6nNZ3oczierN7hna5UjY2+eOnLlFHR5XBTxQNJOu+7Cw7Aki1z2x6IyftFGPuSnH6p5TL5flz0FVA8tVBJWSrY0whBs3Vb7X2xoZqOqaCKIOxjIV4nbbh3O4NuYwQka1CSyyTTCRQGCht1tsSCvpglgqQx6Zn0nz2XcRnpbEr5SWuULjAFQaipoVVFqOEakAEqV3G+/+fPAOZ+H6N1Z5NelmF9Bt+I6cvph/DrQ7ys0ig31EX9NsRrIRVIw3HRdOxFxhAykN3NKAicmqqFsvrTHUHXtceUW0nkQb/thhl1VBqgilsl5SxdLrpFrW9Rfmb98Psypg8DcR0LRvdQUPLttvjKVSgzGFTGwZuaA2v2O/549JW5LJivEzqdFEFiAEmvYWbbb9v74uamiZ1dgS6nykncd7dueM74Yq5GpOHJICVCgWHxDkB68j9MaHiEqQoJa21h1PT39P+MeXkBVpSuxK56JJLlR5t/MBy2HbFMtKHFhr4Z8t1c27fPtg243UE76tIHM27d9z+WPtCyAKG0qNRLL2BsSO/QX+mODkTKmRq/A9IzNPRSS0tQd7x7gn1B5/hhUaLNcuLtVU61EYbaUHhlR63746I2pKeThoqFmVEHPSNybnqeeLJFSWSdGQMixgmwGwIvb1v9O2Hp5TDuLbCD1OUVFVTPUcSOSWKVbXWRbNe4vuO5H54YQyxZjHwJuMWU8S22sMCPMrdG3uSLdcM/EvhqSSjEtLAhTWCQD54z6Ha4sOXfC2BGy8qjzQxuFuVkBvYbXsbX98Vh1dbWJKkHc09PVU8jLDmBjnawSOsRbPIbfzW5NblzBxOfI1li0OTVUvNYnUIycraSOv0wojzeIlftDUxR7hgHWziwFiCfbAr1dVTSv9lqZfs5OyLNfT2A3/AM9cK9I3CBEYVnhUfElWhRPMY6jzK2/ViNzbpf54TVCVKoEhrgsaeVtLLe1xYc77jt88Xx5zVCTTUyw1MDCxWdyLXGxA/m32tg7L1NTa+WZDLGVug4JQt0tfcc+2CoqNzKuQyKvjpWlSIPHE3OSSUSb2ufn9caKgzSaqmWH7OAtrsb8h0PUf+v8AxidNQZQNGrJ6OJ3G9oEZR1tqAtgx8norBqdBA/MNT+Q/O2x+mJ2dSYaipGty+kzKAwVlOk0R/ldbgeo7fLGfm8N5llb8bJsymaAEMaSpOsW/7WO/yP1w6nrJcuW9UWeMf/aiWI/8gP0wbEyyRq4KlXsQVPMdPfGK7r/ibxBiinglmCjMcsp2jflOihgT2ZSLg4FzT/T/ACTMQX+yGnkIuHhNvw5Y0akBLAW7i230wPBUrxTAS0cvxBWPxDuOhH+HDBma7BmFROePmWdeAq5aaeZszyo/yu15Ix6X/LljoGVZvR5vRR1lJMrxOOnMdwexx9mOV0Wb0+irhV1tsTswv1B6fljFx+DM58M5k1fkMy1lO5+9pWbhuR6HkT8sOLY8g3owKZeup0NidNgPQnVfFJW1281+u2EFF4oo5ZhTTuaSrGz01WnCkX26MPbDxJUkGpJFe/Y3wooVhggzwuVYWvbpjFf6h5TJWZdFmcFy1JfiKOqHr8sbeRkC62uu3MthNV+Jcjpp/s02YRcUj4AC1/TYYPEzK3ICY6hhRnKqXh1MarMutLi4DWLL1F+hxv8AKvDdJUZNLDSTxz+biU9QRpkUnmGI9uYOMz4go8non+3ZfU6IJG80Doy6Sf6bgbehwNleZ1eX1eqlSKSOVhYyMVCHruOWPTf+otieVhUYMhRho9Tf5bDWajTVbCtiQ2eOotx4fUMPjX3scMGikjf/AKTMpIyeUVQhkT6mxH1wiyvPM1cg1GXSSyLbS8Tpdhe552vfbt88Er4zFRO9J/Ba/joPOh0I3yBbfELY2JnqAiNzPmMcb/aaIMUF0enbUre/Vfnj41EkjGCO7zWJchLCMbbWPXtgFPEpiYCpyzMqaMD43hLrb1K3/LDWkr6Svi100qSEcwri4+XMHC+LAzbgT5VDU2aqWaRjzEkxsPYKbYmKVqNP+nmkRR8SSMZFA+e/44OIu1tz1Nzj4katIFwOR7Y2dKoGqJIg5EYDb6kbUCD8sT0yC15ARvcaTtjzh6d4mEe92UjbGZzLxxQUDyQRyfaZ12+6W6X7XvjlxluhOJA7mmmhiqITHIgkjYWIbf8ADGKz3wgI45Kih80a3Ywncj/x/Y4qTx7XgBpMoGk87OeXptvgmH/UKgUhKukqYSWsbeYYdjx5UPUVkVHG5hzSKTcKPlj7Gmq6bI8yqXq6LPKemjkNzFICpVuu1sfYs9X8GReg/wANM4kUbRBmEbziwV5kutrcyOv/ADiqsiNQ0lV9oEJVgsaRalViByXpf8sHwKkcSllYumzEmwVQOYwsqHTMHiigMnCB0xgAlWkJ5gX3PPn2xCDPYK6heVUEiqUpGYLG9iFNyO+/c9va+NBQ5VNTo0kh4h56juSepx7l9HHk6Isq3kI/2y/w9d8FS5lVgJJAIFVGuUKnccrXvhDuzHUciASiJZppU+0ogVtJCqNlNtwLYYOIKGLiGJmQ7bb4oObk2ZKNHY/yo98RlzemgXRLTyrI3xRh7get8LIcxmhJ0maU00an+HzSBGshB2B9L40MUcbR6kg0MRyZtTD9sLqTN6XgazDNwwNy2my/MkYb0uYJNHaOnaI3supQb7cxY4kzkjoQxKmSTX96Cob4VUWvb2/fF0OXVFXFwlVoUHN+V/a+ChW8GP7RVhI4kFzq9u5wNVeNKWmiZ4qB5kRdXEkkCIB336euJx6j6QQSwAlxyOKjgtCzNMdmlZQfXmcZbx8rN4dlp3lWJ3YFSWPmCnf26YyviL/V+uzGFoqCkWkdgRxdWoqPT1xz6TM6upbVU1U8rf1SSFvzx6Xi/p2aw+Q7keTy0riJTUxyRykPzva/fFOCDKJHuw1LbTz54qcID5SbeuPfFzzTUirMhBUkHuDbFn2qcLYTygdtZxWQRzGI46h8zLMmZJGOouxI5EnFsU5UglA1ufQnFGJqfLa17dcaAJ1mbfw/4vpIHip6ynRY7+YuNrbdQPTHSKDN4cxEbtSRmkXeFklUgnrsDsbdfTHAgDIyr8tsabw5QvLMY4FWRx8QChiLkAXB2xF5XioRcpw5mup3vL4kmmaQSABixZdQ5HmAowLPNFT1k1NGgURMIuJw7cRyL6QCLG3fDHw/TSU1An2hVEg2vpANvYYlU5W09e1XxX0kC6l7XItbY9vrj58ZFDkHqehuDopXQC4JbykLvYc9z0xWQz3uALELfcEn36YGhkImrBHTtSiO1jM6g2O5a4YgHbBEB0wx6ZUks3EaRyp1KbWIta1rYNkM4GIcxySpDieCaquqnQVIJB7knpud8UZTlU5FqsRFgNW6C9uV/e5xqiOMwjUK0hW8hjb4hfYg/niYCvfhaXkchbK1wp229cGM7heMHgCbi2DLViCEWL2IAVbW332/DBkcaABCWKkiPYbdeVv8ti5CJDLoGvSDYKfjCi3yub4izEILzRAqpG1gA1u9+mFFie4VCpWVYhnOj4dRuPhHS9ue42UW5Y9VmkhLqpUOLBmFvKD8R7DsMS48TV80VnFNTRKC+4Vn6gd/5RfH2qQ09NIyDitZbyPshA5gDYnnjRcyesXklK3tLK4ZEJuQoFgbdL7DE2K6agqQymTSbnYjkfpikJOJ544QY4lB1zM15HPLryB+vtiyayKyAqqGEKpZhd2vfYcz2xxmSyRS8TQCTRokFj1t0/E4zniXMKLKYVatoZJ4XIH+yHiUdfN/KeeNGAROV2JEI5je+5ufoMVteaFNlOsaXDC69/puduuCxvxaCy3ML/BcuzamSryOcBW34ZYMo9OV/lgabKq6EaJsuSVGIsdIPz26Ww8qfDf8OqJ6rKPuY5JGLwomwYD9fTviWX5zKVEdbEqjcgq1uXU335EHtvj0BksWIjj9xd/C6to9IgLhwNY1X1b9b9R77YEy/LZFrRBpaA2J525dOZt7DG2jMcwDU7qU5gA3G3QYXVrVqSFooYJk02kBIDelr7E35YEZSdGFxEIgpquCAGSsEh6BgAW3/PHgarSTXA/3rHdGbyEdbDe3LnvzwHR5vGytD/8AZazpJuUtYXsf+DfB0KAQNr1+Y3J1fF1ufX6chywkhh3OEMhrJJoUiqqc63spIAIuf19uV97YVVVJmeVRzT5I/FiYampZN9J6lOx7qdsSlqKmEgSTrwrXWR1vpsdt/wBe2IDOWpy6S8J1PxtE5J25jvbny7DfBID2dzjJZBm1RmReUzQy0/JWUEHUOYb+k9LGx98PGjjmj0SpqA3W99j0IPQ898YitWKKsOcZNKIKt/NOCLRSr1Ei+ncb4kniaWV1hpocwjrVUg0jIJBICeayXuR22v0wbYiTaweddzaa4VlEfF+9K3Ck+Zh3t1xYZdCq5Ush5NHuLd/+MYlP4tNPxZ8kzEso0rxGQafQXb9MOaCvzMFuNl1RBHtquEkNh0sp2PrgTiImhrjLMssy/OqTgVkEVTHbYuLlT3BG4OMXWeEK7JZmqaGQZhRqb/ZaliGA7Bxv88bhcxVzb7PVKbX3iO+LVnjlXVyttZtiMEmRk1OIBmdyik8NeI8vKw00omjIWellmfXGfXfcdjyw3psny3L41WlpVi07C/mb6nfGM8Syx5dUNm2VTJHURLqDITZt/MjjqD2xoPDXi6k8QQC4MFUvxofh+R/Tnzwbo4HJTqYp+DHrRQVEfBnjDIR8LKGB+owkr/CGVVN2igFO/wDXB5R81OxxoFIAs5A6jv8Ah0xFtdxckL6cjywC5GU2DOdFfTCc/q8hz/KYv/x0i1ESHycO6uB7f84WyeJ6muf7JmqrAtgGKQ63+d/MD6jHUdKEEXUH1H+euFmc+HqDO6d0qaYNMV8kq7Op736/PFKZwx94imxsv8D/AMxBR0ktTEGybxAQf5UE5cMPUN+2FGeUmdr97VUbSlAVWqpdiPW6euM6s+aeHMyNNUwyxPq8oY7uvK4IO/uDhunjfMotEh1OgNwAdiPXl6Yo9NhsbEAZP9Xc9yjxXmNAeDUVU9QLiyysNSD1J/XGuzTxZT5Zlaz3WWqkW8cKte57kjkMc6zjP6nN5PtdQqRIrHhqq+ZjbqevfEsnz6ltHT1OT01UxOkSMdDH3OCOEHdTBlN0J5X+I82zmVTUzvofYQRbKPkOZ98O/CWRQa2qs1TSVNkWQgD3ti2bNly9Q9P4XanIG0is1h7EYvofHCxUbRTpKkpDWZxcemOYnjSioQomzNVmH2ClpDJJTo6cgLbk9scz8Q5rQVbPDSZdFEA1jNq5+w5fPEs2z+pzPSsM7yMw0tpG9yRytyxfk/hjOEqhPV5OJoTzjnYAMD8+eMxqEFsYRJY0JliGGygMB3tj7HYovDeVSRI0uUBHtuquth+OPsd+6H1O9I/c5LUVHEiGW06niu4DamFv2HP1542GU5HJHVpUVcjRpAbJojHDuRYi/fGayGnaKdK2KlE+h/I8r6dI6sB1xpIPFdHBmsuXxtUItRKF4WkFIXPNu5BPfviDMWqkl+MD+Ty+sy6nA1SVV7kk387enLbE4svaRQZbxUxFydQ1yjsL8hhlPEZahHp6qOpivcxgqnLbY8sWtRJPJ9+OCqixR31H2NuWJPVNUZTQioUzzR8LL4FhjXYysdTv88WUnhuP/cq0Lta5BN9+/rh5JWUtGIqaOBxGqgho0JAF+WGUU9RUo0mWUMj2sC8ilP72wl/JcDQ1BIEEgyLLaeZBX1FpH/26e9zy5gc/njSLTxqoEavoCaVF7D6cz88UxQGlPFlkpFJFg2nzeovfl9cL8y8V5Jl7j7RXUqTaCVvINW34C/riJ/Uyn22ZhYDsz3xBUU5opS0i6EQmUzIwRRzve1gfyxx/xV4oy+symajpq6Spkk0jyRcNLXB36nl+WFPjPxRX51XyL9vZ6FyGSnSbWqW23Nhc9e2+MmSe+PoPB8D01DOdzz8/lE+1ZI2v64+KkC9sQxLUSNJO2PWu5DPUIDeYbY+vjwb9MeG98bOnoYj27YkFV/hO/ZsQvj0b46rnSxIHe9l2BAO/fE0ppShZUJtvt72xOGSWJ0fSXCsG0kbGxvjd+F5BmySzKF+0w3LLIo3Rjc6TsBvv7bYXlyHGLjMePmamFpUY1iRaGLMwUKOZN+Qx3zwf4ahyeF59JWWe0kjEWI25Hpzv9cIMvyLK4Kmg0USARsRPVOwuWPmvv72+Qxt5Kzg0ky09M0yRr8YsTIfRf7Y8jzvJOQBF+ZdgwcDZjBayFaRquVnjiQlm1kMSB203tiVJX/xDL2qaUGCjI8tRJGQWA5kKRf64lSyOaFOLEEUrYo4AAHXYc8TVHkm4iFnkIKq0myxrfmAOZ2+fpjx9A9blJmZhoMsp9WYzQ1VZUZjIsml0LsByUkG2kdLHBHEqBUj7TAKaG/DtIdUndQoAIt6AD3wmzzxNk2X59PC9c81UGAZENo4yBcajyJB6b4PnzaWXw5HV5ayvW1WpY5XVrcrk2PMjp7fLF/B9EjuKsfEZugrVgh4eiaG68F5BqPW5A2O3fEWqaYcVKebjCBNIjpmRtQIO3xbdj1wLktbmEOQSV+ZIjVdPEyEuvxnpsOdzhVS1ta071cFJTuVIjmEdOAzxtzsQdrfrgRiNn8TrmopKmMUkqwRGI8O8QVVJUW//AFHbc4rpG4C8KanWSUm6mbSgsRzIve2BRPWQ1McVTBMFRVCRQTAK6E87MfrgulVpKuSV0V2mkBDl1JUcrWAsLAdzgClTe5WDURSMazMFkIvw4o4xY+rEDkN/lj6SeEmllMqO0bExy1Kksw5Eog6YIeYScGIwT8OU6ncx33B2I2sOpx9T1lLLmxiaFpJV8ilR5AOwJ5+/fGfFmdB1M1THSxQIVpeLxaipnshl5nSF58yDv2xbLIeK0lMimRrB55LaYQOSqOV7ev1xCnaeoSRm1XuVd0kXy7fCOwv12xaqR1HDp6dmWWLYTBA9u9idufW2OImT2PUjSRR6pEiifiVMlgJGPYk8vXEgq1MSKrHS0inWvJiAb27jFXGVnnjEc88cbeaaeQBH3HIDp8t8eVBZJZFijeesZhThgmlIwbXI9AO3XHUJsIVi0UcnmUPIWUXvtb9bjFNXR01XE9PUQiUWMbXFyAN7X9f2xc+mOoTSLxfFJMfhSwsFA9OuK42jaUElVjtq3a8jgnmQO/bGCxsTNTMz0hpGWWjUQ2FwmsgkXsOWxN/z+eLVzim+0cKrH/UbXdDuDa/Plf8AvhpWUIqqRdUJBeNtMa8163b54Svkc4BWMjQZOIQwtt8t2HTfFiOrD3QCD8QusyqLNQJoakRzHdHA3APS459DgeGmr8vo1E19SGxe11t329r8h9cMqDL4FhtDqLjYoxIt6j6YMLTQAEDii9rH4ve+B9StDqbxuZ6XPFWB3qqYuiE3v0A6nf8AI9cZSrrzJM0gj0IzHSg5fIdh+uNZmOUZVXT8WSOajkJuXj5G3cfDjNV3hGsaiZ8qrIqtTe0TKFk9bb7H574rxFPmIbkILFmEispRiANmub6h1+Qt/m2LdH2mnWNwF0WULICdQO9hY7WO5v1xnaieropY4q2lkp2QjUGG5t0A+XPe/fBVFXNUzLTo8mrdFUfFa9+X1v8ALDyn1FhpsqCunopYuHVTKjebhrKHSx3AAa4B5C23Xpvh3/FKkUKzLLNw3JIlCq2nftawXtzO/pjnjyGCISOpIdLoWBIG53HrcWAxela8Vo4XaJUsfL5tR6g87HodgMKOG4Yb4m1bOapWKVUFQDfSs6qSlwDva+GkWbS1EQeB1lfqkgsWA+ID17fLCHL8zp3pAjFF2BZYxcXbpyt639Dg5Kmmp4/LLHdgZEFgbgXufflY+2Esn4hwjM8uofElCKWuSSMPbQ8bcmI/lPK46jGEhyzOvAda7RKua5SxLSIos6j+rT0PqLj2xvoKtKeOolkis1lJt5y+rkTt23v+2Lo2+0U8LGWJzaz3HMj25EY7HlZLB2ILIDu9zzJM/oM+pRLR1QlW1irfGnoeuGoXymyC3UAY53nOQxQVcWYZVVRZbmt7vw31RTDuyjl749j/ANR5cpZaXxFlc9NUAf7sO6uP6gDvgjg5bSZzrTToRsSbJpJ5WBtiKoCDcntv3xgG/wBUqWoqBT5fSF7sAJpn0qt+pA3xovteZyoklGJJ1tuwp9KEnsSb/vjjgZR7tTeYPUY5llFBm9Nwa6nSdBfSW2KeoI3HvjLTUlf4ZZnMH8Ty0CxfhqZol6Bh/Mv440Mc+csLtl8YI23lF/fFd89aV9a00aj4Qo1Fve5H0xqEj5mkAy6gmyrOMtWaFKeWEjccNQFPqOhxTUeFciq0dXy2l8w0lkQKfwwoqfDlbJP9sp5VoqvmXpwU1f8AkvI4VUvijxRBK8LUUVYUO50aCfW42wxVJ2pgkCez+Fs2yQtNS1Ir6SM6vscpYXH154a+H89ymvnan4ElJVhfNDMmoH2PUYh/82qIKcSZlkdTCl7FkYOB7jnjL1mbZDmtZFHSLU09SW+6k+Eq3of0w5Qzj3QLrqdSSmWNy1OkKqf5lUC/vbEvgbdX73UXxziPxJ4myaqSmreDLGTtJUKV+rDDym8bfaYAslI0c52v8Se+2+FHEwhhxNM9ZTo2lnsexGPsKBntHIoZq5gT2hAH43OPsBwb6hTA0sMi0YhE1NTRFv5Bqkb/ANRcn54CzKqy2lu9TG88ijSollAZtr3Kj9cJ6/xVU1ZeChijoqeUhQI10sB6kYUVtKlPBC4dmeQnUT+ONx4iTbQ3y69s2WT5zSVAXVNNToqM7gMSkW4A2tcm2/PGto6rK4v+ozHM4JKSUgRl0OzHselxbnfHKYF4OWvPFI6MGCkA7G/I/hywHUzVVYftM05ZtXtY26Ae2MfxBkNA1OHklRudNz7xtltCTDlE1RVBAzXEmiNAeWkjckfvjE1vjHN66FIkrKhEG2lZ3uegub74QIFkuG1F7gA32G+NPlMdHAFlWDW6gIxYAdOY9cGMGLCvVxfN8xq6iKuGZRSIte9QpcagZWJ2PXngCQnWRqJ9b40XiCoknjJksSh03ve219sZk4pxEMLqIygq1XJFdgTjw4+Bx7zw8bipHHvtj3EjH93rvte2OnSANueJgAr/AGxXj0Y0GZJmM2uNx6Yhi2N7blQQPlguCKGXQZFJVm07GxHLHE1uEFuDQTvC11AI6gi+OgeG/FmVZXlvBqaatklO2yKV5Hl7e2MkKGOESEklUBYW52Fr4Ppmp4NRl4wCKr/dkeYWvax5YRlC5FoxqckNidMo/E2SVIDR1scBfms3kIbla3Xa3XGnpolljXUjFJBcmMGzdj+WOR+FMtpMzzcMVJBQ2WQAgdf746TSZfU0+a01PTyRmlQmRomJW2nygi299uptjx/JwqpIUy/E7MLM2FPldMEXiQIyjfl2xmK3M1mqZqXPszpMshjBP2WOpCuR0vY35Ybzw11TC0a1rU0an/6AASbg8yDhbUeGMsrqkTvDqlC6GZ/MWYH4iTiPCEXeSMYE9RTQUuUQZatXluV0qOALSvHrYA8jv154YwrXZhPJmEgjijihKUzmS2lT8RAIsDtu2/bB9NkkWUyurTM8Ri1lbXsBvt9MK6rOKjMsv+15bBTxxKDGUqASWT/15e2+H8+Rpf8AmBVCEpW0ElItLxnaBkXS4Js47g2F74CzNG/hJ+05qlCrsVjpKcC82+w9ed+2Cp6cx8GmWGm+7jSWRirEC/RRcWxaaWhzWrgmkp/NAdMW/Ig7n5nfG2E6m0SILFTtUrSSxrVoKaMbST6FbbctYbm+Gsav5ZlJkdbDTpPMept3wqFTl58T1WXLSyKxBBe4IJXcm2GatFDkcjwRG0jaVWRiQOt/wwDtdTlqHSU1NDDTzVfBEUZLKjKWYMethfGZq/F8v/yCohpisVGjKkTGEDUSPNue5t2xoafTW5dJTtcSX3dduXY4US5K8lWsscqqdQ8pG3MdOuN8cLZ5THU/EZ1rSrk0EkFJTySSSCR1IIAFrX269PridO2iGHj0QWORtTJrZj6E/tiuo4tHLEKusdpEQqoijGkA9QLjfA0GV5cg1pHJLMhuHmY/jY74HVG5kMSKuFW8RN1VTIiJEAp7H3F+uB2nr3eNDURUsanfVOup/Vj+mD6kxU1N9kkDs06AXXYC5xnpKjLaWueFaaUtA9i1wBcdsbjNzjHnBpUjA4LSpAuiO53cne6g/Lc4odZoQHmWmpxe+l5GJB7WuL/TEPt71FRFJCBGVGxZVY3PXcbYOSmjgjWYjiSyA217jVe1zgf4dzpXG3FdgFkkeUAPIRp8vYen5Ys8kswW2qS1iwOygfyjucVhSbxyMzrzKg6QR7DnixoyvxEBSNkTYD58zjDNlihVR5FXYgEAbX7D2x46sCxCjT0+WKopnZYVaxMkq2AGwAuMTnm4Y1G5s1rY4DcyLp0SR2I1LvfY4XVOWwueKAdXRoxY4ZTScVnkZF0o1uxOBzINWgjykbWO4ucWJ1AMzeY0k0LnjqKlDyWaxA+u35YTTZFlNU0MqRy5e7rzHwki3vbG4eJXkRbvoZfMpNw3uMZnM8kaqmmWCsmppYE4sQU3T2PLbbFSOepOyiA1/hHMK+nR483WUw2CR6AAq9LFf1wnqfDviChkDN9lIVbjRIo9yb4dQV09FT0pfS4dAQ6mzf573w5XNCqskyl2XmRb/OuGBmEDipmLg/jwkKrTOrtc8SwsoPOxHL35+uHWW+H/ABBVXk4McKlGKiSRbSEcgRcgb25jlfD2mliqJTw410ndtaC/4c8NVIp4NVgAuwCjkPn1wvJkatCMRPszOHJvE0VMyzRZfe7aCtSfKT323G5FumGuWZPXUGWNPmOfiOmXzsqRjyDsGO/Pntvh5HdomfmD5SCeYOMz4pp6mngkannCKqh2Q7gqTy9xiZchc0dQyoXczOd5ikeaxVWQ1klPGAG1xSEtPz1M43HMWG3fFkfjOtkBhzCCkriBfeIBvS4II9cZ95eC4TSBYBRoFrAcsBT01yZUbnY2Y4tTidSYsRHdd/AK8LroI4Ji3nMYKDbny7jFNKjUKE5ZmNVAbatKSWQdtRuPy54RmqcbyXNiAGB3GPuMEIdGktsSb2JxQRcHmJu6Txd4mo0HEkSrRdmDAF19Dax6Y2eUeJ6XM0H/AFMSyhRdSdJB7WPLHIaTOKykjWbisQBa1+ZNjv16Drh/RZnR5no+1Ux4iqZGKqN7r0N7je3XpifJiU7IjUedBz3OY6DLKlhVIZCjaAzDc9sZjwpmn2TL4vtFNUzMWJMii/M/8YHkyt6YR5hLP9qSnnVBTzi6NcXufX642NHnv2ymWVKZY9wltXL22wuwBSxvcD/iclezB8s4lL1Li+r29sKarwbA04zLIqgU8oYngyrdL/Pl7csbeNl8pZSSR3thd9lDVxcSOjmQ3KG1xa4GMGQjqdxuZeuzLN1pzDnfh4zoNjLB5gPXb9RjEy1tNTSl6WV1jvZoCxU29DbbHaaueOAeYMCGAunUn8hhFmVLQz08lZW0FPOiNYkJpff164bjzD5EEpfUxVHLk7U4Zs2qYi2+ieLUw+Y5j1x9htJ4Z8O6rqMwhB30RyAgfXH2G+pi/MVWT7n/2Q=="/>
          <p:cNvSpPr>
            <a:spLocks noChangeAspect="1" noChangeArrowheads="1"/>
          </p:cNvSpPr>
          <p:nvPr/>
        </p:nvSpPr>
        <p:spPr bwMode="auto">
          <a:xfrm>
            <a:off x="59267" y="-184150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5126" name="Picture 6" descr="https://timgsa.baidu.com/timg?image&amp;quality=80&amp;size=b9999_10000&amp;sec=1590142588913&amp;di=060cae9f2bf3e4c7759b82a3f8abf9b9&amp;imgtype=0&amp;src=http%3A%2F%2Fwww.todayfocus.cn%2Fuploads%2F201810%2Fweixin%2F807fb39cdf0a2cc26bd7c0ec0855255d%2F1540209054108334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1" y="233049"/>
            <a:ext cx="4568431" cy="3048000"/>
          </a:xfrm>
          <a:prstGeom prst="rect">
            <a:avLst/>
          </a:prstGeom>
          <a:noFill/>
        </p:spPr>
      </p:pic>
      <p:sp>
        <p:nvSpPr>
          <p:cNvPr id="8" name="文本框 9"/>
          <p:cNvSpPr txBox="1"/>
          <p:nvPr/>
        </p:nvSpPr>
        <p:spPr>
          <a:xfrm>
            <a:off x="5046688" y="831647"/>
            <a:ext cx="6975424" cy="472347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fontAlgn="ctr">
              <a:lnSpc>
                <a:spcPct val="114000"/>
              </a:lnSpc>
            </a:pPr>
            <a:r>
              <a:rPr lang="zh-CN" altLang="zh-CN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中游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宽谷多辫状水系的原因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：  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fontAlgn="ctr">
              <a:lnSpc>
                <a:spcPct val="114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    洪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水期含沙量大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洪水流出山口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河谷比较开阔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地势平坦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河流流速变缓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泥沙沉积形成沙洲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；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流域水位季节变化大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枯水期宽阔的河道沙洲凸显形成辫状水系景观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。</a:t>
            </a:r>
            <a:endParaRPr lang="en-US" altLang="zh-CN" sz="2400" b="1" dirty="0" smtClean="0">
              <a:solidFill>
                <a:srgbClr val="0070C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fontAlgn="ctr">
              <a:lnSpc>
                <a:spcPct val="114000"/>
              </a:lnSpc>
            </a:pPr>
            <a:endParaRPr lang="en-US" altLang="zh-CN" sz="2400" b="1" dirty="0">
              <a:solidFill>
                <a:srgbClr val="0070C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fontAlgn="ctr">
              <a:lnSpc>
                <a:spcPct val="114000"/>
              </a:lnSpc>
            </a:pPr>
            <a:endParaRPr lang="zh-CN" altLang="zh-CN" sz="2400" b="1" dirty="0">
              <a:solidFill>
                <a:srgbClr val="0070C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fontAlgn="ctr">
              <a:lnSpc>
                <a:spcPct val="114000"/>
              </a:lnSpc>
            </a:pP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河谷爬升沙丘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形成过程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fontAlgn="ctr">
              <a:lnSpc>
                <a:spcPct val="114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冬春干旱季节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河流水位低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河漫滩及沙洲上的细沙裸露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受河谷地形影响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风力强劲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把堆积在宽谷地带的细沙吹送到江岸山坳或坡上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 sz="2400" b="1" dirty="0"/>
              <a:t>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1" y="3553426"/>
            <a:ext cx="4666371" cy="31078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090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/>
        </p:nvSpPr>
        <p:spPr>
          <a:xfrm>
            <a:off x="4996722" y="1007811"/>
            <a:ext cx="6465759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fontAlgn="ctr"/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青海湖由淡水湖演变成咸水湖的原因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：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fontAlgn="ctr"/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fontAlgn="ctr"/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fontAlgn="ctr"/>
            <a:r>
              <a:rPr lang="en-US" altLang="zh-CN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zh-CN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由于构造运动使外泄河道被阻断，形成内流湖，盐分随径流汇入不断累积；全球气候变暖，湖区蒸发加强；气候干旱加剧，降水减少，湖水补给减少。</a:t>
            </a:r>
          </a:p>
          <a:p>
            <a:pPr fontAlgn="ctr"/>
            <a:endParaRPr lang="zh-CN" altLang="zh-CN" sz="2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/>
          <a:srcRect l="3572" r="4465"/>
          <a:stretch>
            <a:fillRect/>
          </a:stretch>
        </p:blipFill>
        <p:spPr>
          <a:xfrm>
            <a:off x="167457" y="902743"/>
            <a:ext cx="4519467" cy="2873252"/>
          </a:xfrm>
          <a:prstGeom prst="rect">
            <a:avLst/>
          </a:prstGeom>
        </p:spPr>
      </p:pic>
      <p:pic>
        <p:nvPicPr>
          <p:cNvPr id="38914" name="Picture 2" descr="https://ss3.bdstatic.com/70cFv8Sh_Q1YnxGkpoWK1HF6hhy/it/u=3828888961,3676701306&amp;fm=15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719" y="3838892"/>
            <a:ext cx="4180728" cy="2784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466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bd319188b2f4f319f3f623133159820.jpg!p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9685"/>
            <a:ext cx="12305665" cy="7048500"/>
          </a:xfrm>
          <a:prstGeom prst="rect">
            <a:avLst/>
          </a:prstGeom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0" y="774387"/>
            <a:ext cx="11027410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4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分析青藏高原成为“中华水塔”的自然地理条件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74386" y="2981970"/>
            <a:ext cx="9500238" cy="1477327"/>
            <a:chOff x="1328183" y="4460083"/>
            <a:chExt cx="9500238" cy="1477327"/>
          </a:xfrm>
        </p:grpSpPr>
        <p:sp>
          <p:nvSpPr>
            <p:cNvPr id="7" name="文本框 6"/>
            <p:cNvSpPr txBox="1"/>
            <p:nvPr/>
          </p:nvSpPr>
          <p:spPr>
            <a:xfrm>
              <a:off x="1328183" y="4460083"/>
              <a:ext cx="950023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位于我国地势第一阶梯，地势高；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28183" y="4983303"/>
              <a:ext cx="88951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有冰川积雪融水、</a:t>
              </a:r>
              <a:r>
                <a:rPr lang="zh-CN" altLang="en-US" sz="2800" b="1" dirty="0" smtClean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降水、地下水、湖泊水为</a:t>
              </a:r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三大江河补给水源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43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1338" y="5443148"/>
            <a:ext cx="11740586" cy="1219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近几年来，三江源地区河流径流量减少的原因是：</a:t>
            </a:r>
            <a:endParaRPr lang="zh-CN" altLang="en-US" sz="2000" b="1" dirty="0">
              <a:solidFill>
                <a:srgbClr val="000000"/>
              </a:solidFill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b="1" dirty="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①</a:t>
            </a:r>
            <a:r>
              <a:rPr lang="zh-CN" altLang="en-US" sz="2000" b="1" dirty="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全球气候变暖，雪线上升，冰川萎缩</a:t>
            </a:r>
            <a:endParaRPr lang="zh-CN" altLang="en-US" sz="20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b="1" dirty="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②</a:t>
            </a:r>
            <a:r>
              <a:rPr lang="zh-CN" altLang="en-US" sz="2000" b="1" dirty="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过度垦荒放牧，捕杀野生动物，导致植被破坏，植被涵养水源能力下降，鼠害严重，生态环境恶化。</a:t>
            </a:r>
            <a:endParaRPr lang="zh-CN" altLang="en-US" sz="2000" dirty="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299" y="426277"/>
            <a:ext cx="7523861" cy="4843250"/>
          </a:xfrm>
          <a:prstGeom prst="rect">
            <a:avLst/>
          </a:prstGeom>
        </p:spPr>
      </p:pic>
      <p:pic>
        <p:nvPicPr>
          <p:cNvPr id="6" name="Picture 10" descr="三江源自然保护区纪念碑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8" y="261897"/>
            <a:ext cx="415607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18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1" name="文本框 7"/>
          <p:cNvSpPr txBox="1">
            <a:spLocks noChangeArrowheads="1"/>
          </p:cNvSpPr>
          <p:nvPr/>
        </p:nvSpPr>
        <p:spPr bwMode="auto">
          <a:xfrm>
            <a:off x="1069340" y="6052821"/>
            <a:ext cx="568113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青藏地区植被类型分布示意图</a:t>
            </a:r>
            <a:endParaRPr lang="zh-CN" altLang="zh-CN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9141" y="1193800"/>
            <a:ext cx="1079500" cy="863600"/>
          </a:xfrm>
          <a:prstGeom prst="rect">
            <a:avLst/>
          </a:prstGeom>
        </p:spPr>
      </p:pic>
      <p:sp>
        <p:nvSpPr>
          <p:cNvPr id="18" name="文本框 9"/>
          <p:cNvSpPr txBox="1"/>
          <p:nvPr/>
        </p:nvSpPr>
        <p:spPr>
          <a:xfrm>
            <a:off x="6945432" y="885018"/>
            <a:ext cx="5142396" cy="537377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2540" indent="-459729">
              <a:lnSpc>
                <a:spcPct val="13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植被类型与分布：</a:t>
            </a:r>
          </a:p>
          <a:p>
            <a:pPr marL="2540" indent="-459729">
              <a:lnSpc>
                <a:spcPct val="13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以高寒草甸、草原为主；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40" indent="-459729">
              <a:lnSpc>
                <a:spcPct val="13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西北有荒漠，东南有针叶林、阔叶林分布。植物种类的数量东南多、西北少。</a:t>
            </a:r>
          </a:p>
          <a:p>
            <a:pPr marL="2540" indent="-459729">
              <a:lnSpc>
                <a:spcPct val="13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植被的总体特征：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540" indent="-45972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热量丰富，植被分布界限高；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40" indent="-45972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大陆性强，植被旱生性显著；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540" indent="-45972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高原面水平变化：山地森林、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高寒草甸、高寒草原、高寒荒漠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等；</a:t>
            </a:r>
          </a:p>
          <a:p>
            <a:pPr marL="2540" indent="-45972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高原上的植被垂直分异明显。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21" y="1193801"/>
            <a:ext cx="6127327" cy="4464473"/>
          </a:xfrm>
          <a:prstGeom prst="rect">
            <a:avLst/>
          </a:prstGeom>
        </p:spPr>
      </p:pic>
      <p:sp>
        <p:nvSpPr>
          <p:cNvPr id="7" name="Text Box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254000" y="607612"/>
            <a:ext cx="21018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>
                <a:ea typeface="微软雅黑" panose="020B0503020204020204" pitchFamily="34" charset="-122"/>
              </a:rPr>
              <a:t>4.</a:t>
            </a:r>
            <a:r>
              <a:rPr lang="zh-CN" altLang="en-US" sz="3200" b="1" dirty="0">
                <a:ea typeface="微软雅黑" panose="020B0503020204020204" pitchFamily="34" charset="-122"/>
              </a:rPr>
              <a:t>植被</a:t>
            </a:r>
          </a:p>
        </p:txBody>
      </p:sp>
      <p:sp>
        <p:nvSpPr>
          <p:cNvPr id="9" name="Text Box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-13906"/>
            <a:ext cx="43164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ea typeface="微软雅黑" panose="020B0503020204020204" pitchFamily="34" charset="-122"/>
              </a:rPr>
              <a:t>二、自然环境特征</a:t>
            </a:r>
          </a:p>
        </p:txBody>
      </p:sp>
    </p:spTree>
    <p:extLst>
      <p:ext uri="{BB962C8B-B14F-4D97-AF65-F5344CB8AC3E}">
        <p14:creationId xmlns:p14="http://schemas.microsoft.com/office/powerpoint/2010/main" val="3077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文本框 12290"/>
          <p:cNvSpPr txBox="1"/>
          <p:nvPr/>
        </p:nvSpPr>
        <p:spPr>
          <a:xfrm>
            <a:off x="259080" y="891540"/>
            <a:ext cx="11531600" cy="13630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1" fontAlgn="auto" latinLnBrk="0" hangingPunct="1">
              <a:lnSpc>
                <a:spcPct val="12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高原植被许多种属具有适应寒冷干旱的特征。典型代表植物如小蒿草、紫花针茅、固沙草、西藏蒿、垫状驼绒藜等。高原的西北部和柴达木盆地植被以荒漠为主，如驼绒藜、沙生针茅等。</a:t>
            </a:r>
          </a:p>
        </p:txBody>
      </p:sp>
      <p:pic>
        <p:nvPicPr>
          <p:cNvPr id="13318" name="图片 133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 l="12915" t="13739" b="8085"/>
          <a:stretch>
            <a:fillRect/>
          </a:stretch>
        </p:blipFill>
        <p:spPr>
          <a:xfrm>
            <a:off x="4001348" y="2435013"/>
            <a:ext cx="4190153" cy="37473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440" y="2399454"/>
            <a:ext cx="3386667" cy="37405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3074" y="2398607"/>
            <a:ext cx="3288453" cy="3825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88753" y="6182361"/>
            <a:ext cx="1415772" cy="5355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紫花针茅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319" name="文本框 13318"/>
          <p:cNvSpPr txBox="1"/>
          <p:nvPr/>
        </p:nvSpPr>
        <p:spPr>
          <a:xfrm>
            <a:off x="835660" y="6223847"/>
            <a:ext cx="200490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垫状驼绒藜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712961" y="6223848"/>
            <a:ext cx="16044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买麻藤</a:t>
            </a:r>
          </a:p>
        </p:txBody>
      </p:sp>
    </p:spTree>
    <p:extLst>
      <p:ext uri="{BB962C8B-B14F-4D97-AF65-F5344CB8AC3E}">
        <p14:creationId xmlns:p14="http://schemas.microsoft.com/office/powerpoint/2010/main" val="14374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3" name="Text Box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254000" y="607612"/>
            <a:ext cx="21018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>
                <a:ea typeface="微软雅黑" panose="020B0503020204020204" pitchFamily="34" charset="-122"/>
              </a:rPr>
              <a:t>4.</a:t>
            </a:r>
            <a:r>
              <a:rPr lang="zh-CN" altLang="en-US" sz="3200" b="1" dirty="0">
                <a:ea typeface="微软雅黑" panose="020B0503020204020204" pitchFamily="34" charset="-122"/>
              </a:rPr>
              <a:t>植被</a:t>
            </a:r>
          </a:p>
        </p:txBody>
      </p:sp>
      <p:sp>
        <p:nvSpPr>
          <p:cNvPr id="132104" name="Text Box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03389" y="620714"/>
            <a:ext cx="8893175" cy="1311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  <a:ea typeface="微软雅黑" panose="020B0503020204020204" pitchFamily="34" charset="-122"/>
              </a:rPr>
              <a:t>(1)</a:t>
            </a:r>
            <a:r>
              <a:rPr lang="zh-CN" altLang="en-US" sz="3200" b="1" dirty="0">
                <a:solidFill>
                  <a:srgbClr val="FF0000"/>
                </a:solidFill>
                <a:ea typeface="微软雅黑" panose="020B0503020204020204" pitchFamily="34" charset="-122"/>
              </a:rPr>
              <a:t>高原面上水平变化：</a:t>
            </a:r>
            <a:r>
              <a:rPr lang="zh-CN" altLang="en-US" sz="3200" b="1" dirty="0">
                <a:ea typeface="微软雅黑" panose="020B0503020204020204" pitchFamily="34" charset="-122"/>
              </a:rPr>
              <a:t>（东南向西北）</a:t>
            </a:r>
          </a:p>
          <a:p>
            <a:pPr>
              <a:spcBef>
                <a:spcPct val="50000"/>
              </a:spcBef>
            </a:pP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sp>
        <p:nvSpPr>
          <p:cNvPr id="132105" name="Text Box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-13906"/>
            <a:ext cx="43164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ea typeface="微软雅黑" panose="020B0503020204020204" pitchFamily="34" charset="-122"/>
              </a:rPr>
              <a:t>二、自然环境特征</a:t>
            </a:r>
          </a:p>
        </p:txBody>
      </p:sp>
      <p:sp>
        <p:nvSpPr>
          <p:cNvPr id="70665" name="Rectangle 10"/>
          <p:cNvSpPr/>
          <p:nvPr>
            <p:custDataLst>
              <p:tags r:id="rId4"/>
            </p:custDataLst>
          </p:nvPr>
        </p:nvSpPr>
        <p:spPr>
          <a:xfrm>
            <a:off x="1847850" y="1239839"/>
            <a:ext cx="8675688" cy="5794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山地森林</a:t>
            </a:r>
            <a:r>
              <a:rPr lang="en-US" altLang="zh-CN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32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高山草甸</a:t>
            </a:r>
            <a:r>
              <a:rPr lang="en-US" altLang="zh-CN" sz="32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高山草原</a:t>
            </a:r>
            <a:r>
              <a:rPr lang="en-US" altLang="zh-CN" sz="32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0000FF"/>
                </a:solidFill>
                <a:ea typeface="微软雅黑" panose="020B0503020204020204" pitchFamily="34" charset="-122"/>
              </a:rPr>
              <a:t>高山荒漠</a:t>
            </a:r>
          </a:p>
        </p:txBody>
      </p:sp>
      <p:pic>
        <p:nvPicPr>
          <p:cNvPr id="12" name="Picture 3" descr="调整大小 重新曝光 青藏高原自然带分异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3389" y="2187016"/>
            <a:ext cx="8493907" cy="445579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936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文框 10"/>
          <p:cNvSpPr/>
          <p:nvPr>
            <p:custDataLst>
              <p:tags r:id="rId2"/>
            </p:custDataLst>
          </p:nvPr>
        </p:nvSpPr>
        <p:spPr>
          <a:xfrm>
            <a:off x="260434" y="297111"/>
            <a:ext cx="11592042" cy="6400796"/>
          </a:xfrm>
          <a:prstGeom prst="frame">
            <a:avLst>
              <a:gd name="adj1" fmla="val 1004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9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10800000" flipH="1" flipV="1">
            <a:off x="126407" y="-94615"/>
            <a:ext cx="1007745" cy="795020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587" h="1252">
                <a:moveTo>
                  <a:pt x="481" y="0"/>
                </a:moveTo>
                <a:lnTo>
                  <a:pt x="505" y="36"/>
                </a:lnTo>
                <a:cubicBezTo>
                  <a:pt x="534" y="68"/>
                  <a:pt x="570" y="98"/>
                  <a:pt x="610" y="125"/>
                </a:cubicBezTo>
                <a:lnTo>
                  <a:pt x="638" y="139"/>
                </a:lnTo>
                <a:cubicBezTo>
                  <a:pt x="636" y="139"/>
                  <a:pt x="386" y="309"/>
                  <a:pt x="352" y="635"/>
                </a:cubicBezTo>
                <a:lnTo>
                  <a:pt x="683" y="635"/>
                </a:lnTo>
                <a:lnTo>
                  <a:pt x="683" y="1252"/>
                </a:lnTo>
                <a:lnTo>
                  <a:pt x="0" y="1252"/>
                </a:lnTo>
                <a:lnTo>
                  <a:pt x="0" y="700"/>
                </a:lnTo>
                <a:cubicBezTo>
                  <a:pt x="24" y="237"/>
                  <a:pt x="480" y="5"/>
                  <a:pt x="481" y="0"/>
                </a:cubicBezTo>
                <a:close/>
                <a:moveTo>
                  <a:pt x="1385" y="0"/>
                </a:moveTo>
                <a:lnTo>
                  <a:pt x="1409" y="36"/>
                </a:lnTo>
                <a:cubicBezTo>
                  <a:pt x="1438" y="68"/>
                  <a:pt x="1474" y="98"/>
                  <a:pt x="1514" y="125"/>
                </a:cubicBezTo>
                <a:lnTo>
                  <a:pt x="1542" y="139"/>
                </a:lnTo>
                <a:cubicBezTo>
                  <a:pt x="1540" y="139"/>
                  <a:pt x="1290" y="309"/>
                  <a:pt x="1256" y="635"/>
                </a:cubicBezTo>
                <a:lnTo>
                  <a:pt x="1587" y="635"/>
                </a:lnTo>
                <a:lnTo>
                  <a:pt x="1587" y="1252"/>
                </a:lnTo>
                <a:lnTo>
                  <a:pt x="904" y="1252"/>
                </a:lnTo>
                <a:lnTo>
                  <a:pt x="904" y="700"/>
                </a:lnTo>
                <a:cubicBezTo>
                  <a:pt x="928" y="237"/>
                  <a:pt x="1384" y="5"/>
                  <a:pt x="1385" y="0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4"/>
            </p:custDataLst>
          </p:nvPr>
        </p:nvSpPr>
        <p:spPr>
          <a:xfrm>
            <a:off x="616245" y="1016997"/>
            <a:ext cx="4361944" cy="449770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ct val="0"/>
              </a:spcBef>
              <a:spcAft>
                <a:spcPts val="800"/>
              </a:spcAft>
              <a:buSzTx/>
              <a:buFont typeface="Wingdings" panose="05000000000000000000" charset="0"/>
              <a:buNone/>
            </a:pPr>
            <a:r>
              <a:rPr lang="zh-CN" altLang="en-US" sz="2800" b="1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高山草甸与高山草原区别</a:t>
            </a:r>
          </a:p>
          <a:p>
            <a:pPr marL="0" lvl="0" indent="-285750" algn="l" fontAlgn="ctr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Font typeface="Wingdings" panose="05000000000000000000" charset="0"/>
              <a:buNone/>
            </a:pPr>
            <a:endParaRPr lang="en-US" altLang="zh-CN" sz="2400" b="1" spc="160" dirty="0" smtClean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+mj-ea"/>
              <a:ea typeface="+mj-ea"/>
              <a:cs typeface="微软雅黑" panose="020B0503020204020204" pitchFamily="34" charset="-122"/>
            </a:endParaRPr>
          </a:p>
          <a:p>
            <a:pPr marL="0" lvl="0" indent="-285750" algn="l" fontAlgn="ctr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Font typeface="Wingdings" panose="05000000000000000000" charset="0"/>
              <a:buNone/>
            </a:pPr>
            <a:r>
              <a:rPr lang="zh-CN" altLang="en-US" sz="2400" b="1" spc="160" dirty="0" smtClean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草原</a:t>
            </a:r>
            <a:r>
              <a:rPr lang="zh-CN" altLang="en-US" sz="2400" b="1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以旱生草本植物占优势，是半湿润和半干旱气候条件下的</a:t>
            </a:r>
            <a:r>
              <a:rPr lang="zh-CN" altLang="en-US" sz="2400" b="1" spc="16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+mj-ea"/>
                <a:ea typeface="+mj-ea"/>
                <a:cs typeface="微软雅黑" panose="020B0503020204020204" pitchFamily="34" charset="-122"/>
              </a:rPr>
              <a:t>地带性植被</a:t>
            </a:r>
            <a:r>
              <a:rPr lang="zh-CN" altLang="en-US" sz="2400" b="1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；</a:t>
            </a:r>
          </a:p>
          <a:p>
            <a:pPr marL="0" lvl="0" indent="-285750" algn="l" fontAlgn="ctr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Font typeface="Wingdings" panose="05000000000000000000" charset="0"/>
              <a:buNone/>
            </a:pPr>
            <a:r>
              <a:rPr lang="zh-CN" altLang="en-US" sz="2400" b="1" spc="160" dirty="0" smtClean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一般</a:t>
            </a:r>
            <a:r>
              <a:rPr lang="zh-CN" altLang="en-US" sz="2400" b="1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的草甸属于</a:t>
            </a:r>
            <a:r>
              <a:rPr lang="zh-CN" altLang="en-US" sz="2400" b="1" spc="16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+mj-ea"/>
                <a:ea typeface="+mj-ea"/>
                <a:cs typeface="微软雅黑" panose="020B0503020204020204" pitchFamily="34" charset="-122"/>
              </a:rPr>
              <a:t>非地带性植被</a:t>
            </a:r>
            <a:r>
              <a:rPr lang="zh-CN" altLang="en-US" sz="2400" b="1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，可出现在不同植被带内。在湿润气候区，草甸可以伴同针叶林或落叶阔叶林出现。</a:t>
            </a:r>
          </a:p>
        </p:txBody>
      </p:sp>
      <p:pic>
        <p:nvPicPr>
          <p:cNvPr id="15" name="图片 14" descr="placingpictureplaceholde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rcRect t="3215" b="7679"/>
          <a:stretch>
            <a:fillRect/>
          </a:stretch>
        </p:blipFill>
        <p:spPr>
          <a:xfrm>
            <a:off x="5334000" y="3476625"/>
            <a:ext cx="2771775" cy="2009140"/>
          </a:xfrm>
          <a:prstGeom prst="rect">
            <a:avLst/>
          </a:prstGeom>
        </p:spPr>
      </p:pic>
      <p:pic>
        <p:nvPicPr>
          <p:cNvPr id="16" name="图片 15" descr="placingpictureplaceholder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rcRect l="3799" r="3799" b="9036"/>
          <a:stretch>
            <a:fillRect/>
          </a:stretch>
        </p:blipFill>
        <p:spPr>
          <a:xfrm>
            <a:off x="5334000" y="1371600"/>
            <a:ext cx="2771775" cy="2009775"/>
          </a:xfrm>
          <a:prstGeom prst="rect">
            <a:avLst/>
          </a:prstGeom>
        </p:spPr>
      </p:pic>
      <p:pic>
        <p:nvPicPr>
          <p:cNvPr id="17" name="图片 16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/>
          <a:srcRect l="11899" r="11899" b="11469"/>
          <a:stretch>
            <a:fillRect/>
          </a:stretch>
        </p:blipFill>
        <p:spPr>
          <a:xfrm>
            <a:off x="8201025" y="1371600"/>
            <a:ext cx="2771775" cy="2009775"/>
          </a:xfrm>
          <a:prstGeom prst="rect">
            <a:avLst/>
          </a:prstGeom>
        </p:spPr>
      </p:pic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 cstate="print"/>
          <a:srcRect l="7246" r="7246" b="9542"/>
          <a:stretch>
            <a:fillRect/>
          </a:stretch>
        </p:blipFill>
        <p:spPr>
          <a:xfrm>
            <a:off x="8201025" y="3476625"/>
            <a:ext cx="2771775" cy="2009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016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033" y="993987"/>
            <a:ext cx="4026747" cy="3603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41240" y="875453"/>
            <a:ext cx="7061200" cy="36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文本框 9"/>
          <p:cNvSpPr txBox="1"/>
          <p:nvPr/>
        </p:nvSpPr>
        <p:spPr>
          <a:xfrm>
            <a:off x="288713" y="4546042"/>
            <a:ext cx="1161372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2540" indent="-459729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喜马拉雅山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地北坡没有森林植被的原因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：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marL="2540" indent="-459729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海拔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过高，气温低，降水少，水热条件不能满足森林的生长。</a:t>
            </a:r>
          </a:p>
          <a:p>
            <a:pPr marL="2540" indent="-459729"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喜马拉雅山南坡比北坡自然带多的原因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：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marL="2540" indent="-459729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南坡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纬度较低，且山体的相对高度</a:t>
            </a:r>
            <a:r>
              <a:rPr lang="zh-CN" altLang="en-US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较大</a:t>
            </a:r>
            <a:endParaRPr lang="en-US" altLang="zh-CN" sz="2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540" indent="-459729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南坡雪线低的原因：迎风坡，降水多</a:t>
            </a:r>
            <a:endParaRPr lang="en-US" altLang="zh-CN" sz="24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Text Box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252934" y="38101"/>
            <a:ext cx="21018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>
                <a:ea typeface="微软雅黑" panose="020B0503020204020204" pitchFamily="34" charset="-122"/>
              </a:rPr>
              <a:t>4.</a:t>
            </a:r>
            <a:r>
              <a:rPr lang="zh-CN" altLang="en-US" sz="3200" b="1" dirty="0">
                <a:ea typeface="微软雅黑" panose="020B0503020204020204" pitchFamily="34" charset="-122"/>
              </a:rPr>
              <a:t>植被</a:t>
            </a:r>
          </a:p>
        </p:txBody>
      </p:sp>
      <p:sp>
        <p:nvSpPr>
          <p:cNvPr id="7" name="Text Box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716" y="470767"/>
            <a:ext cx="91455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(2)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山地垂直分异明显：</a:t>
            </a:r>
            <a:r>
              <a:rPr lang="zh-CN" altLang="en-US" sz="2800" b="1" dirty="0">
                <a:ea typeface="微软雅黑" panose="020B0503020204020204" pitchFamily="34" charset="-122"/>
              </a:rPr>
              <a:t>珠峰南北坡自然带的差异</a:t>
            </a:r>
          </a:p>
        </p:txBody>
      </p:sp>
    </p:spTree>
    <p:extLst>
      <p:ext uri="{BB962C8B-B14F-4D97-AF65-F5344CB8AC3E}">
        <p14:creationId xmlns:p14="http://schemas.microsoft.com/office/powerpoint/2010/main" val="17171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8752" y="631826"/>
            <a:ext cx="5508625" cy="504825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青藏地区的经纬度位置</a:t>
            </a:r>
          </a:p>
        </p:txBody>
      </p:sp>
      <p:pic>
        <p:nvPicPr>
          <p:cNvPr id="106499" name="Picture 3" descr="青藏地区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1493841"/>
            <a:ext cx="7010400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6500" name="Group 4"/>
          <p:cNvGrpSpPr>
            <a:grpSpLocks/>
          </p:cNvGrpSpPr>
          <p:nvPr/>
        </p:nvGrpSpPr>
        <p:grpSpPr bwMode="auto">
          <a:xfrm>
            <a:off x="598488" y="3176591"/>
            <a:ext cx="3048000" cy="2032000"/>
            <a:chOff x="1200" y="1632"/>
            <a:chExt cx="1920" cy="1280"/>
          </a:xfrm>
        </p:grpSpPr>
        <p:sp>
          <p:nvSpPr>
            <p:cNvPr id="106501" name="Line 5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H="1">
              <a:off x="1257" y="1719"/>
              <a:ext cx="144" cy="96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2" name="Line 6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H="1">
              <a:off x="1344" y="1824"/>
              <a:ext cx="144" cy="96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3" name="Line 7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 flipH="1">
              <a:off x="1344" y="1888"/>
              <a:ext cx="288" cy="192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4" name="Line 8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 flipH="1">
              <a:off x="1296" y="1952"/>
              <a:ext cx="480" cy="32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5" name="Line 9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 flipH="1">
              <a:off x="1392" y="1920"/>
              <a:ext cx="672" cy="44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6" name="Line 10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 flipH="1">
              <a:off x="1488" y="1856"/>
              <a:ext cx="912" cy="60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7" name="Line 11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H="1">
              <a:off x="1584" y="1856"/>
              <a:ext cx="1056" cy="704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8" name="Line 12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1680" y="1920"/>
              <a:ext cx="1104" cy="736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9" name="Line 13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H="1">
              <a:off x="1824" y="1984"/>
              <a:ext cx="1104" cy="736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0" name="Line 14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H="1">
              <a:off x="2016" y="2080"/>
              <a:ext cx="1008" cy="672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1" name="Line 15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H="1">
              <a:off x="2160" y="2208"/>
              <a:ext cx="912" cy="60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2" name="Line 16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H="1">
              <a:off x="2256" y="2336"/>
              <a:ext cx="864" cy="576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3" name="Line 17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H="1">
              <a:off x="2592" y="2480"/>
              <a:ext cx="528" cy="352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4" name="Line 18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H="1">
              <a:off x="2784" y="2688"/>
              <a:ext cx="288" cy="192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5" name="Line 19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1200" y="1632"/>
              <a:ext cx="144" cy="96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6516" name="Group 20"/>
          <p:cNvGrpSpPr>
            <a:grpSpLocks/>
          </p:cNvGrpSpPr>
          <p:nvPr/>
        </p:nvGrpSpPr>
        <p:grpSpPr bwMode="auto">
          <a:xfrm>
            <a:off x="598488" y="3176591"/>
            <a:ext cx="3048000" cy="2032000"/>
            <a:chOff x="1200" y="1632"/>
            <a:chExt cx="1920" cy="1280"/>
          </a:xfrm>
        </p:grpSpPr>
        <p:sp>
          <p:nvSpPr>
            <p:cNvPr id="106517" name="Line 21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1257" y="1719"/>
              <a:ext cx="144" cy="96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8" name="Line 22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1344" y="1824"/>
              <a:ext cx="144" cy="96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9" name="Line 23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1344" y="1888"/>
              <a:ext cx="288" cy="192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0" name="Line 24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1296" y="1952"/>
              <a:ext cx="480" cy="320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1" name="Line 25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392" y="1920"/>
              <a:ext cx="672" cy="448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2" name="Line 26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1488" y="1856"/>
              <a:ext cx="912" cy="608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3" name="Line 27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H="1">
              <a:off x="1584" y="1856"/>
              <a:ext cx="1056" cy="704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4" name="Line 28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1680" y="1920"/>
              <a:ext cx="1104" cy="736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5" name="Line 29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1824" y="1984"/>
              <a:ext cx="1104" cy="736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6" name="Line 30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2016" y="2080"/>
              <a:ext cx="1008" cy="672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7" name="Line 31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H="1">
              <a:off x="2160" y="2208"/>
              <a:ext cx="912" cy="608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8" name="Line 32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H="1">
              <a:off x="2256" y="2336"/>
              <a:ext cx="864" cy="576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9" name="Line 33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H="1">
              <a:off x="2592" y="2480"/>
              <a:ext cx="528" cy="352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30" name="Line 34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 flipH="1">
              <a:off x="2784" y="2688"/>
              <a:ext cx="288" cy="192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31" name="Line 35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>
              <a:off x="1200" y="1632"/>
              <a:ext cx="144" cy="96"/>
            </a:xfrm>
            <a:prstGeom prst="line">
              <a:avLst/>
            </a:prstGeom>
            <a:noFill/>
            <a:ln w="38100" algn="ctr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067" name="Text Box 36"/>
          <p:cNvSpPr/>
          <p:nvPr>
            <p:custDataLst>
              <p:tags r:id="rId3"/>
            </p:custDataLst>
          </p:nvPr>
        </p:nvSpPr>
        <p:spPr>
          <a:xfrm>
            <a:off x="1743076" y="3943353"/>
            <a:ext cx="1447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0000"/>
                </a:solidFill>
                <a:ea typeface="微软雅黑" panose="020B0503020204020204" pitchFamily="34" charset="-122"/>
              </a:rPr>
              <a:t>青藏地区</a:t>
            </a:r>
          </a:p>
        </p:txBody>
      </p:sp>
      <p:cxnSp>
        <p:nvCxnSpPr>
          <p:cNvPr id="106533" name="Line 37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flipH="1">
            <a:off x="446089" y="1493842"/>
            <a:ext cx="1368425" cy="38893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534" name="Line 38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flipH="1">
            <a:off x="1743076" y="1493841"/>
            <a:ext cx="863600" cy="4608512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535" name="Line 39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H="1">
            <a:off x="3038476" y="1493842"/>
            <a:ext cx="360362" cy="5113337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536" name="Line 40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4262439" y="1493842"/>
            <a:ext cx="144463" cy="5113337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537" name="Line 41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>
            <a:off x="5199063" y="1493842"/>
            <a:ext cx="503238" cy="5113337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538" name="Line 42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>
            <a:off x="6135688" y="1493841"/>
            <a:ext cx="647700" cy="360045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74" name="Freeform 43"/>
          <p:cNvSpPr/>
          <p:nvPr>
            <p:custDataLst>
              <p:tags r:id="rId10"/>
            </p:custDataLst>
          </p:nvPr>
        </p:nvSpPr>
        <p:spPr>
          <a:xfrm>
            <a:off x="782638" y="1581153"/>
            <a:ext cx="6624638" cy="781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73" h="492">
                <a:moveTo>
                  <a:pt x="0" y="0"/>
                </a:moveTo>
                <a:cubicBezTo>
                  <a:pt x="336" y="121"/>
                  <a:pt x="673" y="242"/>
                  <a:pt x="1043" y="318"/>
                </a:cubicBezTo>
                <a:cubicBezTo>
                  <a:pt x="1413" y="394"/>
                  <a:pt x="1701" y="492"/>
                  <a:pt x="2223" y="454"/>
                </a:cubicBezTo>
                <a:cubicBezTo>
                  <a:pt x="2745" y="416"/>
                  <a:pt x="3848" y="152"/>
                  <a:pt x="4173" y="9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075" name="Freeform 44"/>
          <p:cNvSpPr/>
          <p:nvPr>
            <p:custDataLst>
              <p:tags r:id="rId11"/>
            </p:custDataLst>
          </p:nvPr>
        </p:nvSpPr>
        <p:spPr>
          <a:xfrm>
            <a:off x="446088" y="2617791"/>
            <a:ext cx="7056438" cy="1116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00" h="613">
                <a:moveTo>
                  <a:pt x="0" y="0"/>
                </a:moveTo>
                <a:cubicBezTo>
                  <a:pt x="363" y="155"/>
                  <a:pt x="726" y="310"/>
                  <a:pt x="1134" y="408"/>
                </a:cubicBezTo>
                <a:cubicBezTo>
                  <a:pt x="1542" y="506"/>
                  <a:pt x="1906" y="613"/>
                  <a:pt x="2450" y="590"/>
                </a:cubicBezTo>
                <a:cubicBezTo>
                  <a:pt x="2994" y="567"/>
                  <a:pt x="4075" y="325"/>
                  <a:pt x="4400" y="272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076" name="Freeform 45"/>
          <p:cNvSpPr/>
          <p:nvPr>
            <p:custDataLst>
              <p:tags r:id="rId12"/>
            </p:custDataLst>
          </p:nvPr>
        </p:nvSpPr>
        <p:spPr>
          <a:xfrm>
            <a:off x="446088" y="4297367"/>
            <a:ext cx="7056438" cy="7318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00" h="507">
                <a:moveTo>
                  <a:pt x="0" y="0"/>
                </a:moveTo>
                <a:cubicBezTo>
                  <a:pt x="677" y="245"/>
                  <a:pt x="1354" y="491"/>
                  <a:pt x="2087" y="499"/>
                </a:cubicBezTo>
                <a:cubicBezTo>
                  <a:pt x="2820" y="507"/>
                  <a:pt x="4015" y="121"/>
                  <a:pt x="4400" y="46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077" name="Freeform 46"/>
          <p:cNvSpPr/>
          <p:nvPr>
            <p:custDataLst>
              <p:tags r:id="rId13"/>
            </p:custDataLst>
          </p:nvPr>
        </p:nvSpPr>
        <p:spPr>
          <a:xfrm>
            <a:off x="2535238" y="6102353"/>
            <a:ext cx="3816350" cy="2540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2404" h="160">
                <a:moveTo>
                  <a:pt x="0" y="137"/>
                </a:moveTo>
                <a:cubicBezTo>
                  <a:pt x="366" y="148"/>
                  <a:pt x="733" y="160"/>
                  <a:pt x="1134" y="137"/>
                </a:cubicBezTo>
                <a:cubicBezTo>
                  <a:pt x="1535" y="114"/>
                  <a:pt x="2192" y="23"/>
                  <a:pt x="2404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078" name="Text Box 47"/>
          <p:cNvSpPr/>
          <p:nvPr>
            <p:custDataLst>
              <p:tags r:id="rId14"/>
            </p:custDataLst>
          </p:nvPr>
        </p:nvSpPr>
        <p:spPr>
          <a:xfrm>
            <a:off x="1547814" y="1201742"/>
            <a:ext cx="842963" cy="396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3300"/>
                </a:solidFill>
                <a:ea typeface="微软雅黑" pitchFamily="34" charset="-122"/>
                <a:sym typeface="Wingdings"/>
              </a:rPr>
              <a:t>80</a:t>
            </a:r>
            <a:endParaRPr lang="en-US" altLang="zh-CN" sz="2000">
              <a:solidFill>
                <a:srgbClr val="FF3300"/>
              </a:solidFill>
              <a:ea typeface="微软雅黑" pitchFamily="34" charset="-122"/>
            </a:endParaRPr>
          </a:p>
        </p:txBody>
      </p:sp>
      <p:sp>
        <p:nvSpPr>
          <p:cNvPr id="44079" name="Text Box 48"/>
          <p:cNvSpPr/>
          <p:nvPr>
            <p:custDataLst>
              <p:tags r:id="rId15"/>
            </p:custDataLst>
          </p:nvPr>
        </p:nvSpPr>
        <p:spPr>
          <a:xfrm>
            <a:off x="2317751" y="1201742"/>
            <a:ext cx="842962" cy="396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3300"/>
                </a:solidFill>
                <a:ea typeface="微软雅黑" pitchFamily="34" charset="-122"/>
                <a:sym typeface="Wingdings"/>
              </a:rPr>
              <a:t>90</a:t>
            </a:r>
            <a:endParaRPr lang="en-US" altLang="zh-CN" sz="2000">
              <a:solidFill>
                <a:srgbClr val="FF3300"/>
              </a:solidFill>
              <a:ea typeface="微软雅黑" pitchFamily="34" charset="-122"/>
            </a:endParaRPr>
          </a:p>
        </p:txBody>
      </p:sp>
      <p:sp>
        <p:nvSpPr>
          <p:cNvPr id="44080" name="Text Box 49"/>
          <p:cNvSpPr/>
          <p:nvPr>
            <p:custDataLst>
              <p:tags r:id="rId16"/>
            </p:custDataLst>
          </p:nvPr>
        </p:nvSpPr>
        <p:spPr>
          <a:xfrm>
            <a:off x="3038477" y="1201742"/>
            <a:ext cx="1019175" cy="396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eaLnBrk="1" hangingPunct="1"/>
            <a:r>
              <a:rPr lang="en-US" altLang="zh-CN"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3300"/>
                </a:solidFill>
                <a:ea typeface="微软雅黑" pitchFamily="34" charset="-122"/>
                <a:sym typeface="Wingdings"/>
              </a:rPr>
              <a:t>100</a:t>
            </a:r>
            <a:endParaRPr lang="en-US" altLang="zh-CN" sz="2000">
              <a:solidFill>
                <a:srgbClr val="FF3300"/>
              </a:solidFill>
              <a:ea typeface="微软雅黑" pitchFamily="34" charset="-122"/>
            </a:endParaRPr>
          </a:p>
        </p:txBody>
      </p:sp>
      <p:sp>
        <p:nvSpPr>
          <p:cNvPr id="44081" name="Text Box 50"/>
          <p:cNvSpPr/>
          <p:nvPr>
            <p:custDataLst>
              <p:tags r:id="rId17"/>
            </p:custDataLst>
          </p:nvPr>
        </p:nvSpPr>
        <p:spPr>
          <a:xfrm>
            <a:off x="3975101" y="1201742"/>
            <a:ext cx="1204912" cy="396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3300"/>
                </a:solidFill>
                <a:ea typeface="微软雅黑" pitchFamily="34" charset="-122"/>
                <a:sym typeface="Wingdings"/>
              </a:rPr>
              <a:t>110</a:t>
            </a:r>
            <a:endParaRPr lang="en-US" altLang="zh-CN" sz="2000">
              <a:solidFill>
                <a:srgbClr val="FF3300"/>
              </a:solidFill>
              <a:ea typeface="微软雅黑" pitchFamily="34" charset="-122"/>
            </a:endParaRPr>
          </a:p>
        </p:txBody>
      </p:sp>
      <p:sp>
        <p:nvSpPr>
          <p:cNvPr id="44082" name="Text Box 51"/>
          <p:cNvSpPr/>
          <p:nvPr>
            <p:custDataLst>
              <p:tags r:id="rId18"/>
            </p:custDataLst>
          </p:nvPr>
        </p:nvSpPr>
        <p:spPr>
          <a:xfrm>
            <a:off x="4838701" y="1201742"/>
            <a:ext cx="1085850" cy="396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3300"/>
                </a:solidFill>
                <a:ea typeface="微软雅黑" pitchFamily="34" charset="-122"/>
                <a:sym typeface="Wingdings"/>
              </a:rPr>
              <a:t>120</a:t>
            </a:r>
            <a:endParaRPr lang="en-US" altLang="zh-CN" sz="2000">
              <a:solidFill>
                <a:srgbClr val="FF3300"/>
              </a:solidFill>
              <a:ea typeface="微软雅黑" pitchFamily="34" charset="-122"/>
            </a:endParaRPr>
          </a:p>
        </p:txBody>
      </p:sp>
      <p:sp>
        <p:nvSpPr>
          <p:cNvPr id="44083" name="Text Box 52"/>
          <p:cNvSpPr/>
          <p:nvPr>
            <p:custDataLst>
              <p:tags r:id="rId19"/>
            </p:custDataLst>
          </p:nvPr>
        </p:nvSpPr>
        <p:spPr>
          <a:xfrm>
            <a:off x="5702301" y="1163642"/>
            <a:ext cx="1204912" cy="396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3300"/>
                </a:solidFill>
                <a:ea typeface="微软雅黑" panose="020B0503020204020204" pitchFamily="34" charset="-122"/>
              </a:rPr>
              <a:t>130</a:t>
            </a:r>
            <a:r>
              <a:rPr lang="en-US" altLang="zh-CN">
                <a:ea typeface="微软雅黑" panose="020B0503020204020204" pitchFamily="34" charset="-122"/>
              </a:rPr>
              <a:t>°</a:t>
            </a:r>
            <a:r>
              <a:rPr lang="en-US" altLang="zh-CN" sz="2000">
                <a:solidFill>
                  <a:srgbClr val="FF3300"/>
                </a:solidFill>
                <a:ea typeface="微软雅黑" panose="020B0503020204020204" pitchFamily="34" charset="-122"/>
              </a:rPr>
              <a:t>E</a:t>
            </a:r>
          </a:p>
        </p:txBody>
      </p:sp>
      <p:sp>
        <p:nvSpPr>
          <p:cNvPr id="44084" name="Text Box 53"/>
          <p:cNvSpPr/>
          <p:nvPr>
            <p:custDataLst>
              <p:tags r:id="rId20"/>
            </p:custDataLst>
          </p:nvPr>
        </p:nvSpPr>
        <p:spPr>
          <a:xfrm>
            <a:off x="446088" y="1277941"/>
            <a:ext cx="1022350" cy="3667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微软雅黑" panose="020B0503020204020204" pitchFamily="34" charset="-122"/>
              </a:rPr>
              <a:t>50</a:t>
            </a:r>
            <a:r>
              <a:rPr lang="en-US" altLang="zh-CN" b="1">
                <a:ea typeface="微软雅黑" panose="020B0503020204020204" pitchFamily="34" charset="-122"/>
              </a:rPr>
              <a:t>°</a:t>
            </a:r>
            <a:r>
              <a:rPr lang="en-US" altLang="zh-CN" b="1">
                <a:solidFill>
                  <a:srgbClr val="FF3300"/>
                </a:solidFill>
                <a:ea typeface="微软雅黑" panose="020B0503020204020204" pitchFamily="34" charset="-122"/>
              </a:rPr>
              <a:t>N</a:t>
            </a:r>
          </a:p>
        </p:txBody>
      </p:sp>
      <p:sp>
        <p:nvSpPr>
          <p:cNvPr id="44085" name="Text Box 54"/>
          <p:cNvSpPr/>
          <p:nvPr>
            <p:custDataLst>
              <p:tags r:id="rId21"/>
            </p:custDataLst>
          </p:nvPr>
        </p:nvSpPr>
        <p:spPr>
          <a:xfrm>
            <a:off x="158752" y="2430466"/>
            <a:ext cx="928687" cy="3667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微软雅黑" panose="020B0503020204020204" pitchFamily="34" charset="-122"/>
              </a:rPr>
              <a:t>40</a:t>
            </a:r>
            <a:r>
              <a:rPr lang="en-US" altLang="zh-CN" b="1">
                <a:ea typeface="微软雅黑" panose="020B0503020204020204" pitchFamily="34" charset="-122"/>
              </a:rPr>
              <a:t>°</a:t>
            </a:r>
            <a:r>
              <a:rPr lang="en-US" altLang="zh-CN" b="1">
                <a:solidFill>
                  <a:srgbClr val="FF3300"/>
                </a:solidFill>
                <a:ea typeface="微软雅黑" panose="020B0503020204020204" pitchFamily="34" charset="-122"/>
              </a:rPr>
              <a:t>N</a:t>
            </a:r>
          </a:p>
        </p:txBody>
      </p:sp>
      <p:sp>
        <p:nvSpPr>
          <p:cNvPr id="44086" name="Text Box 55"/>
          <p:cNvSpPr/>
          <p:nvPr>
            <p:custDataLst>
              <p:tags r:id="rId22"/>
            </p:custDataLst>
          </p:nvPr>
        </p:nvSpPr>
        <p:spPr>
          <a:xfrm>
            <a:off x="-130174" y="4302129"/>
            <a:ext cx="989012" cy="3667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微软雅黑" panose="020B0503020204020204" pitchFamily="34" charset="-122"/>
              </a:rPr>
              <a:t>30</a:t>
            </a:r>
            <a:r>
              <a:rPr lang="en-US" altLang="zh-CN" b="1">
                <a:ea typeface="微软雅黑" panose="020B0503020204020204" pitchFamily="34" charset="-122"/>
              </a:rPr>
              <a:t>°</a:t>
            </a:r>
            <a:r>
              <a:rPr lang="en-US" altLang="zh-CN" b="1">
                <a:solidFill>
                  <a:srgbClr val="FF3300"/>
                </a:solidFill>
                <a:ea typeface="微软雅黑" panose="020B0503020204020204" pitchFamily="34" charset="-122"/>
              </a:rPr>
              <a:t>N</a:t>
            </a:r>
          </a:p>
        </p:txBody>
      </p:sp>
      <p:sp>
        <p:nvSpPr>
          <p:cNvPr id="44087" name="Text Box 56"/>
          <p:cNvSpPr/>
          <p:nvPr>
            <p:custDataLst>
              <p:tags r:id="rId23"/>
            </p:custDataLst>
          </p:nvPr>
        </p:nvSpPr>
        <p:spPr>
          <a:xfrm>
            <a:off x="2390776" y="6175379"/>
            <a:ext cx="647700" cy="3667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3300"/>
                </a:solidFill>
                <a:ea typeface="微软雅黑" pitchFamily="34" charset="-122"/>
                <a:sym typeface="Wingdings"/>
              </a:rPr>
              <a:t>20N</a:t>
            </a:r>
            <a:endParaRPr lang="en-US" altLang="zh-CN">
              <a:solidFill>
                <a:srgbClr val="FF3300"/>
              </a:solidFill>
              <a:ea typeface="微软雅黑" pitchFamily="34" charset="-122"/>
            </a:endParaRPr>
          </a:p>
        </p:txBody>
      </p:sp>
      <p:sp>
        <p:nvSpPr>
          <p:cNvPr id="106553" name="Text Box 5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825625" y="517526"/>
            <a:ext cx="198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6554" name="Rectangle 2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5541" y="-35714"/>
            <a:ext cx="57531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3200" b="1" dirty="0">
                <a:ea typeface="微软雅黑" panose="020B0503020204020204" pitchFamily="34" charset="-122"/>
              </a:rPr>
              <a:t>一、青藏地区的位置与范围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5EA96F8-8839-43D2-A6B9-01C823B6FDD9}"/>
              </a:ext>
            </a:extLst>
          </p:cNvPr>
          <p:cNvCxnSpPr/>
          <p:nvPr/>
        </p:nvCxnSpPr>
        <p:spPr>
          <a:xfrm>
            <a:off x="5255541" y="-211045"/>
            <a:ext cx="580670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2" name="矩形 11"/>
          <p:cNvSpPr/>
          <p:nvPr/>
        </p:nvSpPr>
        <p:spPr>
          <a:xfrm>
            <a:off x="5815576" y="347828"/>
            <a:ext cx="349874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经度：</a:t>
            </a:r>
            <a:r>
              <a:rPr lang="en-US" altLang="zh-CN" b="1" dirty="0">
                <a:solidFill>
                  <a:srgbClr val="4094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73 ºE</a:t>
            </a:r>
            <a:r>
              <a:rPr lang="zh-CN" altLang="en-US" b="1" dirty="0">
                <a:solidFill>
                  <a:srgbClr val="4094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lang="en-US" altLang="zh-CN" b="1" dirty="0">
                <a:solidFill>
                  <a:srgbClr val="4094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104 ºE,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纬度：</a:t>
            </a:r>
            <a:r>
              <a:rPr lang="en-US" altLang="zh-CN" b="1" dirty="0">
                <a:solidFill>
                  <a:srgbClr val="4094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ºN</a:t>
            </a:r>
            <a:r>
              <a:rPr lang="zh-CN" altLang="en-US" b="1" dirty="0">
                <a:solidFill>
                  <a:srgbClr val="4094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lang="en-US" altLang="zh-CN" b="1" dirty="0">
                <a:solidFill>
                  <a:srgbClr val="4094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 ºN</a:t>
            </a:r>
            <a:r>
              <a:rPr lang="zh-CN" altLang="en-US" b="1" dirty="0">
                <a:solidFill>
                  <a:srgbClr val="4094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298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 descr="012000003463241175517624639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12" y="694584"/>
            <a:ext cx="7047561" cy="575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图片 33796" descr="20058262114364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056" y="1403076"/>
            <a:ext cx="4463093" cy="4263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Rectangle 3"/>
          <p:cNvSpPr/>
          <p:nvPr/>
        </p:nvSpPr>
        <p:spPr>
          <a:xfrm>
            <a:off x="107962" y="5925514"/>
            <a:ext cx="4717736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2" charset="0"/>
                <a:ea typeface="黑体" panose="02010609060101010101" pitchFamily="2" charset="-122"/>
              </a:rPr>
              <a:t>土壤类型：寒漠土和草甸土为主，冻土发育</a:t>
            </a:r>
          </a:p>
        </p:txBody>
      </p:sp>
      <p:sp>
        <p:nvSpPr>
          <p:cNvPr id="10" name="Text Box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115103" y="694584"/>
            <a:ext cx="21018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smtClean="0">
                <a:ea typeface="微软雅黑" panose="020B0503020204020204" pitchFamily="34" charset="-122"/>
              </a:rPr>
              <a:t>5.</a:t>
            </a:r>
            <a:r>
              <a:rPr lang="zh-CN" altLang="en-US" sz="3200" b="1" dirty="0" smtClean="0">
                <a:ea typeface="微软雅黑" panose="020B0503020204020204" pitchFamily="34" charset="-122"/>
              </a:rPr>
              <a:t>土壤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sp>
        <p:nvSpPr>
          <p:cNvPr id="11" name="Text Box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-13906"/>
            <a:ext cx="43164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ea typeface="微软雅黑" panose="020B0503020204020204" pitchFamily="34" charset="-122"/>
              </a:rPr>
              <a:t>二、自然环境特征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0899266" y="1472313"/>
            <a:ext cx="576262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ahoma" pitchFamily="34" charset="0"/>
                <a:ea typeface="黑体" pitchFamily="49" charset="-122"/>
              </a:rPr>
              <a:t>黑土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0346522" y="1126383"/>
            <a:ext cx="576263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ahoma" pitchFamily="34" charset="0"/>
                <a:ea typeface="黑体" pitchFamily="49" charset="-122"/>
              </a:rPr>
              <a:t>黑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ahoma" pitchFamily="34" charset="0"/>
                <a:ea typeface="黑体" pitchFamily="49" charset="-122"/>
              </a:rPr>
              <a:t>钙土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 rot="306094">
            <a:off x="6335159" y="2316943"/>
            <a:ext cx="3692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ahoma" pitchFamily="34" charset="0"/>
                <a:ea typeface="黑体" pitchFamily="49" charset="-122"/>
              </a:rPr>
              <a:t>荒      漠        土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8925170" y="3204444"/>
            <a:ext cx="1295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ahoma" pitchFamily="34" charset="0"/>
                <a:ea typeface="黑体" pitchFamily="49" charset="-122"/>
              </a:rPr>
              <a:t>黄  </a:t>
            </a:r>
            <a:r>
              <a:rPr kumimoji="1" lang="zh-CN" altLang="en-US" sz="2800" b="1" dirty="0" smtClean="0">
                <a:latin typeface="Tahoma" pitchFamily="34" charset="0"/>
                <a:ea typeface="黑体" pitchFamily="49" charset="-122"/>
              </a:rPr>
              <a:t>土</a:t>
            </a:r>
            <a:endParaRPr kumimoji="1" lang="zh-CN" altLang="en-US" sz="2800" b="1" dirty="0">
              <a:latin typeface="Tahoma" pitchFamily="34" charset="0"/>
              <a:ea typeface="黑体" pitchFamily="49" charset="-122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 rot="-1529724">
            <a:off x="8932717" y="4569205"/>
            <a:ext cx="19256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ahoma" pitchFamily="34" charset="0"/>
                <a:ea typeface="黑体" pitchFamily="49" charset="-122"/>
              </a:rPr>
              <a:t>红         壤  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8114496" y="4150571"/>
            <a:ext cx="14414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ahoma" pitchFamily="34" charset="0"/>
                <a:ea typeface="黑体" pitchFamily="49" charset="-122"/>
              </a:rPr>
              <a:t>紫色土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 rot="306094">
            <a:off x="5817404" y="3300434"/>
            <a:ext cx="36925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ahoma" pitchFamily="34" charset="0"/>
                <a:ea typeface="黑体" pitchFamily="49" charset="-122"/>
              </a:rPr>
              <a:t>寒</a:t>
            </a:r>
            <a:r>
              <a:rPr kumimoji="1" lang="zh-CN" altLang="en-US" sz="2800" b="1" dirty="0" smtClean="0">
                <a:latin typeface="Tahoma" pitchFamily="34" charset="0"/>
                <a:ea typeface="黑体" pitchFamily="49" charset="-122"/>
              </a:rPr>
              <a:t>     </a:t>
            </a:r>
            <a:r>
              <a:rPr kumimoji="1" lang="zh-CN" altLang="en-US" sz="2800" b="1" dirty="0">
                <a:latin typeface="Tahoma" pitchFamily="34" charset="0"/>
                <a:ea typeface="黑体" pitchFamily="49" charset="-122"/>
              </a:rPr>
              <a:t>漠      土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 rot="-1529724">
            <a:off x="8685021" y="5353136"/>
            <a:ext cx="25130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ahoma" pitchFamily="34" charset="0"/>
                <a:ea typeface="黑体" pitchFamily="49" charset="-122"/>
              </a:rPr>
              <a:t>砖 红壤  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9520492" y="5017347"/>
            <a:ext cx="1252537" cy="457200"/>
          </a:xfrm>
          <a:prstGeom prst="rect">
            <a:avLst/>
          </a:prstGeom>
          <a:solidFill>
            <a:srgbClr val="CC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ahoma" pitchFamily="34" charset="0"/>
                <a:ea typeface="黑体" pitchFamily="49" charset="-122"/>
              </a:rPr>
              <a:t>水稻土</a:t>
            </a: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8925170" y="3714934"/>
            <a:ext cx="1219200" cy="457200"/>
          </a:xfrm>
          <a:prstGeom prst="rect">
            <a:avLst/>
          </a:prstGeom>
          <a:solidFill>
            <a:srgbClr val="CC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ahoma" pitchFamily="34" charset="0"/>
                <a:ea typeface="黑体" pitchFamily="49" charset="-122"/>
              </a:rPr>
              <a:t>黑垆土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678344" y="2754137"/>
            <a:ext cx="13684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kumimoji="1" sz="2800" b="1">
                <a:solidFill>
                  <a:srgbClr val="FF3300"/>
                </a:solidFill>
                <a:latin typeface="Tahoma" pitchFamily="34" charset="0"/>
                <a:ea typeface="黑体" pitchFamily="49" charset="-122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褐土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66928" y="1755303"/>
            <a:ext cx="41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棕壤</a:t>
            </a:r>
            <a:endParaRPr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952246" y="3805021"/>
            <a:ext cx="153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草甸土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65374" y="2672730"/>
            <a:ext cx="1218734" cy="461665"/>
          </a:xfrm>
          <a:prstGeom prst="rect">
            <a:avLst/>
          </a:prstGeom>
          <a:solidFill>
            <a:srgbClr val="CC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kumimoji="1" sz="2400" b="1">
                <a:latin typeface="Tahoma" pitchFamily="34" charset="0"/>
                <a:ea typeface="黑体" pitchFamily="49" charset="-122"/>
              </a:defRPr>
            </a:lvl1pPr>
          </a:lstStyle>
          <a:p>
            <a:r>
              <a:rPr lang="zh-CN" altLang="en-US" dirty="0"/>
              <a:t>灌淤土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2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" grpId="0"/>
      <p:bldP spid="3" grpId="0"/>
      <p:bldP spid="4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787" y="1229132"/>
            <a:ext cx="7474373" cy="53638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70613" y="986367"/>
            <a:ext cx="4064000" cy="2872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/>
          <a:srcRect l="10400" t="17941" r="15733"/>
          <a:stretch>
            <a:fillRect/>
          </a:stretch>
        </p:blipFill>
        <p:spPr>
          <a:xfrm>
            <a:off x="7871461" y="3988647"/>
            <a:ext cx="4185073" cy="272626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 rot="900000">
            <a:off x="938107" y="3445934"/>
            <a:ext cx="2369820" cy="1363133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33"/>
          </a:p>
        </p:txBody>
      </p:sp>
      <p:sp>
        <p:nvSpPr>
          <p:cNvPr id="8" name="文本框 7"/>
          <p:cNvSpPr txBox="1"/>
          <p:nvPr/>
        </p:nvSpPr>
        <p:spPr>
          <a:xfrm rot="1020000">
            <a:off x="1411501" y="3873809"/>
            <a:ext cx="142218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</a:rPr>
              <a:t>多年冻土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10407" y="4062308"/>
            <a:ext cx="330708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</a:rPr>
              <a:t>冻 融 荒 漠 化</a:t>
            </a:r>
          </a:p>
        </p:txBody>
      </p:sp>
      <p:sp>
        <p:nvSpPr>
          <p:cNvPr id="7" name="文本框 9"/>
          <p:cNvSpPr txBox="1"/>
          <p:nvPr/>
        </p:nvSpPr>
        <p:spPr>
          <a:xfrm>
            <a:off x="7744883" y="936769"/>
            <a:ext cx="4315460" cy="292233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冻土与冻融地貌：   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青藏高原是世界多年冻土的主要分布地区。土层薄，肥力低，土壤贫瘠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。由于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季节变化及环境因素的变化，多年冻土反复冻融，形成了冻融荒漠化的自然景观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400" dirty="0">
              <a:solidFill>
                <a:srgbClr val="0070C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Text Box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254000" y="607612"/>
            <a:ext cx="21018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smtClean="0">
                <a:ea typeface="微软雅黑" panose="020B0503020204020204" pitchFamily="34" charset="-122"/>
              </a:rPr>
              <a:t>5.</a:t>
            </a:r>
            <a:r>
              <a:rPr lang="zh-CN" altLang="en-US" sz="3200" b="1" dirty="0" smtClean="0">
                <a:ea typeface="微软雅黑" panose="020B0503020204020204" pitchFamily="34" charset="-122"/>
              </a:rPr>
              <a:t>土壤</a:t>
            </a:r>
            <a:endParaRPr lang="zh-CN" altLang="en-US" sz="3200" b="1" dirty="0">
              <a:ea typeface="微软雅黑" panose="020B0503020204020204" pitchFamily="34" charset="-122"/>
            </a:endParaRPr>
          </a:p>
        </p:txBody>
      </p:sp>
      <p:sp>
        <p:nvSpPr>
          <p:cNvPr id="13" name="Text Box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-13906"/>
            <a:ext cx="43164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ea typeface="微软雅黑" panose="020B0503020204020204" pitchFamily="34" charset="-122"/>
              </a:rPr>
              <a:t>二、自然环境特征</a:t>
            </a:r>
          </a:p>
        </p:txBody>
      </p:sp>
    </p:spTree>
    <p:extLst>
      <p:ext uri="{BB962C8B-B14F-4D97-AF65-F5344CB8AC3E}">
        <p14:creationId xmlns:p14="http://schemas.microsoft.com/office/powerpoint/2010/main" val="259477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688814A-A7BD-4C94-AA59-A5388CBA1A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4415"/>
          <a:stretch/>
        </p:blipFill>
        <p:spPr>
          <a:xfrm>
            <a:off x="5669759" y="562272"/>
            <a:ext cx="5696581" cy="3257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16DCADE-0E3E-47A0-9E40-49630B27A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813" y="1816021"/>
            <a:ext cx="1477672" cy="4616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def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高寒牧业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B56FCC6B-30AB-4F61-8D41-4E5FA541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381" y="2744502"/>
            <a:ext cx="1555308" cy="4616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def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河谷农业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C91A7D9-A92D-4725-AAC3-E9D405DAB3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9759" y="3910767"/>
            <a:ext cx="5696581" cy="2655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2A4CBBE-ACDD-498B-9BE5-74C8B39981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2" y="1235240"/>
            <a:ext cx="4834203" cy="1812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8A06C3F-324E-434F-BA16-1D56B1878E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244" y="4941025"/>
            <a:ext cx="4786958" cy="16253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156593C8-F057-4C99-9AE6-680A3505C6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72" y="3206167"/>
            <a:ext cx="4834203" cy="16063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597" y="0"/>
            <a:ext cx="481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三、人文地理特征</a:t>
            </a:r>
            <a:endParaRPr lang="zh-CN" altLang="en-US" sz="28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300724" y="739306"/>
            <a:ext cx="376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、农业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75" y="0"/>
            <a:ext cx="8302625" cy="6858000"/>
          </a:xfrm>
          <a:prstGeom prst="rect">
            <a:avLst/>
          </a:prstGeom>
        </p:spPr>
      </p:pic>
      <p:graphicFrame>
        <p:nvGraphicFramePr>
          <p:cNvPr id="3" name="对象 2"/>
          <p:cNvGraphicFramePr/>
          <p:nvPr/>
        </p:nvGraphicFramePr>
        <p:xfrm>
          <a:off x="0" y="0"/>
          <a:ext cx="388937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r:id="rId5" imgW="3886200" imgH="6943725" progId="Paint.Picture">
                  <p:embed/>
                </p:oleObj>
              </mc:Choice>
              <mc:Fallback>
                <p:oleObj r:id="rId5" imgW="3886200" imgH="6943725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88937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" name="文本框 1"/>
          <p:cNvSpPr txBox="1">
            <a:spLocks noChangeArrowheads="1"/>
          </p:cNvSpPr>
          <p:nvPr/>
        </p:nvSpPr>
        <p:spPr bwMode="auto">
          <a:xfrm>
            <a:off x="10982878" y="62187"/>
            <a:ext cx="1037672" cy="1076325"/>
          </a:xfrm>
          <a:prstGeom prst="rect">
            <a:avLst/>
          </a:prstGeom>
          <a:noFill/>
          <a:ln w="57150">
            <a:solidFill>
              <a:srgbClr val="F3570B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F3570B"/>
                </a:solidFill>
                <a:latin typeface="微软雅黑" panose="020B0503020204020204" charset="-122"/>
                <a:ea typeface="微软雅黑" panose="020B0503020204020204" charset="-122"/>
              </a:rPr>
              <a:t>河谷农业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7869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l="8931" r="8931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34" name="文本框 1"/>
          <p:cNvSpPr txBox="1">
            <a:spLocks noChangeArrowheads="1"/>
          </p:cNvSpPr>
          <p:nvPr/>
        </p:nvSpPr>
        <p:spPr bwMode="auto">
          <a:xfrm>
            <a:off x="266618" y="152357"/>
            <a:ext cx="1037672" cy="1076325"/>
          </a:xfrm>
          <a:prstGeom prst="rect">
            <a:avLst/>
          </a:prstGeom>
          <a:noFill/>
          <a:ln w="57150">
            <a:solidFill>
              <a:srgbClr val="F3570B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F3570B"/>
                </a:solidFill>
                <a:latin typeface="微软雅黑" panose="020B0503020204020204" charset="-122"/>
                <a:ea typeface="微软雅黑" panose="020B0503020204020204" charset="-122"/>
              </a:rPr>
              <a:t>高寒牧业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73726" y="2534857"/>
            <a:ext cx="2346325" cy="1330566"/>
          </a:xfrm>
          <a:prstGeom prst="rect">
            <a:avLst/>
          </a:prstGeom>
          <a:noFill/>
        </p:spPr>
        <p:txBody>
          <a:bodyPr wrap="square" lIns="101600" tIns="38100" rIns="63500" bIns="38100" rtlCol="0" anchor="b" anchorCtr="0">
            <a:noAutofit/>
          </a:bodyPr>
          <a:lstStyle/>
          <a:p>
            <a: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b="1" spc="300" dirty="0">
                <a:latin typeface="微软雅黑" panose="020B0503020204020204" charset="-122"/>
                <a:ea typeface="微软雅黑" panose="020B0503020204020204" charset="-122"/>
              </a:rPr>
              <a:t>高寒、缺氧、低气压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422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/>
        </p:nvSpPr>
        <p:spPr>
          <a:xfrm>
            <a:off x="8598618" y="1204336"/>
            <a:ext cx="3449320" cy="42288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defTabSz="1219170">
              <a:lnSpc>
                <a:spcPct val="140000"/>
              </a:lnSpc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主要牧区及优良畜种：</a:t>
            </a:r>
            <a:endParaRPr lang="zh-CN" altLang="en-US" sz="2400" noProof="1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40000"/>
              </a:lnSpc>
              <a:buSzPct val="100000"/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青藏地区为我国重要畜牧业基地，由于气候高寒，形成了青海、西藏两大高寒牧场。</a:t>
            </a:r>
          </a:p>
          <a:p>
            <a:pPr>
              <a:lnSpc>
                <a:spcPct val="140000"/>
              </a:lnSpc>
              <a:buSzPct val="100000"/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主要畜种有：牦牛、藏山羊、藏绵羊。</a:t>
            </a:r>
            <a:r>
              <a:rPr lang="zh-CN" altLang="en-US" sz="2400" b="1" spc="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牦牛、藏绵羊、臧山羊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314" name="AutoShape 2" descr="data:image/jpeg;base64,/9j/4AAQSkZJRgABAQAAAQABAAD/2wBDAAgGBgcGBQgHBwcJCQgKDBQNDAsLDBkSEw8UHRofHh0aHBwgJC4nICIsIxwcKDcpLDAxNDQ0Hyc5PTgyPC4zNDL/2wBDAQkJCQwLDBgNDRgyIRwhMjIyMjIyMjIyMjIyMjIyMjIyMjIyMjIyMjIyMjIyMjIyMjIyMjIyMjIyMjIyMjIyMjL/wAARCAF3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0rZ6nFLuwM9RSiM5PFO2jpjFexZHlXZGRwf5UuCRTgPQcUu3BxiiwrgpdRwxqVXlA4cj8aj5ApRkEAUrDuS/aJ1OC54p63s2AM9PbrVcFhScg4pcoXLyX7Yw6A49DTvt+ekePxqhk56AUzfjilyoLml9vH9zP40G/UD7hz9ayMkHKk80u85xyaORBzGp/aHH+r/I0n9oN/wA88VnKeTg4p4c+tHKguaCX7c7kB+lPF/g8ocetZyucc808NmlyodzVN3EF3bs/zqVWRhkOKxt3I6UhY+vFLlHzG4B+NGKwxI/ZyPxo8x+7tS5Q5jXeeKMgFxk+lRvewocLlqyt5J6Gl54p8ouYv/2gM/6s/nSnUVH/ACzP51nBst0oJ60+VBzMv/2lk/cH503+0Hz9xfzrPxkZpVBHVqLIV2aKagMEyLjnjFT/AGuHGQ1ZOR60ArRyoOZmm17EOgY0xr8dET86pZHHWo3l7IBz3o5UHMzRW/U8Mh/CrMc0Ui5Vhn0NYJmYcZzSrcbW6Uctw5jfJH94fnScdc1kJcK3OSDUvmdt2Afep5R8xoZX1H50mVz94VnFxnkk0dR1/WnyiuaG5QcFx+dLx6iszB64oDMCOD+dHKFzS20hWqH2iVeAx4o+2S7vvCjlYXL+2k21S+2Oe4yPakNxMR96izC5e2mkK1Q+0yr/ABmnfa5cc4P4UcrC5c20m2oFvD/Eo/CpBdxk8gj3oswuPxRtpPtEGPvik+0wD+MUDHbTRg037VD/AHqjN6mflXNGoibFIRUP2lyOFFMNxL6LRYLlnHNGDVcXEmOg/Kk+0ye35U7CLQyOhp25h3qi1zL6jP0pPtkgxkA0crC5fEjDtmpFmH0rL+3Pn7opftkucBARS5B85tBww60vHrWQt9jqhB7YqZdQXvmp5GUpo0SMdajMmOgzVX7fERzupGv4R2ajkY+ZFne3pRVb7dB70Ucr7BzeZBtweU4z1ppRRyVqjdeIbKKLdtk83shXofeslvFm0KPIHmDPfhvQ1hLH0I/aCzZ0uxSOFxUJQjqK5C58WSvEITII7g9WXp17CtLQteimjnW8mJKcqx6Een1qKeY05z5fxYODtc29vPI4oxzxVr7OQobGQwyMU8RhRyuK9DmTI5SsIeMn0pNoBzj8at4z0NRvGdwzzxSuO3YqOM9Kj2bsgnirfy8DbmonntI94eVU2feyaJVIwV5OxNiHy8nHSjysHhsAVOrQyANEVdT/ABA0pU9gOKammroViIR46U7YNuTjNO2MVOeKGXjJGKTkOwzbgdRimNKgOMEn2pzIX4Hb0ppQnlVJpXAjeZg3Applk4JNO8nByQeaDbP97cRjsRQIi+0sOMjFSrd8Y2544qI27E/P+YoWIxHk59Kegrsma9RThlI96UXkZwAT9TVd3jbO5ecVFhG5A296qwnI0wyNg+YKGZEXBIrM2bRw2e9ISx4OT65pcoc5p8kqBjBpxXms7eeBuP51Is8irgHOaLBzIvbeMgUmB6Zx2FU/tEu3bk8UoupOF7+tLlY+ZFkqxyW79BUZGP4elQmV9xweKTeRnk/Q00hOSJCpY9KQxt61GHYdGNBeQj71MV0P2nOTx7Uo3+vSmiQYAbk07evQ8fSgLkqSnABGakEg9Kh3KR1/AUqlSRk1JVyUSqe5FKCrDG+kUK/TpTjBuHy0DG9TwCaNh9sUvlOowc5prOYULyfKijJJp6WAf5ftzTdpHFRQ6jbXSoY5lJfOB9Ksq6soYDr61MZxlrF3C5Hhsf0pcMOtSdRnB+tOG30NUBCfpSd+RU4CH60bMjApAViV78H1oAHTNT+SCcZ/SgQ85wMUwICh70m0Duas+Qe/SmmEYoAh56A07ztvHU4p7J6Unkkj+tKwEYmy2NtPDjpgik8sKRgfjS7D1p2AeFDjtS+QCOec0wIfQ/jUgYqOKWoCCHB6cU7ysVICcDtTgCeM0XY9CHyfWmfZxVsKTxQI/mPrQmFiqLfk85pTb54xzVwRNg4FKsT56nFFwsUxAf7tFWo7mCTeFmQ7GKtz3opKV9UB5nqV7ERlTIU5YljyD9e9Y9zfZTZGjmVgMN/So9WvZEuWADFmYAoy4AFZmo3YMUbK2xwSAq8Y+tfLUMPom0dm+xdYOHN5IkcojAVI84yf61ZstSmG6e7td3OV4xtFZdpuuIY5rt9trEeNvBJ9hVwzLLcGSaZzCQRHgff/APrVVSF9Gr/1sLY7nw94y+0PDb3PCMcBj/KusttVs7jI3KCuc5NeRRG1M42SmSZDuTZwFxXYWzQR2XnxEtlct7VEswrUGknp56gqaaudukkUoLRsGB6UmzkKxAJPFcQ/iGVWQI6ptyQBxkZpbjWriYl3diW5QgYA9q7XnEVD4XchU3fU6DU9Ws7SC4QSESR5XC9d2OK4K6luZ7sTOhCsoU89R/jVxBJLM8k0pbHQev1pky4YEEtk8DuTXnYjMalaXaxUaaR0Wi3umQqsYLRMRjDck10imFhmIhu2RzXnMKzrcJcQxsZY24Yc/XiuxttdhezzHHHGxGdvTB75r0cJmcOXlqOxDpvoW727gsgGuZAAfU1zEPiNWuJYTKqR7up649qq65qRvkHnEHbkoV9DXMNGHnDhg4T5jjqayrY/20vcbSX4goW3PVLW4tbqIvDMCq/eJ7VRt9UWe9khRd5DY+U8Y9a4az1V1ilEcmyN+ijjJqzputvpt1G7eWSfvKfSt5ZhKTitrb/1qRyM9GeIKcr831qLLMCV+bH3sGuaPiZm810YE/Xt7Vhy68bPc0Rk2rkvluSxP+TV/wBqKVuSDZnZnfneFLHoO1RGRZDh1x6cViaT4qgfTBu3TSKePlrZXVLd4/MkjKnn7vIxXbTxlGW+jExHt4SeMgmmm3CYUdfXsapHxBbm5EaoQuTk+1SHXraKUxsSwxkGtvrVPuTZE7RYYgkHFGzoCRip7a7trxNyMoHXFSnyWwA6Y7c9av28LXuLlKRhH40oix0PFWSkIcKZVDHtmkljWKJpTKvlKNzHPaqVWDV0xWM68uVsYhNKp8vPOKoHxJp4BKEtwKw9Z1aXUVaNXHlBiV29xXPWMEzuzN9wHI3dzXmVMwbu4PQ2VLuelT6lZ2sqrK+CwDHHOM1Zg2XkCzRH5WrzyRmlkQCZhIhAx3rorG9W1tGtppGzGQTg1gs2nB801dDjQctjpDA2MAU0RkZzzntWU2tyXTqIGABXHB5x61Vub6RUfZcZcgBtvatZZ1TvZRGsLK1zeMZyCvIzQykdTxXN2+qS2x3Kxk54De/Wtu21qzmVfMBQlefrXRQzOjUXve6zKVGUSxsPXPAojZsk44HSq7axZrsLLJh8/gaki1S0a6ZCdsAUEN3BrV5hhr8vML2ct7FpSccinG9jibDzohAztJrNv9SQO0dtKqqoyznnP0rFaH+0pQizPhVILdveuLEZvRg+WGvn0LjTkdJqusR6fprXRKksPkweee9c5rPiC4niie2lfynXa6qOB71S1i1Nx5bTXKmIALhv7w7/AJVSV1BECsNi52kdTXDXzB1fh2NoUn1LkMlwqBmkG7oqg8AVvWfiCOytlSYGZydzMT1/yK4n7ZJY3bl9zRj+8O59KhlvWkcbWCl8nOKwpSxEJXg7IbjE73/hJZJ4ZDCoCO+EOfmX2pi+ILuGAvKQe3P+etcWNQaxuUAAQNGQvfJ9TVg6lJLBGzrgsoOCOrZ9KJ18W2nzOw1CB2Y8U7LeIyRDJ++2cZHtV6LX7OeOUqCrryobjcPWuPt1e5hXzIPMxk5xjB7Co7m5lIVRb4wcFT1A9qqGaYlPlvcfsYncLqpmfZbqAABliepqtqHiBopo0tlDgYMhHYd64621aW6laBlChOMHqKddyFWDAMUI2jYcVpLH15Lkbs2ZulY7KbxNbG0S4hJ3PwQf4TViDX7GfOZ4xhd2c/nXEFYmiSMqQoHeqUV25uHjSLeGOF+XpWsMxrttidO256NHr2mTZxOo4J546Vee6tVg85plWLON2eK8ya1k3BriTytnMQH65pfNlVBGsrNDuyyv0FaxzWVtVdj9kenStFGEYkBXIVT6k0NJarOYHmQSAZwTXCHUrh7WIGbCREGHdVa6llmfe2S7cs2786mWcO9oxF7JnpGEB+8PzrPi1ixe+kti6rtwFYnhvWuAbVp4mKKzlMYJ3dKIZGlLM+Sw5BWqqZpNJOMbFKl3Z1t94ijt5/mOId44HJI//XWhFr9gxX52UEdcVwc0kMqMkpZsDk5/So47vyYfNcZQkYQHkAVyLNMSnf8AAPZxO21bxAbdZPsq+agUYkHY1kf8JZPPIojKICMHHr61zM1/9tgLLkOrYKKccVWtpUJMSooAfJyenfrUTxWJqptya8kNQijsYtfvbTkzFixzhvWp7fxbqC/6yIMckjtkVzomS5gRhy68cdBQofzBvcFcc88VEa1VRupM15ItXRYN2zO8jytukYsdhwOaKrm6Qfxpz6iisW63YXIc5qV3mTGwec4BWTPHpWXdW0wKyuAXbhue9a8Oj3k9rcXMy7AowC38RHHFVZNFv9rKrB2BHyKeT9K9CnVpxfKmUlYygkkhwdzKgHA9PQVsy6bL8qKsgJj3hV5x7fyr0DTfAscdhDbbQLq5/eO2PuKBj+Z/SuQvfteh6jw7q1o3lnvn1/A05Vo1EvZO7W69dvvKlGcXaasuhz9s8tlP5jqQR19SO9d3pbPc6WfIlBUjvwR7Vy+o2UckqXIcCOUbmA52mpdMlFqpIc7+nHT6/WubFL2kb9SVKzNiOzlSbbKrAq2d1W7q6EcnyMRgYHeqhv2aEF2Y465piMk5YkEj+HFcL5pSvMdy7FHJIqhztZ+mOpplxmOQQNId+cAdh+NXLdzLPvjQ5UbcDtU15p5kEbSMgkJ+Y479a3lh1bmRryXVyOzElnCGjkUuOpPOBTZ91zIXBCk8NjvTY1aQMACIvugDr61HdrDZwbmlK8/c9a5qtLlaa3ZElYsJaxMjBgGUL83tiq8NlAskp3hI2G33qrPcXaRFiu2Nhnf/ABEUiExs0jygyNxtPpWfLJ3d9zNu5nanpZhl822VjGW9eBVOOMyJJIAgYcHzDyT7VvTTw3sflyf6scMVOPwqtc2DWB+1Wsqywqvzoy5KZrspV3ZQnuS4mJPqF0soKr8ikbcDjpVeJZp5mXeQGOWB9K63SooZVLTRq23kDFJqNqvlPLbxRISME55YV3QrqMuTl8rgqVlcpwas9kDCiRqAoUIB2raGsfu1jWIxr/Tua4slvtKu5O7ce/p0ra0phcQsWIGcgUq2HSSmhKGhupYQeZuYkZO75jST2YYBjuw3CuR0+tUI9QkiPl3MZZQ3U9x25rpoJbCa1iKvI4wSFbsaxnUqxtK9yadOLMpI2tYiscg8xwee30pIje27b2YOj4HynOPpV29NrEpkit1KhefmxiufuNYKsVgUxgDBBqYzlN7EyhBLVG5+9ZmzJ2zk+tY2t3UkUCok7sjthhng1Ha6qv2c+YjYDYJz96m3iJLMkURXEmGPP3M1UpOLtIUVd3RmW0MzJ5pjZkBI+opLqO5tExGGZG6nH6VpeWbeLyY5tgJydx7dzRHdzXUg8pAI1b5WPRsdaz9s2+aysactynZQNGyys48xwfmYdOKmeC6+zvI7jeR1B61eny8yuIzI4XO1RwKy4XuzcrFLEHLnPIwF9aG3L3vmaKLSsLYS3NtE0ghYoDnceOO9U5tRuFcypOGiZsYxjb7VoyTm5vBDHvEKHawH86y9S2Tz+VZxlY8AEY/U1pR96fvIlppaM27TUUvAElCoOwHHPrQJ/KYqzoxXPIPSo7fSxbFVLK0m3KseevYVeh0KJJHNxIEyMk9RXJOdNN2ehXLOXQz4GvdSnxbW7yqOpHAJHars9jqMMatMPLQ8tgg4zVyIy6dbN5ZZIsEI4OBnsTWe2o35C2k1uSZP+Wjc5BNLnlKXuJWRt7OKWu4EGNehKnqB1q9ZBobZgG+c8E1Ug803PGGWI5bccAinzXzyCSEYUgnb2yKmTb0REfMr3zrcrIjqwYYKnsfWqrQb4sRhhj/lpjG0VoPPmyVUxu7sf4j/AI1Ua8CW+35pOSGVvXNaQc2tBSQ2WO3ZNssEsswTOF7elRxaL9qt08t1jhLfOXBDp/jTYNRuG1IyHAUAAgDt/Wuje7UKG2lHZdoUjgj1rScatKnzIhK6uzDufD9tHKIkuTI8gDCXH3Pb6VqafpVpEQ7DznToxOM1Rn1CIyKDIQnXKjv6UTX7Wzqy52ngg9Oawl7eolG5Klrc15I445S3BLnICtjApJYIJnEzs+/G0ewrK2y36Bw6wleVPqPSp53NvAFLsZCOVB+7VUqCbSb1NE7ltreyGdgCnHzEdTRDYYTeJQ0YHKv61ixy5bczn5qufaDGgzISCM8V6NTBpR0Z0ckVEuSWMpcqQDk8c8AVBsNkj5dRISQueSB6mmLrjoryBBhRgDrz61mxTTahBNvBC7ixk/i9q4pKTdpbI55yT0Qk919omERlwi8lh3p9peE3LkKZAThFPSrFjZJagNcxq2W2Lx1FTwafDBPJKxXy8YYd855x+lXOtRScUQNmuI12w3Ee1XBZivQHtj0qiHup45pIYtqA9PT3q1c3Fi48sncin5+2fapbQRyxyHzNsUYwqetZQdldR+8Er7GdaQXL25bYW8xjyD0HrVizxbwqkxP7wkhj0I9Ksi+EcJMIXaBwAKoXkU19Pb+R8idx/CK1cpVNHomU07DpLq1y0ZhDADnmoIt15LIYgFVE2bCeaYbZrSZkaLzmIyrKc59a2LDTjZrcXs4ImlA2KvG0ev1qJuNJefQjlbZl2Wi6m0ZaKIZV+Q5wWok0O/F35JhSMyAkYbj6Gt2ZmuXQrcAxbdzMxwc+hFR6ZfWc9zJayZdQpCMT0NZLFVdZW/A09mjPtLHVLGFCMANxsP8AB7mmS29618lmzFd2dx68VqO8gmcwvlQMMCe1XLWFdQDspKN/fBzitqVWbbdlqVFfZRkPZSyNlo1XHAB9KK6yHTobqFHK7iBtyD6UV1xpysjZUm1cyVSWa0UC3c78ozbTt/Cug8PaEmmXdreX8YHnuyAuPuHHB/nXMaR4pv8AQEe0SL7TbFgdr8gH/wCvUGp+PdW1XVrC3t1EHlSgbOzntmuRU3UlyU4e60+Z3126drv1sFCjCCU3PVbL/Pv+B7BZ4uZJLtVKxt8kQI52Dv8Ajya5fxZ4SN6Te2aqZTw6nuO5qrB8VbSM+Re2mJYiVcL0yKj1v4pq+jStplsihz5fmOvy5IrzsFQxlHGOpKL5ZaW8unlpt6Ho1/ZVKPJzK6OAu9Ie4eQRARLn5Axzkf8A16zYLaRrxbSHe0pxuKDPNdRL40ig03yrq3Q3hQDdt6Z9KzvCFzAb6e4uGQSO3yA/3vavdq1uWnOXI12/4B4zoOEknK5bfw7fm2V3DZ34eLHzYHpWpp2j20UKzTpKkmR5YHf3Iq5LrTKVAYvMpxtB4OPSs/UNVaWOMxExkdMDge1eUp1pGqilqbPlxafa3LucSklkJ/ka5i51uYYjCKI93LDkkVPBfz6pm3n8sAdGB6t2qGSyhiTajeZg7iT616NOTcWps0bvHRkv9pR26sWQvFt69ADWLqWvpdFE+zhlz8rf3cVcltHkLRp80efmAbv71mX9vCLcNkKEyeOK19nCTT6kT11GQG6eQl7ljuG4gnOB2qaZ5ISPlZl7H3rFgvGTY7HpkYp015+7ciRs9sUnQd9jnZrWutCFz5UaqemW5/OrM+oSXkDuuFmxztPUdz71iJIkyCNsIzL1ArTsfs0MqyCQMuViIIxwepqZUIKXNbUdtTd07i2VpZQ0hUlcDFF1YNcJ++IQO3A/wrKvriSKdIbdcqrEKQecetWbfWlEbKEJlHBeTv8AhXOva3vHqWp68pX1HRIY2ilhmwwUhhnv60yzuVs7QEx7lBxnNLKpvEMhZuT/AA9hWTfb7efYrgLwCpPt1rsi3NezbuKbs9Dfh1P7cfJlUFCcKAMYIq5bLJCjQh8qDway9MiRQuSORkEetXmuEhkCnLbugFZKlyvljsEVfVl0l3DZO7bwPeqN34evZy1wjoC2CVXtVmzuHkQOUIXnBNacMlwsoUAHjOBSlKVPWNi5U01dmPaWTWdqXmdHKrkx4+6fWsyIqb7zXQ5UHIzx9TWxcLKpleeQKGJJU1g3jNGysAQXX5qyjzTk9dzBxsNaZPKcy5wzEKf7wqrFqbJchUZUhH8J5/yag1CV9wjznA79qp2rst5HtUE5xlhnFdtPDpwbZMItnVo6zxNPFKYOxG7lgPWs+fV2+1NvUSEDauf4aLv7NGiqw2FMltnX8ayny0hm8zcueDjGPwrGjRi7uRbk0aDXlxbrG5RUUtuBHVqs6RG1xes8TruOWcH723visuyE19qMVvAm/LAgE/rXX28NpoME890Fnu5RksB8o9hUYhqlHlS95grrVlNpm86SZYC235VHrjpT5toIW4kkEmwlk7KT3qCK6KqWt12+ZIHYn+AegrOu7+GSaRWQu68E7uvtWEKTk9EaOVkWZdV8+3gs4o2mSLkAnqc96kmvb75bWUlXk+6w6AVJodi9xm5QeT/AcLk8dvpVi2026W+mmvCAhbAJ6nHpRKVKMmrbffcXM0JLZtbaMqFzPI77twOAKq/ZDcWbvJ8jL90k8kdzUurXbefHHbuVEYyQOgFVTdmZGWHO4EYKjqDRCNRq/wAxJ9CpI0nmJhwIwvLZ6E+vvViybz9Rjt7mOQq/BCnG41TvJJLe5bfEBu5w3K06wNxfajCIC6OD1Too9a7JU/3d9tNxX6nQtomnRXgaG4mXy23bWGR70ai6PcRxieTP8Q6nn3qzdXaW22GQ+YcnewPX3qg9zk7vLCFuhPWvPg5ys5XYOatZFY24e5GMiCPjPr/9eqVwqCQL9oL7vm57VZlsb+8DbP3cEZON3B56/hVF7a5twUe3ZsH7wHNd9CHeXyM1FmrHeLDbgt8+MBQD2oa7E8bkkZ6e9VU0+aRT5qmPauct3NRhTHCZvLYjdjOOv0rSnQpqXMnqawjYGlzLuj+4emae0zMNuGIXqe9RzRF4U8khiGztHUE9qcnmWzDzIm3H17V1TqJxutzZy00K1y02VESEAtnFXbC68pQrMCT8zDpikN/BK21iEAPX1qpfiMBmjfaWUbsdh3rz6n7x8slY53voXrjVjcXAEoCiJtyknr9aojUbiVs+acM2WArORFluIolZj5nLEn9K6az05LOEB2jDsOFbmh0qdJE28zLskiWcu+5kPU9mNXzqa3Ci1tk2xJknHWpJbWOGNg2MnlSOlJHZWoUGPKMFw7jqaSs3zMa0G6fEku+WQlI84AHetCUv5BWMlU6E47VnW24SeXFkrjhj09qklS6mLQozc9QDxxVSs5aststWVxbWSIXO7OTzUE+tuXlaJGYtz8zcD3pkWmyGMyyNkKM7VP6VnXEf+kuEPlIeCT0FYujTnNyvcFoiWW7aYBjyqnBOeWNRGdbedbmJtu0DjHJrKMkxkKAl9pJAFPe4wQWj3Z7mupUEtEgdzsNH1G2uECSRqCeC3Y5rqIEsbGPejqp7jHB/+vXmFnDN50U7KwhVgA46LXX3z3U8UaKxlgHJKDoa87FUpU5KMZWTNINxOjGoR/wxKnqKK5F7qNXYF2TngYNFCp1Et/zL9pItW822xQsqycDkdPYVONOiT4g6baiBRlo5CR0zjNc296ILSC1G4ZIG0cYJruRER8WraPAG2OMjntsrtw1HllKXdigm2cFrcscWuahHGpOLhyT/AMCNbWq2cUPw305woUz3uSf+A1RvNGu9Q8SajDbmOCZrlyPN4yuSa63WtPA+HmhwvIilbn738JIGK6XKNOcrvXccqLhe5wHjKJYfEs8EakBFjH0+UVo+H4bWKHMiktgkN/dq38StNjsPEC3omytwAWQdQy4BH8qxvDzNdPMckRoMgA4J9qnGp+zJ2Zc1K6WKYPbSkNjJLd8mntdtdWnnSSBGXuo4an/2bHI7STQuVX+6ccGpJJbGSBBEmxASMEZz7V53PFWSVxENpeW0sj/Zn2y4GcnGKsC9iaRhkTNwCADgfSsI6LcxSvOT9nt/43kOMD+tPa5tY0ElpdjbIfmUqQcj+ldfsk1zR2E4tq5o/wBqrazNHKm5m6L/ACq3JBa3tv5jt5UhA+VvumuWku1XUNxG9c5Gf4a0/wC08ooVFdFySp71M6L0cdBbLUzdXso7ednhdfLB6dOe5FUomQKAxB55FW7y7ZjL5sWA4JRc/crNdGQ5xwea7qcXyWkO2hbikQTIWXKoc4Hf2rWmaMqrrtjLAnYpzgHoKw7cebIockLn0qzcSlJSSMleCPX0pTjdqwne1kaUMivE6ybdx4DDqKtxwSTuAsJMu3LH1HaudS6UyAupQdcL61u29zJawCZG2DAJO7k81hOlON3BEw0d2NnlltLsSJhcpj6/hU+m+GtQ8Q3bTo2xM/ekGBTLK7sZrsS3pd3B+VB0PNeu2VxapoqSoiRjYflUYGK4cVi50Lcq959TWnGM3dnF3ugLYWa4dHKqPuetZBEUbfvPlZc9uvHFas+pNLPIYyGRiQFx39qyb+4ih1DEiHATcQe3NbYdzatN6mlkXrZgY0SQbhtyErXslQMZWwrbSEQetclLfyyXAWCMgKcnJ6CtCznuXmDKW2gY3Gtp07xaHYqeIYbp9SNxKJI7YDG4DqaNNtDqc6QxozbVZxuPBrqUgkufN+1t59oMHa/TIHQUQwwaFD5cI3BiXZQOQT0Ga86vi+WPs4r3uhm4Js871+3mtbwrPGY2IztxUGixK10Z53KQxDJOOp7Cuv8AEmlHVIvtqkyzdFA5/A1yWoaXqOkxxm4TaknzDHT8a9DDV41aKhe0tjHk5WRXt00zs0anyy2W/pmtCK0s7uGOIRyxgD/WA5zWdbxrKsYKk5OGCnFdJcxJaaQpiOBjCkHrjrWtX3Uox0Y4x0bJND02C0uLqaFlZkX903fPf8Kne1vpIJQ8TAyELlxwPpVDwcQ95L5zHLdM11d7qhll2Rt8g+7xXlYiU4VXF67ajUL6sxr2ynhtooFeNI1GHcjnp/jWJYacsWq8qbiP752rwCOxrqXZrgLCjLJIX+Y1sW+n/YofLiMTEAlyy45PNQsRKnBx6sc/Iii2tagRxiJVH3VGNx71Sup4mhYHOQce9LPdytvABjds7nI4AHQ/SqFpaz+dPJNNGx27kXPX3rGlRhq5uxD0MvULRXdzjHHXPINYxEkO5BIF4wSvVvati/fdKSzkhjhVFQqiTRMoQeYhBxXq0m46SM76mN5E00oBJA6ktzgetbNhCmnMs6O6kqQrMfvepxTw1vaxGUHfKeGz3FVLgPduoXKnGeTwBW7k6mj0iK93YdIZZ977flc4HPJ5rSvLZbS0MqqMrgYPOCR1rJaV4liUpt2n5iDU2qalK7Bdxjh6qnrx1NZyoSlKKWwrXIpbu4RSXkbnH3m6r7VqJr0K20ckm7zBgBSPvVixXAm3yNGobIAdhkKKhFwHuceWJGThSO9aOipK0lsWm1odXDLFOdt0D5rAsN3Qj3q5Bc2QXadroGwoxwv0riJ2urZMTyuqMefUegqt9paGFSGyhfcOeSKwlg+daSKTaZ1w1C38uW4W0VpVJ2so6+596gh1y2kdUltvmA4Le/rXJtJMQZLeWTaT8yg8ipxcCCKMSRsZW+Ysf5VSwcV1BOS2LOqWsUUpeBmIc5AI6VUgEjOFbccnDfStC3u1lUpN8sZAHPIyKtW1nDL+9LqYw2AM9q2lU5IWmKcr6FvS9PtzP9oaFcEDZjoB61JdxI94u1iIieSehNSSXUaxiOPI29WHGaqyXKSXHlqu47fmKngfSuRc7lzEkd2RBcmNCWB9arGaQyIikbj1q0k9us3kRKGA6SHnJ+tVZ4mgd5kmVgPm49SeldUNrNalrsaU0qeXtVdr4+VsdfaobdbgRmXB3Ftoyew9qx3uwJBIsmXU5APSrqagzzGVncnb6fdP+FQ6MktAszRkvGmRY8BJDxgHGB71TvbZ1g3rl3LcgDINZ32xyxkHfjJq5a6iArCY8JyTSlh5R1j0G0SWGnx2refcjLls5Xt7VeeKzvQlqWiiG4Hdjk+1Mg1WF7ZM2THzNygY4wKjEY1i+iMFq0UMQw0nTBrjlzyk5VNLdRpGwBaQxLDBEvk5wPmzkZ7/AI0s9leM4+xyqYyPnVTyB7GqjpbWEjQiFigXIJbJNaVk8PlLskVBJgqAen1rjlOUVzR19S9TQsdJsktV3zAseSXGTRTGgDndGEweu5sc0VyOpNu7mws+5zsOgw3d1YRoSZHfG8nAODXq1toLz+J7fV2VVkXahVTkEAY/pXi0PlDWI3R7qO0Vi65z8vpXZaXq8ylrpLi5ktIh88i5wh9DX1+zb6PodMfI668+GlzN4in1a31RoZXOQGi3AZGD3qxrvg0t4Y06xa5YCzmDmTb/AKzPqKwE8Z2LfKdXuA3oM5rNufF91LpQit57iedpADvPAGTzTai25Nag77NmF8TLoy+J2gmto2W3QbQWxw4zz9MVzNhaywQyyRPGAWO0q/T1FdfqVlHr0qzSSnzVJUSSLkOQO/51zmpWv2a0S0SIRNHJlc/ecEYLGitONSLh1MJQtcbY3zkMjzPz97B6+1WbKG6hlV02bGPIfsfSsFdOvWuNsaOTyQAM8VHFdagBwHPl5Cgjoa43h4yvyszjBnS6kVmuPNnZZLaJ9ojBzuPc1jaq9m11GYk8uMjcEHaqyT3iqEdXUk5Yn0qaaAS25kiRX4Az1KnvmqhTcZK/oW227FK58knerEu3XJpImZRkISO3vWpZ2FtKEzMJAB93GDn3qpqBiXPludwJAPYD0Fbwlze6hJNoqyq8yksGyvr6VaiKvtIKgbdpJ+lV13SAc5J4JNSQBIw5ODjoDWjUuWw3FtWCSCWEpsG4DnIqZLVp7c/KxCgsW6c1L5gnRWRuv8I9afDP5avuGXPbOAKwbnZWJcGUEskUGSRmCcc46ULOiq0m7eGG3BHK/SnXM/nNwQEJztHSqQKl9gbAznmt0pW1CUNC7ap590GRTt6ADqf/AK9eweH72yvoLPRPnJS0Zrl3XB3ZHH614tbGV5cxEhxzwcV12na5cEwyWcmLhYvLkLdSM1w46g5x0Ki+XU9BtdO0g3QvElV4AmUVRyCpIJz74Fc5e6Tb634znhhlZIVjR32jPGPX6mquiahqHl6hJHaPLAECqm35AcnP05qz4Oe4u9SvpFVyPPCysB0Rev5nNckqNWnKc4LaKt+FzVJyfY6mDwzZWEKpbW6s6gkO/JNQTaFO+2TClB/COgq9rOuLZ2eYlcPn+6enSuWl8UXKyxxxsTl8HIOK8+CxdT3rfeXKEkbsWjPHHt84EDlVPeor/SJ7xG2TLGWIJOeWPpTI9WgisvPnbLiNl2k96wdJvLu/vQJpisSnBb0GM5pU4123NrYTi1ZJHVJpJtoo7a3chmHzk1X1fwauqWxjkmO0Ht2NJceIjbGNIERiq5znk1MnikrZ+bcBdxf5gO1c8XiIS5ox1/E1jBW5ZI4afwhcadOIlUTfNkqOM1qHwzE8Aja5UAjBHXaK7RrqO7iCxtEZZB8pPY1hHQNWW6aQNEcnLIOlelSeNxUbxexhUpKno2V00i107T9loMsRyT1NchqM8okMSsVIPJrudTsNWkRClnu244Q1zF/pmoTuZJrC4QjsEyDW2Gw1eEr1lczkl0YmgRvFE91PMSzZwvt61swX7Mg3MD/drM0+x8q2dJpNhB4VwRUMbqt15bHAHGR0rf2Km23uOEVYvak93eYZJNkQIy3XIHaqKLPJdsiRtuVhuZuBt711lnbW0GmHzOdx3YNS6gtha6VHcyrtYgZZRzivP9v73Ko+S0CVOT1Zxuoaa7bnjXBjGeR61gxXT2bSoozu/i9DXazXEU9qY0cpFkkuerCuMuIALiWXOFPQEV62E1XLMylTS17jpELks0QzgdDTrQzJc58liB3HcVCJ5FWNVfI657VM2qSu2I1CHGMiuipCVrJGbj2K2q3ETFnyVlEmAp6EetZM88l1K00h3E9a1JNOnvpAfL2kjOKsW/hudhGrpIvmdCVrSEoU4+hpCDKd/eJ/ZsMMZXJHzBen4+9Nsy9lDhPKLSDduPJwOwpZdJeGZrfaWw3zdqrXskESkQrh9u0kdKhRTXLHVMJJ9AzJfyuZmZk69ehqtPbpGrKJMujYx61ElzJGCFAAIwRTpba5hiSRlcI3Qkda0UeV2uCiwtkmEm6OTyx0LelXrWOFr9ftEwG0ArnlW+tZscc08/lIrM7H7o71taf4euru2uJPKceWvGRjJzioqyjFXk7BytlXUNRknJt1WJY1bjyx1q/p1jeyR+c0b/Z0G4HBxj1NJY+H5ZbjynjfzFOcAZ6Gte/1eS1spIQWRSNhjBwMZ6fQVlKcWuSmHIrXZSuizlxG42KMkZ6mspGZmZlJXsTnpT4J8KCGyQeD7emKeTEkCEks+75l/lVxjyqxlboOV5Et9+cYIHStCO2M9i6KQBjJP+NQLc2k1r5ksJNwJAdg+7tx/jUllcTRzTRpIfs0vUDo3cComuuxoou5YsPCkkthLdXYMdthmikA4kb0z+FQ/YhAgtx8yy/OHPBAI6fStj+3LpLOPTZIZBbLxGpzj3IqoqTXKy+bb+RG3yqAc4XOcVzurNScpPTSx0OnFptuxz80SRbRkEc4APWlj0/dtZ5c78ZVeoFdKba0VIYoLVXMeceoJpLq1mjMYgtEDvwZOwHej64paLQysPu45Y1jSCMTYGxSv3QMc0+GGWyIiTmPILKp4zTba+uWsFsvNURI5YbVyTn39KWPMRdlJ3MecdK4K3Knyw2Ii9NSDVIrmVciIseg56VbsY4k2xmIBQoyM9aZ9ql8lln4/uHPaqrXSW4JLA5OR65rNKUo8hVzVczRuwRwFJyNwzRVaKeKRd5ndSTkgDpRSdPyLOaX+0ooFunmBbGBGeuK1tE1W9vRd2vmtDE0QYocAMc4yfwqp/wkOmLAqCOVnUY8wDr+FQz61aX2I7eCbzCmMqMH2r6R3tqbqy6m9FfS6db3D3EtsbeNgI2jiAb3pdNbSLq9RBqxWZlDKrx/Lk9mPauSskEjN9ocggnKueMDvWzov9jy3RM1nckNlDIv+rAz61LHGWp2V+mo2Wn25tmjm8rzBMFwMcjB9+Kxz5s8Au3sEYjh8t8zD61Qvdb+wCQQQokZJADOXLDtmsxvEbskLmDPlkgKGwDmudUZuTk7A5RW50ECwKZJXlW3OMIAc4Hue9c5daHdzXMssMpIBJKhuCKrXd8t1cF4ovLA52jkZql/bl+Ywizsihyfk461uqUlLmi9yXJDLiSRWU7m3A4IJoVpCp8qXDegGM+1T2ogN5FLKGdG5kzyadO0aXUjwJsQDjjnNaJXepDjfUroGQLhzycMPSonaNdyY6HjnpVzJngCtgPjriqUlsVlVTgt3qoruKzJHMRt4ZA5UkkE470xZUWXb5wK4wafOhktYVX5YwzHBHfiqc1uUcqo5zVWC5MbtIJw0DZwc9Kf9rWaQljjP86obDzxyKXGO1FhXL86RQAAOSSeMVUlAULzkmnBdxXaCOKe0eZVXHJwKA3GCYIV27ge9TR3DwThoiQeoNOltfL5z19fWktjGu55vmxwMdzSewW6HXaZrtzbwYjucRzj94nqeo/Wuz+GE1volreLdyAPePvhJOQcdq8mhKsQFJAUZ47E1rW90xhiU3B3IP3e3gg+lYpOLuioxVtT6MjlebZ9pt4DGVzlSDzU32LTnwWt48n1QV4Fc3/iOyt7ua4afyZVjmV8kgEY6eldVofjO7eZYLhxKxO1WI5G5cj9a6kubYzbs9TutW1LQtNWQXmnSCNDjf5GVY+xrAi8X+CpLhIfLSItwSY+F+uKNA8QQatZKmoIsxzhw3Q84rmPHlrYWF7ZX1haw26kvHOFUYY9Qahx12KTR6Rbab4bvgrwLaS5GRt5OKnm8MaHKuJbSEjOce9eW/Di8s7eG/1i6iMk8TskHzYAGOeK9Mhv7K+tproRDzETK8+2alxgtXEevRkkdhokU3kQ26hwMA7TgfjT2sbOwS4vIELylOVMnDY7c9KisLiwvbeO58vBlUb8N/nvWiNN0uMFHV5I5lLfO5PU0RlCOyE+Z9Tin8V6nM5FloSXGDghLhSR+tb9pqlnNBGt6v2a6MXmSwsCRH7ZrSg8O+GtICyWumxqzEKzjOSGNWGtNOWUhY8iRtvJ6HHFXzpIOUyyNGlBJkh/EVX+z6I8nlxLBI+M4UDn8aj8Siw0fSYryOBZTLcBX8znC88CuX8IX0UXiLWbCVC9ukZuLdCeFHUge1Cd1cGki3b6fr7Xswm0+1e0OfLXeBtGf8K25fDdreWwS4iKccIXyBWrbQadeWMd8EYeawBw5AFWZrLT5J0b51WA+YVDfe7c1m1Tvt+Q/ePO7rwfdG4KRwssG7AYSg4X1xWJqPgq5XOHdx2GRzXs1tBp1y5JQ4RScBuDzUQsdKIClGO4MwO6mlTT0QnFs8Lk8M3Vu4WSGRIs43YyelTWOjRKN1zGsmF+UA7ST6Gva5NO0c2sgliLLCu45Oc1xviqPSdF0ua/0q3VLq3kj5c5GG4PFKSvsVFJdDntKsVWaYzWkLxHOWRucdgB61Fc6qVmghjDQbwQVkUHgcAe1YaeIxqObmS1U3RZkVYsjdn6V0aaemmyRz67ZWyzGIn7OrlmQH+8O1Zewjdto15lbQyZIdNVZGuHkEzH7wTgflXM32gJPIRZvuA6Eg/N+FepX1vo0ekRXcPyIBlU6KW9AT/Oube3Y3CatatEYimGySFOO3p261Sg4/CS7M5eLwHeiSHzZUAJBYBSSBXWXGmW9zb/AGZbctGr4j45GBzmsybxDfQGXF3JJu6Mq/d9QKgPia9WAyR2pJjBV5dx6+ua5MRh6lazvqg5Y20Oq0LQNH0azjmuvLW8llyd3JQHsPwrqpYdLG2MOm1hwAQM15A+v6it1HI372MIWkXGSOKuWmvwEwNqjAIBlY1yGGfWuKtlc5y5nJtjTS0segXi2MMMhtDFHcqRnHXHfNeZ6uFuQGbHmEFlwOpzjmuoMOlWQNxJfSATrvwrbmb0FUL6WxvNPjglhC7AfJMYwxHue9b4ej9W8wk0lZo4doriCHzY0wB8pbtViwMSyCQAl+rbu1X7fRpbmMrLIUQlvw/Crkeiw6bA0yEyljgr1wK1rYmn8DepyLXUq3PlOuUi+WT74U96s272ccREZHyjgY/nUkaWscKuh+WTJ2sclTVW/tQMSwNGSOAByWrlUlP3NUh3uy1Lc7hCPPQGIllJ7ZqCTUvkV2cfM2PlPGarDSDcwtLNIIkxwWPLH0FQjSSsbLLcx7Y8tlT+lWoUurGzSh1iKOJpMANjr61Jb+IriK5kuIQg+XaqtzwRWEqJcMsIISBevHNWIyiRvKIzsVsKT1qnSgtlqJNl62uGht98Ue0k4O4UG7VFLTbsN0xQmpJI4t1+YjncwwtUr9Lu8b5UCJnCAfzrnjT5pe8rBYbdXcbD5Wk3DqPSorf7bLJH+7E2TwMZzmsy6eWK7KB2JA2k+tbfh/bHDI7z5H93ONv0PrXXKmqdO6BI1nu/s5EahI8DkFO9FZF1rNw0x8p1CAYG8AmiueOF01X9fcM5Rfu+5q7ZSzWE7TRuquBgZGarMrjClMYPWpjFulKuxUEZFezNKUbFtO2gTXT3F22V5Yj7vGTWvG0tpp8kImd952Fc7VXufr0xVK2WO2l3ToXwOMdQe1b1lpdtdjzLrUEZQS/kbfmUe/1rOUlBXexSi90YrQ32oldsYEYIHHGaiu7J7Gby5nU7VDfu23Af/Xrp9Tl06SNbexbZHsBcxLkD6Vi29tZiHbJOoHLbicduBj1qFWfLdoclYmsRZGydoEme52kR57nFc+8UkTlXUqykg5GOa7fRNFhjuI5/t8caL86Ruec//rpPEOlR6gkktvmS7UkhFPGO/wCNcscdBVuXo+vYLX2OYtgz2/mDjPGKmdoo7VQynLYGRTbFXiWaKb5GiHCnjmmgSSwsFAIxjPvXoK71AnmiZLGJkIAdgKGg8y9JboIt2ffFSJC32OEPyVPap55vJtudmXQjIrVCZhl2msoomzuEhIPqDT1i+dsfw1ZSFUEMp4GeRTW+WWRhwrUdBepnzr5ZJx8rHiiBFZl3HqcVJeuu1VAPB5zUkEJWFJCMKXHPpQLqEpj+1begGOlTMyy3ETqOS4ApnlFrveVOCeKljhxdxjOAnP40iupFITPLJ0wrHiq4i2qxGcLVqVDJLM+NoJNMEarDvVuc9KVxFdC673BwR+tWTLJ5yuhwaaCjJnIyOcU/YjseSGbgAUr3BG9p3ilwJ4tTLTWMq+U0YPRT3H481uXGif2fFbanaTefYzPEY5B1HbB968+u4SihkBx0x6V2XgueS90XUtNd2KxxrOi56FW/wzW1OytFGctbtj9GuXttVnt95GGkAH45Fa3jTF7o059llH5VhzRi38SuwPytKGH4it3VQJdEfjrbkflmrsQjm/DdwIdGSIH78z5H4Cu18P6sVWaIkgFB/Ij+leY2sxitLXbx87Guo0mZkuIWJ+/ED+Tf/XrNq8bFOR1/h3UiunOmT+7kcfgGyK6S51M/2aZA3+qDf415votyyXN9DnjzyPzB/wAK6i1uPtGnXaE8mHcPrtrOcOoRkdfZ6h9rsoyT1ylV5tRYNcc8oySj8xmsHSb3bpHmZ+66N+dXLghrmVQeGRlH4jIquXQvmIPGspbwde4P+oudw+hP/wBeuW8OzKfFNs4/5eLB0b3O010XiAm68IakvdoEk/LGa4bQrox67pEhzkExn8RRBaNCk9UelaJflfB9vuPK3Cqfzqxc6g+LsKTn7OxA+hrndOkb/hGZIx0jvV/9Cq7GGlurjrg2rj+dJx1Gnobuj3rcgn71vu/lSLds0MLZPRh/49WbpTOGtgBw1uR/47SQykxwr0wH/wDQhT5SrmrdXhXTdTJP8J/nXCeKZxcaDrKs3A+z5/Oul1CbOj6i/qp/nXIagj3mm6tCgy0nkKB+NXGOgmyz8M/D1hfCaeWOZcgiObvGB94g+van+PNWsUK6JZRFGvDvkn3bpGAICqW/M13kMMXh3wNHZQYHlxbSR/E56n868O1q6Fz4pEgJYRSog/CotcHKyNTxzqBmez0W2zHawOI1UHqD6/Sr3jfVbO0020sbVXElukcQRDhBxuJx3OcVzOpSm78URgn/AJbDP4VQ1y7N1qNy5bKb8D3A4qnYVyT+0L6MSXO/LTLtyY+PfFXtLFxc2qtMSLdHCbQeCTySaz4Ga6iVWfhEAC9MVuadHJa6XPDcKscczqMnnacdaxlojWLJ7S2RL64ggkDyNAZJWPRUU9B7ms7U7aO71FtqFZPLXdu67sVe8Pxxx6xM07xl1jCq6HIJJ71BFN5uu3txNuLB2C+g4rJz5dWW9hggeaSUQtgwRDBx06U1Lx/MjE9zJkE7VC4ye/NW9FWe7+1hIXfH3wg5wDUv9l25kVmO0Rtn5v5fWufEYiEE4yJk1YWa6Cx+axO4LyOnHvVO41ZFgRQH28jg8e/1pNbIVUSCXzVbhRjms5LO6LIswJjJJJUZH0rgp0oSSlI52Wpoo0tPtEUjOrufl9KgTVIAS0IYbBhFK065CvbJ9ndkU5XgcVjmyuYVJmUx5wF3cZrrpQUo+8xWNEas9wJEZFZzxvY/d57Uwyo0264dgUG1UX+KoYbMCF5HZVYHbtBySfap4L6MbknQLEoHQfMfpWnIvsoYKiDTZtpYyOepGMUyCZJ0FvGcFcF3Pf6VNO9tNGBbtgY+VT0HrzVMKwn8y3YNtGCo7cUlHe5XL1NK6VWt0QrgMdqtnoaXypmiAiclUOGJ74q5p1spsIjc5/efMAemanugqae6xrsU9s8sTXI6yi+RdxaXszmnZTM1sYRnPXPJq4kZW1jiXCqMu6LyWasmaOWWddh5XjOcGums2msrLfLDCLtW2K7nqMV0VXyxTFZLU5V5HLHClsdyuaK9BW4sbaKMGGNi6hyV6ZNFZfX59IfiHMjkpLYOVjC7sMADjrVnUdAuLYxGaJ1VlBwRVzw81kL+G7n/AHcG4MI2GdmO/vzXVw3g1ySe4mcyWrM0NsxIUg4yTj0FOvjnSmlbRb/8A6opSR5m0fky7FlXg8EnH86vz3CJeRG1yw2h5D6068s50YuLeKcdd+M5HrT9JS1cusixmXssbdBXfNcyTJs9iRLqXzVljtlMksTbgBgA5x+FSDRDd2JBaNCJGbf36dBVrVomhsIjp1lccgq7j5sNwevpVO21KPyAzqyTYPzdMe9ctWVS/u9BS912ZnyNcu0Ua/eQ43E8N2FWru8v9NkhSV0WdF+YAc59DWk+s2ohjRIY3hQc5XJz6j8axr/UV1BVZU24I3Ery31qUuaaTj7pnZJ6FJtU865nnaAGaXBYk9++Kct01tLGu3CnDMPanR2MdwkkrHy2z8qgdT7+lWbbS5rmGS4jMZ2EAKTkkV6dNJJJbD1LV9cefb25hwgIO4Y5Hpmsm5VxHh1247561oh5A/k+Wrt654JqlqVrLhd68nkkHjH07VpYGyNbqQWJjJQjI2nHINRRK+4iSXp+Oatrp4NuBlOOpU5+lRvZyrMsPO44O7PUGgWoy4txHECSHyOTVq3h3abz/CQAuetK1t5Vr5bkb9+Mk1ZEsItfL2YlAzuPShoE9QFuFmBDAlsDAPANM+xzTX7kMA2Qee9UIr0pK55z3OP1q/DNvhYTFm3Dy+Oq+9KxV7lfUYHgMgz8u7t0qrHGZIGPQDt61YltpCjR4Z40Y/PnPNVw48kx8h1PHoaznfoJkGNjFGGBmrCGNdu7nHt2qMQnuxJAzn1qWLY4AU/PnvSUriTLFrLEHQABkB5DjrW74TiWx8RhY2zDcI8Z/KuT3JHOX5yp6V1WnyrHf2cqjDFlc/iMVdK/tCJ3tcfqp8vVdx6jZ/hW/wAS6SVY9A6n8f8A9dc94iJGols9UB/Wtq2kzp8q/wC1n8xXV1Mr6Hn0hMccKdlJ/nXRabIcWLeqMBWBqAMV0U4wCTj8a6DTwBaacwGPnI/nWfUroWLGQxa9eA9POU/r/wDXrqNHctM0R6GN1/nXLzr5Ot3RHcK36iuk00+Xq8QzwZCPzqZbCQaNMx0S6QnkREj/AICa3FuBJ9nkz99VP9KwdFUl7m3I6pKmPzq1ay5sLZjwVAH5GqKuaU/7zw7fxnqbWRfyNec6NIft2nv1KyivRRk2d1H6pKv5jNeZaG/+l25PQSA0o7hJno2jrnRr5fS5B/Wte0TF4V/vI4/Q1l6Kf+JfqQPH75T+taVq/wDxMV7/AHv5UNFJ6Is6LsJsge6Ff0pskaQzxgH+F+PxFU9FlxeWaZPEjL/OppZM3sQz08wfqKdhpla+kzouoAf3W/nWZo8Q8m7uXxtBiIz6gCrszB9KvxnjD1V05D/YzjP+saP+dUtg6m/rtwRolrGTy+Hb6ck14YJHk1ffn78279a9g8XXKw2kgDcxxFR+IxXkFvxeR57c1KCY8yk635h6hic1RGyW6YMGYNJ0HXNXlC/apZM9M1XglgWaN0U7w24ms53S0Fuan2UyRRK8RWTdyDwVrvLOzFzoV5FYCOSR4g0nnf09684s71pb8yTucNyOe+a7vSdfg0m4a0udOknM6hkk3lV29Me5rnaaSR1QskZFhYW1nZXMt3c5uXYCKKNRz9fSlstIl1MMbRJTIM+Y4GQQe9Xo/EPhz7ZKraVKS77Cock7v8KnfxtDZQ/2VoOlXNusyiOSUg5I9VrCpFyvbcfutCWr3Wj6ZJbQmOOaVss4PzkDtWPJdBbeVpeZckDJ/OtC8t2EkIEjSOQT87ABQBk1z2v27LDGqMA5XcR61wuDqzXM9zKauVYNSVZGdiDgZXjIz6VJb6nIImMzkHJOB34qg0NvZJGk8jMzKSQvr61Qu5YoiqQsz4+85PT2rrjSjJ6IySNcX2nTKElLIwfOe1ZuoXzTvwWdM/KSeVrOYrIwEQIHv3qTiOFnZv3xIAArojSjF3K5SVHkaQMZSNvPvUomRXIUbsDqw5NMjjJjXb88x5IqSFJHuX8xNgH3h3UCqaDS4y5kdiQXKDrgVp6FpU+oFmtCPOj++ZHCr7D3NZs0QLJKH3BupPb2rX0XVXtI/syIN3mfM2OSB0rOtzRpNxV2XudDHoFxaWGZrgrPgkRsdwA9jVeGyZ4la8YRRkkAE8sfShNXumdluDmJueP4R6VQ1OcyAbJHMgyQB2B4zXkpVZS9/qY1LXLUWiCzufNMCtIrAl5H+VcjtUWp3Fnc3giEEkrRYAVDgcDqfWm2lzNBPFaSt9oUqd6Bs59KjAhur4siFpnJUADAQ+n1q1zc3NN3sZ3Na3sraWBZJ4/MdhnIB4HpRWbPcfZ5PKae4hZAAyxjcM+tFZeym9VJ/iVdCWcdq6uzGSFG4cYyBnsKnt9T0/RGmSRpZpFjIgTHC7utZkdwbmEQwykHZ82Oox6VUitLq5vJNkUrSqOMryRivWqU4Tg4S2OtO2xCupX8yyA3LBQM7c9umK1liWO1Ty9uWQEhXCn8aZpnhi+mdxMFghQEvJIMAAc/jUy2VlO7ytLbSHbuEbNtC59a0jUi20gV+p01jq1xY6O01uIQLXCyDqHB4/E5rBsNDfXy0p3JCCSWA561sW8L2OjLbQRxiOY5mboGGONma0/C0lro1jfAvJcTs2Ig38Jbjj6da8vF1lQUnTXv6f0ym03aRyP/AAis8uqfYrWYTOoOXTO3A6/jXOPFNbajJbkkFeCvp7V7BHdvo1lPBaRJcXBmMmchnXI5BNcZ4j0Saa9i1SK3/wCPhcyoh+YN3yO1Tg8wlOTjU26Pz/4JnJRWxgwyOYHVxlVfeD6mkvVa3lUWm9AfmcDv9auRMLNHW5iJZThRjOO9TrPcX15u2KpZOgGe1e3TknFMVroyru6aO1WVSc5BPtVZ7yZlMm3IlbOf6Vq6tAv2eOHZglcgevPNUFtXKCBcERnknjr0rW5LQ2xu57CZ41txIh5Pt71rWMExvfOJAQoSue3tUdtbefY3Uy4JjVUbHpnFXGvYI1wjAsuRhecZ4FA0Y9zO4cQsu+TcTk0WkMs7Ic/uwMnHWnbhdagApUlSQW/OrFoDDK0e3DA7RzjtzTbFFD5bKNoJSAUVVzu/UVHZWkLSyyI20g52k9VxVoPtspkxu3KRz2qDTUJ8t5QCgjJwByRU3KsgmjEUxSJisG3kDnn3rNjUliuwsMnBrQkXbBPHGyjnGWNUUWWSVIkJwynoeKXQHuVnWSN9vIOfxqazi824bA4wc/WrsNk08ck7FlK+o61Fp0TrcyBSOBnPak42ZCSvczLoG3mkibl1Jzg11mk5mksbTYrSOfkfPY8j8ulcjqJQ385TG0t2rf0V/tFhE6Nia1cHP+zmtqWjM5mp4oieG6TzBhgmCPoa0tPO+ynH+yh/StPx1Yrc6Za6hEvLx/OR64FZejAtayjH/LFf51t1Mji9Y/5CMg71u6c6tY2an7yyDmsbXFK6kx9hWhp7hbODv+8X+dY9WW9kbmoRj+134+/AD+grUUmHU4HHQSqT+lQX8YN/bnH34CP0qzf/ALt4XHcxmm0JE+lr5fiKeL/ptIPz/wD11ErGO0RPRmB/Ono5i8VzH/pup/MCi7TaZV6YmYfrTiNmtbcySDsx/mteY6QNt6q/3ZMfrXqFoPnjPqEP6YrzS0Xy9anj/uTN/OjqD2PQ9MP+jaio7sprRtzjUE9e/wCVZOlSZF8B6Ka0IHP9pr9P6U2hxG6Q2NSiU9VuT/M06V8akoz0eQfqKrae+NYU9vtH9aLx9mrY/wCmsn9KBirj7BqI64DcfhS6UBJDbx9BhGP86CMWt9j+Ld/KjRudhPQRrQUZfjyfbazdfmO2vN7Vc3AwTXaeObospHUb+K5DTcCZn25wM81LTE3qRJAwads9Af51nMzKh471tqxMFw20DK1lkkwgYBJOcVHvdSU2bvg+zXU9Zi+0Rg2sQ3SAjrgjjNdf4p1G3uL+QFdgijHltGMAHHCgVwVrqMukRk25DFuCoPeoV1SaedkvpG8xiCC38q52uZ3OmMrRJtLm/wBO3MOcZ4H3jnrXYXms3Us8okgCiCERxwZwYun5n/GuSZW+22yQkOQSCRxjvT4r6R765lZiXliKZc5Iye59aicVNWQ07I1oZGaaS5mlXAGA7Hv6Csm9vQbsy5Z4sZJHJHtVLVYporhQXYu2GbPTHtVV3Zx5cau5IA4PJFZKgk7tkSuNurhLyR5eme/p6Cqk4VVC5Occ560SR7ZcxqQnT2zUbEyykgH3JrpirbEpEiRtGAxU4PSphEhKOxIHXn+KlhCctKxZOFAzRJGYgNx3SAcHPb2ob1sFzRiFnFGrxuS4Xc5+vQVlGVzdOyswDtg4qYOWtSirjLDNLb2u+aGLbneep7GpirblWJrxWS3U44GBW3oU1tLeW8LKu0RZfI+82Kyb2T9xLEFLEOAcD04re0waaLPzNqRTbNpmfOc+grLELmpSix2vc0Lqx+ypJLnCmFnMec4I7VzkEE14qO7tGmN/uwz/ACq19rke6KR4lRmEaF26n3NaUNnGCftM6xSAHiMZZB1/KvMTdKOu5zN3IbKyZEmkQpKM/ISMEL3+mK0IYrZIgxjKFeAynqemc1SDJb3pXzA6SRZUhvmJPUmr1rL5civcvGFHAi7cHj/GsKrk9RozJGmjlZV29TnI5zRWjPrYiuJP9FjudzFvMMec/lRVJ1GvgCzMqLQrmCzuHtkdYNv724fAZ/RFHvXUNdJoWnWkNpOs1zJzLK45XjpzUo8L3l7ePLe3IWONMQQQkqA2OK586HqsM6SX+1QDsDbuoreviaVb3Yz21fn2Ox7XibkU1rfQbr+wubq5Q8skmBtPPSsu4uoNM8qO1jjLN8shljBAHPemXOpX8Gn3DqFCPu2XGeVUY4wKwbieSSNfLXzgNpYdm+lXhVOaak9BKV0dHFe3TWu+9aOSWU/ulReAB6VRs9YSwlYTbgWYgj2qOTUlYiMQythtkZHCoB1z71SvbK4vm82Pa38Xyjk+mKmdNTf7zZmNV63ua9x4ltYbsvGjbsjY+7gep+tTpfSanL9pt5mLAYbPBZelcYsLm4aC4U4T7xHWtSC7NmFVVMRK5AA5HHDGlPCQily7mKkbTSSESubUeZKvfpwMYqlYnyHfL7QJcMSPu8Co7e5vLmF3Z1HlAbcdTg96SSUnzJsDDN5igDrxzXdhKUoaPY3he12Vywm1GR1O+JWATPpStIpNwSAqlwd3oPSmWW95Nm8RpuBLMPequqofmYHCFgwTpkV3vcfQ1LKe3treXypAIm2lj7g96gkUKWjhVNsh3M3c/SqFvPbPBJb4xC53Adx9afIFRoo42PykbTnj1qkhNkZtnS53wLwp596052jEgnlYRs2MKRVEXDuyZwp3c46n/wCtTru98y3OcF1AGO4Galq407EksxjDqMMu1s1agnhSzicN+8A24Hue9ZogDwr5hOz7wBPNMacRTgxrj5uMU2guS3MZRhIVYqxOCR1rR0mxKzn7RgxGPYhx0z3olk3WECblcsQdv9zJzXRaRNZtYjeqmRQyjI4HNNKyDdj9RtrW3sZx5sbCGNT9RjGK461QmyvfKGw7CF9arXN413PdSu527DtAOBnNVEvpY1IBPK7Tu7etD1JTM/qTk5Namh3P2e4bGCHUqQehzWSTznHWr2jmP7ckchwsny59D2ojuRLY9n8J+R4i8OPplyf3sQ+U55waqR6DcaXcywyxtt8rAbHHB4rnvDV8+l67ZkOVCnypPcHivbLCaDUoWhmRS4GORW7k1qZ2ufPfinSrmDUvN8omJhkMOlQWqlbSIf7an9a9s8TeHYntRH5QwDjcPQ15pc6O1ozQyrgqQQR35pWT1QbaGneD9/pzf3kIqfUlzbQsenloafcwEx6e391itS6jH/oEfH/LIfoaQFe9Xy9dlfHXym/QVY1JQtzcD/prn8xS6lGReLJjrBCan1aL/SZD67T/AOO0RGyzaDKQn/ZX+dedzoIPEt6uOfPP869JtI8W0B/2a891hdniu795M0dQex02jHMl2PVVrXQbL6M/3sVmaKn7+f3QVs7M3MJ9CKpgijChTVFI/wCeyn9abqgxqueR++f+lWo1xqO4/wDPQfzqLWU/4mDHH/LRv6UupXQEXNpdd8s38qk0pCkLv6IoohI+zSj1LfyqzYJjS5W74P8AKjoUjzbxdJvK89yaw9McgS/TvWl4nDG9KHtWbp3yiYkHgdKHuZ9SQOws5WHHX+VVo5I3tgkjKMtnIHNXIot1tKDgFs9e1VHgg8tPJZmxnJIwKiRaEykSrkDOCQR6+tNuII555HIz0IIqSzjW41DLhjEgJOBn5fWr72MhszcoFMbcq3t2rllobwi2iHT7eFXjEkwV34VR156c1oQaL5ENzcQRmWFMATMcAZODx3rItbRmdCgOVBZifWtNr7UtPSaCecFWjLBFHHsDUO7ejLWi1Rm38cskzvJ8uE6nvWLFO9vNuXIOMFvT1rptXe1/sjT5IWLTNDvnx3bJ4rDtrV7qVUwwJOTxT0S1InY1bCC0ltpHYtKrfPt6VHJp1uuEiQyGT5mAPANTpaO3COPLPXZ6jtUaF7JsqzKx5fHauZN3dmc+w2PTrYRySldyBskjjB9AKTMRnzbWwlKKVCucEn1qxeMViVd7jK5yegGetMFpbxASOWVmTcZOv0xSvfVsaZT/AHJtXZo/LTdtAJ5zVRZiJPKjyWfjdUc7NvwQc4JO49z3qxp7ojIZhtVWBJx1FdCjpc1imzorWwiMMaBg0swwB6n3rak0+0sdPjS4hPmHK/KOjEfyrP0KW1e4e8GAqj5VAPc+vrTNU117jVfJctGfMDKfQeg/CvPm5puKd+5cpRhG3Uhka306NQiK5Rhs39QWpxtza+a0crSyv8xLdl6Vj6s8l1NJcwAiHcF57++Kia8vUjLSMd7kbUHcUlRbSd9Xucvmatybbe6KG80AGR+n4ewqGfWI2lUsm8KpEfHY9ao20c13LK8j7SeQp43VDKirCQW2umcn19quNGN7S1Y0altrNukZG0KM8DNFQaRc6MLEfbFbztxzgUVnOnFSa5GL5Houjao0kEqtIWAJ3Nj7hrm/E2orbAIbqSfdxzkbM9x61pXkipGYLZAiEYbHVj61lxSW17FLaXURYYwZVHI9x715tCEY1Pa207GnNbY526t90sEYlllWYEYBIwfpWnE01nafZiYrcBhtCjLN9DWLfMulan+6uHuGUYUv1Xnj9K0Zbyy2WwhibcSxkcnOcn07d69+FPmjHW6NoNW0J712EUUcSNGjEsB/e5/maydZubqzu3w0kbZ4GcYFdUsdqdk94jpCny+Yg59QB6VyOrGCfU5ZUkknjK/K8nUUaOqlbSxNRdSjDM1xMzSs252zknj8allZo5nKyN6cHOB6Z9KhRCM7OewzzzS+fMcEtnn7uOK3cexha7NnTbyZrVkgQE53N64HetSMRXVouGHnKw3gdhXOWNy0dwcL5RYYLD+VbqzxW9uURQJdu4nHHXrWsI2RstER3csVvazyqNwUhVIHBGeTWRql4lykQVCqqoIJ65rQv7iGeFowChCYwOhOc1z88nmEgDFaWsJvoWYGjEyzTJmPq2KvPfW/2iEogMUQzjpmsSOdolK4608S7mG4Y+lO5GpeupkeeObcV64A/hqPzw0ZAILY5wKrSuHX6CoQWTgHilcdjUluSAFAAUL2OecVUe6lQqytg+mKrKxx1OelDZwAaLga0Op7LUKeWLZyRzUtvrMywtChAXnJxzWMpODhunaljYjOOOKdxbE5m/eknoeKZcTnBUYwcg1KyIkEYXksQTVJ8sx+tIBchgPWnREpIpBwyngioulSLk/WkDOyE4aK2uc/McbjXqnh/WgbqFi33xg/XtXi1lLu08Kf4TxXV6HqDK0HzcqwP5GulaowTsz3mQLeWuSM8VxHi3Ryth56KCVIyR6Zrp9EuxLEFzmrN1Ck8UkDgFWGKxT5XY2tdHnnkg2dtn+GQ1NqNuDpyMBwEYfrV6exMMIix92XipbyDdpZHcFhVXJsULm28yCFscm1T9DTtRhDSjI6ov8AKtIQbrS1PrBj9aS8tyZk4/gWkmNohiixZQkf3TXnXiOPyvFcp/vbTXqsUH+gxe2RXFeJNGkm1gXCrxtXNC3BrQuaJHl3OOqCtVk2zxcd6g0iAoSP9kVpzxENBx/FVN6hFaGWsZN7/wBtB/Ol1WItdtx/G1aEVuft33f4xUl/YySXTMqMRvPQUr6lW0MmwtzJuUnjLVsppzQWBUDOQaTT7IpIC3GSa3zCZI1A+6BSlIaR4D4nRhq02OoYgCo9L0q5aFpGhO1hlTjrWx4qiH9p3U4dWjWby8L1J9K6GS9tfC3h+GzgIl1G5VXZm5EAIztFHMJR1uzmH8NTnSpZd22RxuG4YAHvXLX0j20IsjholODInQnvXceNNc1J1sdOVwlrJAss20Y3Fs4H6V59PJcTQLbMQkcbn5W6885pNjsS2NzAZJYtxhBTG4nr9a1LVrq80xBEC9sjdFHI4rl5ISY0Zfm528dTXWaPeXsml3NlYsbeIhQykZLcEc+lc9VaXN6T1szKkku7aaKMnyg4JGT1Ste5gXVYQqHYsrLtfrwDjn+dSPHFY3sqzQMZnG071yAhGCB+GakhsoobP7Us5jjaQCKPOSVHf8TXNVnaN0VK6izOvLNrEAPgqjHa4Gcj3qzboBE0sWC8x5YHGQPSob26U3HmmYlk48sfxnvxWdPeGS4SfJVB0T0Fc656iTZyOTbNy2mt4PMggG1lBYjHOTVK9klklDtEAqICAwyW/AVTt7iCOF7g3BeWdTlFHI+pqi19sVlRi8jjBbPIq4UnzXFbU0hD5ytcyusjtjagbr7YqtcTvJJ5ZfYCMEE5ArISYI5VXYDPNStdRtOJGJ2BQuD1rdUmmPlLL2EpRZI235PB9qmubSQojbFBUAE7uDTFmS+dEDGNBwFHVqvMv/EvliWLhiPnHJx70c7TVzSD6GtHcmJY1tfLhjWONmjHIBwc5qDyba1na9vYjcFz+7BPT/61V7Sz2zPdMymBgfvn73GKjkuVN5tSWNosBVUc89q46sb1Hyk1fiGySJNIWWSJURicJ6dcfSoJrpZZlS3Id3+XDDke4p0OniVmc70keQoTjgY68UtvZNb3CvIEEK5IlY4NNci6mdgEMlrayFstLxv3fw/SqE8zGPJ272PGOual1XVPtDGKMnyFOAezD1rORpnKny2fBz0zgVvSg7c0xpHSpHY20SQyxRmRVG7IBOe9Fc9cTI07nJBz0oqFh29W2Kx3EcIvbuWR7nYM5IzgkVTaeKyuWKuSoOOO4qi18FjMLIVJb5ueW9KinuEk2JgBQMAf1rjjRd7PYpl7VLaK6077RaWrSXMBDOf7sfcn9KyLKNH3FrryDL97I4LZ6e1TXAmS1lZJ5WaRAGRT1X0PtTtIsBIc3CN9m2l3fuDjoPWu2i/Z0nrsawehrxafqPkTT3k222K+WEY/KePX+vvXNGzdG8p5Akbk4Dc5Hsa3L/VXggSKa+WaNAAIOvHYGuYvJ7q5G6Rfl3YBA6e1LDOrNtzZLfNoDCS3UEKAwPDA5pJsMFboD+ppAsojXPQjHNARnUE/TFd6BIsW7BhtKgrnrT7m6ZjtJ2sFKn39Kcttsh3I24n0rNuMrOVYn1zVRkNollmaTLO2MAAAfSolGQVz1pNjNS+Ucd807gRsMn6UozTjG2DTNxHagQ7tSBcinREM5DcCp4rfcwznB9BQBXA6UdasyweUTlW9qQQswBER2+tMCsBzSjG/J4qZoH87ygBkjOM09bRyTygwO7UCJlAa0C8jJ61Vm+THHJ61aVlWMK7jIPQVUnZXI2ngdKL3CwjjbGoA9zUY68Highm+YEnHWlUZPPGaBGtYoRA3Of6VtWIeGVQR3qhp1oGQE3EEY285brXR6eumiIpd38KMCNpUE10RWhzt6npHhq/INu2eGUCuzkGSjjoa8/8ADt3oUcCqdWQMn95SK7W31/QHiVDq0OR9azqPXQ2hsR31nvbcFzlgar3Fi8tu6IhOWJrZTVtFx8mq2pH+9VmHW9JgLfv7dwfRxWXMy7Ix004pbW6spyq4ouLEsyEKeFxW4ninRWl2BkDDv1wKR/EeiRyfNInI7ClzMehjJbbbbbjkNVG804zSY8snK9cV0sviLQo0zhGJ7KeapSeM/DqqU3MuOxWmpNA7GPbaPLCpcocVf/s5pAnyHinf8JpohAWKWJyegYlcU8eMbKEhdkL5PBSQGhybBWRYtdGxOXZD69K0o7VEDjaOfaspvHNkFxsI7dqdH4w01iC3HtU6sd0ao0C3++AST6VDqFnHZafI2MgIaZ/wmWn8LyM8CsXV/H1gsckL2kzEA4YUahdHjOqW0st7ZoFbbNcu5BHvio7qA3viUwS3AE7SABO4z0reudf0qXXY7u4muF8uIpHGIhwfWuYsZEk8W/bpL2KKITCQF1JYjPtWqYm0VPiDO0fiCSBZQ8cQVFx/sjFc7EslxbiVcMFB3sxq34oEt3rl1OZEZWlJTBxxWTB5ccbiYsPTB4NSO92X7eCV7hJXCrGMYAPQ1rW12tilzPDhmlYHDHG3FZFpPbyQHflNp+U9a6GyjtW0a7WcqGlPyMw7DkiuerJReppDcdbCTVJUmiuPMbYcl+inJ6/nW9rGjQwwWzMQ80CAKqHqMcsfxrl4gkVpJBaiTYwzI0fbuMmt24+02/hEtHEVW6x+8L5lxjkn2NYSXNpeyNk7xaOT1GeH7QZY2GxV4x13VltJeX6mJVBHXCDFPWyZoZ5d2CuQuTy1LZXv9nylzGGcD5Sx+6fWteXkXu6s5XG2osmnmxgieYne/XB6Cqb7IQVjbk9DVv8Af3jCaeViowMAdRQ6QxgoikSkEY9KIya+J3Zncq2VuJ5gjkqWHyn1NWH0xwWd3jKBsHB5zUltcQWckbyIDKDndnoKiuL+W8cqQqoeTgcmi8nLTYerYRtFbXYWQbQp5284rXjv41ZEWbMbuAVQdRWPFbLKTg7m7Y6mpbNFN+giwH3DHp71FWEZavoXy21Osv7WI2pZN2MD5V6DtXIRyyw3DRQqrM7jGRzxXTXvnpcxoELwEYAzg/WsiS8tjcFhblTFJhCP89648NdRtuY311NG5t5o5Lbzbtn3je3l4+90xTJ9NlmuZHklElr/ABHONp7jHrVmS6gRnWfbBMi+YwKkM2T0HuKy3uraSLy2nZSzZVSe/qamKqenyLbbsM+wRypi3jZIFb5jJ198fhSy6h9kgaKCFoyWAUMPmK461Xm1OQuiBt4RuO26tOe7ilhW5aJTMiAK3ZB3raSkrc6uiTm5JvMcsyLnufWikui1zO0pRQT/AHRgUV2q1ikkb8zy6rcRtFAqycLtUfep2o2C2gQ7gRkbjnkGrmjalFaQJ5Y+do2Ukjp9Pc1QvL1JcxpFiQHjnI/GvNjz8/KlZITRv6NaKCt1PkQhNihsfMKfrEMOpKsUV0bbykJRwOGGOhrlJNYu5FVJMjZ/F0xVq11EJIJXUsmCNtSsPVU+e47sxZTAkrIm5iTjcR19aky2GEjHyQ3b+dXbpftbzXixKsIYnGMVFaw+aWZxjdk+leqklqWokMixCNChO0nPPNNcqCMYIxzirclnIsn2YKoYAN8pyMEZz+VRXNsqbDEcDA3DHQ1SZQQzAqI2Yo38OKrzW6KRJLIFGcEAc1YELNnMYwMYPpVGTdNb5JJKnj3FPqJkjTW4YbVcr78UhuUDHbF8vYE1U2mjbTsTcsm6HGIVGDUJnz0RRTApNO2U0rCuCSupyD+lPW5mAwJGH0puw+lKIzTC4NLI2dzsc+ppPMcDG9sfWpPK9qDFx0pCuRZO7d3pRnNTrDxyKesHGe/amLmK+OOlIVJPQVb8nK98jtTltRsLEsce1AnIpbTT0U7gSpxV8ae7xq6jDHrz0rTg09hHtdTjjDFevtVJMhzIbO1R49zRuQB1A71p29jFwSjDvyKtW9i5AKNx02txV2O3KsAwbk9DWqRlcZbWkTldlwi88bu9S3Fpco5BeI47qRzT0tw8mFXgckkdKRbZHkb5mz796OUdysbaVSM45PY1OltMo+62fbvVj7MqKQVwM4J96vQRzxOrRTsAO6npS5QuZsbOh+WRlPfBqYTXGf8AWt+daADyvsUqWUcgr/nmpNm4FWt4t46cYzRyAZrTz7cF91V/Pb+JR9Qa12gVs7rfaO2GrLuA8TsBasRnHTpRyoNR6iCTHysvuOac0KIfkl3fhjFWbQLKAhjZG/lVr7MoOC209s0+VBqZ8MTscbzjryalPnqOHJA960Bbgrwc+mKYbHIPz8Hr7UcoymJ51x97+tNluptpLFsDpmrx0/phmx602SyOOCSMYocAucxf3ouPmubdWCYHA2k/WlhGl3EvzoIdvdWwTVu/0kyY3F0J4yOcms86TMFK+WWwegqOQLiah4esp1EsF6XZh0YZx681lXnhmS1hDrNBMG5wh5rXjtLiNyvkMy9j2pDHIcqLd3YHnsKOQfOzlH064jU4hbbnqBxWrp9sRa2qXiyeXJJuVQPvAcGthWeYG2+zsqg7lz0B71pWll51hJJC6CTBXazf5xWFWNlc6KD5pFa1iUNcQ6dJkytxGVBPA6VX1bVo7ezez2bp12hjnhR3HvWVcGSC5lld0jZd3Mbc+1Y+oT3EkMazp8zgFSOwPr71yqhq33Olysi/PcWt0H2RNtjXqONxxzWC8TTKSsfYnJNXrKVEt5lkHC5Af39Ky3DJKwwRz3rdRtsZydyxaX89vuCcjbgcdKckiiIjJ81id7H+lLb4EEmVAO3IPrVV43Zi3BPtS5Ve5LSQx1LEnOfSkIKrgVLHGwA9R2pHDFmJHGe1VcLE1o8jsYrdSZZMKAOp+lWtKRxfo7AM6Pgq1FpZ3ME9vc2LebIgEn7sZKH0Nez2/hbwvcWdtfXLiGaeJXkEfBLEc8fWoruNOGu78m/yJi3JtL8zy6WW4uWfysBDwHY4xj09q6Lwr4Nna7S5vIh5oBkjhK5CjrvcfyFegadoOkQuh07TZCE+7c3XIX3Va3IoYrJGEanLfM7Hqx9zXz+KzWGFi4UtZ/gvXz8jqw+AlUd56R/M8M1pWudana9mETLiNVlXD4B4J/nWfq2jJBfpatJGxXLfaF4VwB0Feu6ppdpFrLag1kstzNFs8yTlV4Iwfyrx3xWjpr9xJ/A7kqo6AZxge3FbZfi3iJJLTT8f677jxOF9kua/X8DEYjzW5GAcAjvTd7syxsxCk1OIJb2TEMOWA6KKY9vPCwM8ToFPClSK9xLS5xaXOhtvDMUsW9r1IQT8qyHBx60Uxru9ndngtBLF0VivtRXGqGMkrq5k5wTs3+KKBklaJQCdi/dx6Zqo5bduTOepY1YUvAkUisQCO/aq2WldUTJ9TW8Ubl+3judQT7PGNxbk5HQ1Zs7CdJzDIuNh5yOKk0lJIEYMhVHyPMBrobdo1Vdn3j0JOc1z16vs9Ehu0UcjeLJdSSCM+VEOAM8ZHarMMMX2YSg5kBCgFuM9+K17yGNLf54oo0J5Gepz1NZJa1jvBBAxkk64/hzjpmt6c5Sje2hSvq2Q3JZZEBAQnguP4vapBsmjf5ZWeQ4z/KtG3t7W6eNXiwnGxz0Unsa6Cw8FXuvx3IhljtjbQmTzGOAeeMAdyK0jLm0RVupxKwOq7Q2CxP3unHpVSNBjyi27gmu3s7m08PW10L2CK/SR9iSOOUwOQPzriYoZWnnmWKTYMkHH3QelVFybd0b18NKjCMpfa6FMryR6U0rUxUkn260gQnscVscNyJVzUoWnrG3pxU4t227uOKCWyvtpyrnirSWbMhbcBz0NTx2xideSG9AOaLE8xQCZPenCPPHIrRW2fzA28KegBHJqU2CN8wboNpyKLBzGYIx3yM9PepEgBwc4GPWtWHT2ZMAgnp8y5xVv+zQYl2tHkDB47etVysXMZiWETRo3nfMTggc4p62k6MkaxPIhOcleDW3Do8pjVUZcnnds61prpQWPG51b0WqUGTc5uCwvpG+S2PX7prU+w3SBRIGAB3fK3StaLTi8oEk0o+bAIPIFbHkBQkXTAwCw/ma0UBGTFaFEQEKA3Vjyan/s+dgBDtcL1OcVsJAvlqvU+uKsrDtIGMD+dXYLGOunOYyMgtjIPoaYLWRUwYSzA5Zun5VveSCOgxj8aVYsNnFAWM17MMFDITxwtPW1Zoxtwuf4SvNaOzocU9VUj6e1FgsZsdiQ+RwR1oksmc4BAzxx1rXEfy+xpywbc46CkUY5tDwGLEAYwOhrMk06cXG/zQ249CpHHvXVbERMEgKTnrULQRkgnjjOaWgWMGHT7iFyS+BnIK1bjtpmbEsquo5yVrVSPapYHIHqetLIUTAKjkUaDSKnktEMRhcZ6Cms8QLKVRiRyB2NWkmRztxkDsB0qO5aARoXBXB+XA5zSuOxAHVwFEaEY4G7nFJNEYoS00O1QPkYHPNNmER/doyg+pXkCmXdyiQNbW/ml06sBlSfxoux2Me4uhbvvkMeeuGQ5pi6xZFV3gK7HqynGKyLu9vFlkhm3iKQ5YBB1+tUJZLq5iXzI5njTKh41AyB0pc7JcUdXE2m3RKiUqV7ITzVW5itFcCG5KyEcFgSB7VzcdtqEYzC7IZOjZwcVOkOo2kwVpMMo3bS2fxo5/IXKjUlhZH2tdBifvcYrnNfgmg1Fvslw/kvHud2ztJHatf7PNdxhrjzDKzcHPB/GpdbsHXw9Zm3uEWVS5kTvjHv6CsastDejDXQ8/ku5N7ZCyBiCStW9Rt7yG1ilnnUBlDqmclcjjP4VJZ2Us8HmF4lEa/KrDBfntVTVro3t5LMoxHwigdMAAVkbNWWpSDuqCPGRu3E1ZljxI0k4LBjuO30pu1doQrgnjPWrl6yR2kaQsSmMEGpm7NIgpXF0k0SLGuwKMVDBL5LYwD65FSx25JQqnBFSW0GJWMsY255Jpu1rBuSx24kjMm8F93TpgVXlbaSFT6mpLi4DTFCoVR0AqSygN3L5Rk2kHJwOMCs9UrsVzQ8PanNpt5ugjUh/vEjOB6fjXqGl+OLWFgNQt4YwcBXKcD8a8xEsYZGgTc2duwdWwa0tQv4Z08l7OVtqEsqLjDdh9K5K+GWJXven9dDooT9mtj2q013Tr5d8Nwu3IydwP8AntVwyW82cTxkemccV4Jq+hXWi6LZapbXEoiniDMobG3296ybfxLrMZAhu5to9ea8v/V5Xbg/zO36+lo0e+6pbvqEIjgmhEZPJZwAc5xg1wes+B5ryVne5tQxBOfNGf8APNcQvi/WnQhr1FK/dUr0+lMPiXW5eTfKoHIO3t+VdGFyqrh/hf8AX3EVMVTqbo9G8NeFNI0mJbm/ulBIz5fVu/Wpda8V+HbTEdtp8M8o/wCehyc+47V5nZjVtct76c3kmLZN7c44rHnVoFWRS2T1Oa64YOcZucpu/lf+vuMp14OPKo6eZNfao897NLF+5RnJCKeAM0VDFZyzpvQxhc4G5sUV3KUY6XOBxj2EkkJiVSCCfyq9pdtJJIREAeMMSKy0LP0UkdDxXWaHHFAg3YFyTgqT6dKUlpY0grsfE8MQCXl1sbBwoXuO1Qx3yQgSJITyQARjpUdzHFfeYk8fltu3eZ3we9bsulR2+mwCe3Wa2SPcZF6k465rmr+yulJ7lSSZzSX8d1HMklmN/O6QknntVezit7aZpppRwPlA6c10mlaU1xayR20SSF/3g2kYI9PUGoLzwdcSx7l8yNy2RGR8v0FVKvCDcKjsDTtexXDtDcRXcsX+hqP3Uak7XYHr9RXTad4pXQYry4WCVob1Vi4bBWTOQcH8aTRvDdxPaw2F0wiMZ3YccD3pNT8PuI7iByhh2nEjkls92Hp7CjD4qnKdlujSEW4lu+t7PVvAVxqF1HHbXKzGMSDn+IckfjXKSag1pp+yzAkAYFGKgZ45J9aPLsmtm0+HVXVgCT5pwMk56fhV6yl065RZLyzaLyEC70BO72/Guq4TnKW76HI4MrM4yAfmIxTvLULjcCSMjHatBImklkkSELEzEpgdjT1tfLmy8IySPl9K6Iq6ucM3Z2Mx48KpUsexzViKAt0OCTyprRNuokz5ZOT27VKLRt2fIlwOgVe9PlIuUhbNvOCGCjkKasR+bIMGI5XqxGCBV46awkYn5cgYAPIqYaZh8CZsYBxnnNPlFcpWsWSXaFpAB/FwTVxbQPhpFaMEZ2DPWtS2tZYiyhuWHJIzVhLSaXapkOBweOtUohcyPsakjl9ueevFXorNHRWjkWNQPuYyTWtFYPsJIBI6Ed6lg0/aww3zYznHSnygUFglZxxgEcbT/Sri2rguqK7Of9vjFXE05CWJklBDZBFTJYJEoADcdOf507DsQ28WyMJIjPIDnjpVtCFcjKsvfPUGpI0IYBFI4wc1aiWMAnbg9+KYWGoq7shN2fTtUoQ45XnsCakRFALfMDUgx060XKsQxxuwzwue1P2N0HPvUwT5uR+NSKi9hSuBEE4+tOWFeRnJNSquM8U4LxkcUgIzHluOD+lG3uQKmAI54xRtBI9aBlKW1jlUh03DBwAap/2Z+8DqzLjgDdnArYIUZ5x+FIMdARigRnrZMvRiTjuc809IJ1AG5WOepFXhGAMdqXZj1o0HqUBZyqxbzNxP8NV5bLdn5WEmfvdQPetcqB3OD7UhXjrSAyJrF5Fy8u1sYyBUT6cJmYGd1JGOBitfYOnBFMePIOME09BanOzeGrduDLJk9TupsOj2sEYRysgAxjPP5VtSqzJtQhSKqPDglo1Xf3Ip6AYTwRtOyeVJ5ajCkr1NXzpMU8ILxK7n/Z6VbQSJjfMSDziri3KEfu1Z2A5wOtFhGOtjeBx5SR7AcFWUVwvimK7i8RN9okESugRSv3SMdBXq2/j+Jc+1eQeNbqe78SS2/lM6K/yKxxg4xx9ayrLQ2pbmJfyyQLkOcLlUOOuf6VTt7SdS0DMmHwck8etOu47zzdlwCqxDG0D/ADzVy4kiMG6JWGOSPr3rkk7JGz13KrSi2dthBO7G3GearSuAV+XcxOWHQZqWQqxjG1ueQPU1YSCC3iknu4XcggJg4HSqaXUVriBmi0+MgAsSc47U352iSRo2ESnlj3NWNNjuL2SO2is9/wA28k9AuOlT295bGHyBHvnBKMW6Jk4GB3pNK41HqYjYeRnA+bPAPerWnQmW6VVcwDGWb+n0rSgtku7xrR5IYY4zh52PBPoPerOpnT7aCSCybftypPdz6j2pt9A5OollfCwlDpZq1weIWJ4Pv+FSX9tePpfnrqUOyRypxw2e4P40zQNElvg+qXN19lt43EERdd29m4wB7Dk1vwfC25LCT+045YslthQgE+tS7JlxUmtDZ8SWKy/DfSFZtxMMY3Duc1wErwafAba3gDPvJlmVtxUAdMV7J4i8OTXfgnT9LhlWORIkUOBxxXC/8IVc22y3keBFVdwMbYYnv9aJtXKhFtaHKTx20CoGUyO/zyq3XHYCnpOkUUEsiIqYwqAZx7Ed6lk8PXcN+VvJDtBPz9SR24qPXFittPslhg5VnDSE8uf6YFC10QttWbnhqHdpHia4zFse348vjB57dq4K/kLOkYGFVR/Ku08GNu0DxI2T81uOD261yV1cyPZeS8SsqNhXxhgPTNU9LESVzK3N6n86KeU9uvrRVGZ0llY3OmHMsciK3SUDgHtmt+w0qdzb+YYtjyGU7OSR/Snaxqax7oJGBhBwAR19ayJLuazdZ7SZkix+7zzj2ryVWrVoW2bFGb2Z1d5d6dbQPazRqiiMqrsO/YGsbTrrUE0uWFby2cOo2oWHyetNN5a6taiG9u0tzKu7eyZJNY2qada24SO0vhLx87bdvPtTw2Eio2n36mtraljR5p7HXI0uJC0cpwTGw6/Wu0m16SW5WGxw0QbGzqWJ44rzpYrS1vUKyyT4AZT0w3vVo6lLFP5iYVvUHpWmJw8atWMn0Q4yseg/b4pJWkuJmgbYUGHB5Hc1h63qd62nzRw3ayRtjAP3iexFcXMvnPlnfPPO41o2y5gILsSq8emKqjg6UGmtwcr6FF7a/lwlxGki/e3j7351opZavLarE90PLJzz1qSGUJbFyv5VNFqRcgDChR0IrvjbqRNWRdsNP8i3Ecjs5POTVw2EWXkKtnjrzVeHUU2hvtKFhxtAxUg1u2B2v8r7vl7iumMklY5JJtlu3tIs7lCquOeOSalkslMo+Z8gZ46Cs5dbgKPG8Z4yRk4BpIdbhyu4AYOOD1HtT5ok8rNCW0AVnLNvbgY5JFSW9o7HKqxP+2MY+tVE1eCeXYpUMo6k9B71P/aUEisrSqBnl0Pei6CzNaO1AJXAJ9ulWIrcxkFiSAOe9c+uvWhdmFxPj7m7bgManfUQEjSCRTMw3FGfnrT50PlOiMKJtwcqPTtU6JtwMY965n+1bmOJGlkKh+eFztxT5PEUkcqvJlYgeN2CW+lHOh8p1C4L45PvUgXPPUcVys+t3UjKIJI4kbhUBBOfSpBqF0pffN/shMgf5+tPnQWOp2heO2alVSvOBiuahvp3cqx+VE6tn/JrUguwFLPuk4Hyr0zTvcDVBbGakAJyP8mqMb3EpKPJGqHkAdcelXBLvAjViAOh20hkqrjhuDThuAyq01YuAdxNTAbR94jFILCbiD8wxTgcjODSlVyC3J96QsSuM4ApDHgZ7YpOAcEHp2pQV28vSB1/vHk0AJwRRtJ+6RilJBz0xTA2GAAH50wJNuF4xSjOOaQsCM8ZpdylQaQxNh5PrUbHPGfyqQsvJHOKb8uN1AEP3TwTTZG289D606SVE6/nioJZmcgRDJPrwKBDfMjLFt4GenvUbykA7ArMOg3AVBcDaCZFAPQYbOTWZJFFEBK8rjcfmJ5xTAsT6jKsoD2jEnj5Odp+tLJqGwbPL2uMfe4Jqq08cayRxSMAzfKy5PP1qBwrPJ9rkZlB4O3aaLiNQ6gjMRsJ291auY8W2tlcxx6jGFacAoxPB6ZX8jW5AHuUDwDbEB0HJNYHjK0uZNNsm6eXMV2DHOR1P0rOp8LNae552hnazTzVk3mX5mI6j3q6+oxNH5RAOeCqjk1JMkyxLC4bL5XB9PWs2WeKzSWK3hMjE481j/KuRRTN9ifT7eB5zI04jjHCFxkdf6Vr6lHbSQQWD3CSS4Qo8Z+Tb6fWsvSio09VmUEsxbnrimz+YboTMiKkRDKM8n2NDWtyk7Iu/bUi3xRx3ERY7CY/TpVrRNLa5WaC3gimuIwZ5Hf5VjHbn1zisWPUmguJE2DBUlhu9R0Felx6Bd2HhKO00y0UzXKC4uXD53N/CmfQfzqFGyuUnc4+XwdrsmlCBLJGYncdrDJOah0zwX4kt5ZFfTGIddu7IJFejadL4ohtYx/YSu+MPmULjFaX23XkAP8AYbF+6rKKrmY+SN7nAeIbKfSfDOmpfSGCePeUi4JJLDk/gOtbGhapf31pHs1aIEqAqGMHmq/jKw1TxHdWbS6bcW626sHQruzk+oq/pthoVhYLbPp175hBBk8ls7j3FCSdrg5NN8p1nim7uLNNGtbe6h82SEh5WGV4GenavOtT1KaLxBbXl1cRtLD+5OzhCG9qk8T6ZLbrYJZtdROIyJzMpO5u22ufvdN1SSY/ZYw6hFYiReenJ/Ou6WGg3v8Al/mefDGTUbOP5/5Gvq0+qR3twlzaxxrlfLlwdsgxng/lXOeJrhns7OBVHlZZ92PmZu4+laF6+oSWFsjTvPMo2tG/3Yz7fhWdd298I4klto3IBO1j93NTHC2ej/AupjF2380a3glhJ4d8SlVwq24/ka5q6jAsgiNunbB2Ac8810WgxXp07UYIDHaCZArxg5832z2p9l4SaHVI3upjLHs/1iHhW7ZrkxVelQklOWo6VXnRxDyEBEaABkXac9TRW3d+F9SmvZ2WJ5AHI3A8UVH1ij/MvvNOZo1bRF1O4kstQgWSNcmGQNyPqe9OvbQWNmbCaKGZWbarI/3efX2rJhLWDtCzMjRnkZzmonuEeWWTJzIckZrmUVztrVaNFXjYs6hpT2YR5JSsTD92Dgtu7/hWfteUEM2SOmTSzSs4yWYgdMmo1kO010uTaJbIQCsu6lZjvzSZ5zQFdm+VWP4VRNyZWzitG0Z1tpirADGMGqKWV2wBERNX7ayuzGVMAUnjJNXCLTuCkgLf6ArKBnuPes15JJX3sMk+neujt9IYAGXDD0rUgsocqBCmB7CrjTbHUqJ7HGbJ9oVICATncuckelD29/MuDDIVHTjpXocVogAAjB9OKtJaKpBJUDPStVTMOc83j0m/mDEIw2dj3q3/AGFqMi5MRkYgYA6Y969EWzi3AgqBnOPWraQIBgAE+mKr2SFzM84t/COovFIW+QsOAG61KfB2pRkhSNp5xu6V6THGFOBwKlCKQRsyD60/ZRDmZ53H4S1LYI3KgA55PFXbLwncwGQzqku4YUqxG33FdwE5wV4qYR9gopqmkF2cT/wiF07b1vXXJ7nJI9KvW3g2GJ1drqTKk4B5ArrQoQccDvxSptJGOafIguY8Hhy3i2hnLqDkZAq8NF0/dn7MhPr3q8G5A4/KpVXbyeadkBCltDjYIkA6cCp0hCoAoA9eKXOc84FSJhuMnmgB6R+gX8qePl4Az9Kbjjg/SnqS3UYpAPIPp+FNIJByCKdlvSjqcE4oGN8vPqKDDxjcPxp5YqMliR6A0m5SMnP4mgLEJts/8tBSG1IOEkGfc1MZEVhwab5u8nhePenqLQryWjAZMwJ701bVhg7wfxqw/pgZ7VGQdvyjNGohGgKkHgj2amsVRsLHJnvmm7Xxk8fSoXWTbxI2frTAmeZE/hfNN+0jGQGz6VTYyg8SOfWoJXYH5skn1NOwrl5r4DoOfcUz7Up6jjrWcZmJ+VCR60GR+AF5NOyFzGg00bKODj0qrcW0Nwp+dkDdcAHNReawAyFX60v2tEbaStHKguRrpVv5fl+a+F5XBxT49PQOxlm8wdgwyBUiTJIC2B7D1rPv70QZ328yKPTnP0rOo1BXsa04OfU1IIIoY2Cy7cjAC9BXF+KiU1EET7re2iyQ7cbj3rQuPEqx6BLMdPnBDFPMVTn2P9K5G5NneWy3N1dMSyFnR/73oKwqzT0SNqUGndsxJdbjdnGwlSoVQev1qOyntZ3xPlI1/i7fjVaS1tiQTOqZHQDPNIltC7rGLhducsTxWVkXzMtfbY4UVY1MhBO0DpjNDiS8gLGNt7HIVemK2dEt7S3lTztpJAw5HGD71b1q8UXCWNnbqF4bzFHP5+lc86zVVU0vO4/U4xrWWC5QzxugPIDdSK+iINUFlZW4lsLkgRIQ6gEE4HA968q/s6e9ge6ugHtYzhpB1X6e1evw6jpcllBAbyBiqKQCw4IFaTZrTja5p21w08CN9nljyM7WHNPSVJJXVV+ZMEj0qlLrNlCVjlvIY3IyA74JFQQ6hYJevLFcwEyfeYSDmszWzNV5iiktlVAySfSoLnURaWD3pilliRd58sZIHrUbTwXMMiNLGUYEMd45qvNq0ek21vEqhouV6/lWVWtCkuaYN2V2InivR57dbiW4Kx5C/vYyCCRnFOXxP4edgFv4MkY5XH9KmY2l2YbpUQyKvEbAY54zSXr6eLJpVtrZiOvyDI+lZTxtCMXK4dLix3ujXZ/cvazYODhQaJY9IuHYSJaEoPmLoOK5yW5s7cN9nEQjCjdtGCT71XW9EAVZYFlaRgpLDIYV5LzWq5txj7v4kOqlujotQs9KtLCRoLa27MwjQfNzXOajPY5Xy7fYZME7f4s9yPwqy0lv88aAqV5JPT6CqrwRrJ5nnABhhtx7e1cVXFyrTcpaGUqnNsXLa7szaQH+zY3yg+YnrRWZJalmzbzxeX2AOMUVHM39oXNLscXrugMmoypBeWs0ag4kRs7vb61zktjdQTmBot0nXagyf0rqdTudMsbaKPSGaDemJNw3Nkd81mW3iO6tYg0cSiXkeaRyw9K+vjFRVkJxinYwnilRykkTKy9QRgiligkcnCsRjtV64nv9TvHuG+YuckgVo2NgwUM0mTjPArWMbmcrGSlhsIL7j7Y6+1asMRRP3cQXPc9qvC1kdgQcD3q7Hp7bfv546H0reNMybMn7Xcr8qKjHvgVetpnCgNErSZ61dW0SM8qq56YqdbfB3AgZ64rRRfcnQZDKSPnjUj27mrkYjcHEShvamrBJ1DADt8tWIIJG55Oe46GtEhMekcZALFk9Oe9WEjj6HJHrUYhAk+6Cw9TVpEITdtIHvV2EPVEB/lxUyqG57/rTUUkZLfN6CpFG4Fd4yOuKAHgADoM0qoe/T0oVWOARx65p6grwTyfQ0wGqedpAz2xUp4P4U1SR0+YjsalwDgnj2FIYgwAQRk4qWNQOdoqPacKcDNKm5uWbGD09aAJdqE5I/CpAAABg81GCG5UYNPUFiDkgUAPXYFwakJUYxx26VFsbs1SqPkOCT7GkA4cHPDEcVKq8c9fSqyOScE4x6jpVjcpUEN16UmMaWYE4608EYAJHvUZX5gNxFGVP8fI7470CFZgFPy59qAcDLHOO4FIVcsNpDfWpCXwQY8Hr1oAikJZ0x9wDkik2AgnaKfsKqMY9TTT8gGSMdximAGP5QWYU1gdpB/DHrQWRtoCtmlJDOCFPp0oAYUbaG2jA45NI8RK5xkEdqnUJgjy8d+e9L+7Cgb8AngUXCxTaFtgwMt3NNeNQq5GB0yRVwouSRITmiQLuA3YFO4WKWECk7QVHtzTCkbIGwB7Y61ceNe/H070xohu4XAxwadxWKJgiU/6sEHrntSJBbls+QD2zirmxgMHknvTCpDnrx39aLhYh8uJGAEff0p7OFyuzgj0pxABPU59aiccD5scUwK93cmNCPLDA8dBXkfim4EuoPIsflM2QyY4r1PUbeRoH2OynGd45xXkGsmSS8bzH3EE84xXNXeli4toxTuFab6mJtPt7V7SArE+QwXBx6ZqgRTc4Fc25rGVjoLjVb2e1SNZIPK2kKgXkGr2i6sumNGlwVkd1VSXXhc8Vy8MuNvtVg3WJA3U8dazkryS6Gqnrc7Se2iit0tWuEuLmUF1Mbfuzk9x+ZqTRrCG2vkNzciWKOTecrgkD1HYE4Fc9pOuPp6zvEiNP5LCIychW9frXRaZr6i7jeW0Fy0wC3TNyACOo98/yqJtxRtFpsn8V6I3iLWY5Gk2AIA2wcgZ7VnT/AA6jjt2kg1OXfjgMMc108Kh5/OMm3+FTnt6H8KZqGpojoiPznn+lfPyxmKUlGD/Ac6W8pHO2nhcaXIkk13LOcgvGWIAx6etX9Rv7i8RG2sWU4Ma9verky3csDSo6beSXbnFYBvpLSWaXzfMcn5tv8K4ojKdeXNN3aOSXxWOks71rWBFumZ5CPnbJwB2oWaVNqRzvMjklUPpWbLKxitirMcoC5fggd6ZZ6lb3GoKy3At1iB2AjJrD2TabSNE7KxV1OaSOObf5kWXxtIxn0xXQ6Rexy2UEbKFeNCH39RjmuX1nVY7lZIGVX3sSZDzg4xxV6GWOC0gUyAyFMu/TaO1b1aXNSSasyXudEswSZJHjwrLtAB4A9TWde3MZiCRvujJIGR/Wq11iaELFcnZvGUzyaqzeZCoETMBnaVPK1hToq9wWws94sMm0O2MA/dzRSwLa+Sv21WeTsydCvb+tFdHurRxbNbo5wxX2pykTJnAwGC4FTL4fQFd00mO6ha3YoHDAq3y+gOasBjF0Rmx6dK+rjRS3OZyKFvbRxQ+VbxMPrV2G0lzgwZGKtQPJJg+QR746VbjWYKBgnmuiMUZtlMWx2jKhPYDmnLYEuW5+pq+FIOXAH1qRYmcdQBn1qrInUpR6eQAMIM+tWUtQhbIUkd6spEcjBJAqURA8EjJNOwFRrfjAzgjjDVJDAyABOFHYnrVsIMYwMevpSqMtnjI4pgQ+Uufmj6dD61J5Py42kjPT1qTbk5wc1IBgUARBDnAG33FO8sDnv3NOo5x1oAcFC84OCalQYXJwM96hLMMUCSQ8Bc/jRYCdQDyBzTwccnpUIL7c4HvT1kfB46dqBlgZK4KcetG0kgkcdqiErDGO/vSsZG6Y+maQiZwyjdhcClRcgDfxnjAqNcspDD2PNNCt82Nyj060AWGMgz0AHTnrTUJfJEgORjGaj2qAQ5J/CpFjCpgAetAD18xQQ21QTxg0CXL4IXGeMGnZUx5bBNN3xL1Cn6daQEpbLnOAT3NMKqcZdS2ewqN5c5AFLvIXIjI9qAJ/MVVAVizH2ppZhJjcTnj6VEXdsKDjvx1pwLg5cZ7CiwA0jBxyCO/FPJBILcgDjmmbQB98jkcUjggbVZcnpmmBMGfrsUc8HPak2hnO3Bx71GpaJMMVPPp0pBKQwwRg0gLKkEnPHtmmtLHu2qM46nFRKduQMN7k0hZQQCfwHeiwExYEfM2QfajaB6c+tRjPXHvSEgHjBx1zRYY5gwyc4pFVSgJYt65pPMwOmaaznHQj8aLAPwP4cZpCSGAKHH8qQORndwaVmHc8UWAax5O0AfWkcZwCOPpSswx0FRszE8UAVr7iNm2HGMdK8U19CmqTA7vvHk17Neb2hbLlcj8q8s13TjLM8u4k5PJ71jWTaLizlFALjPI7inNGChwcAc81ObVlG4Y4qzHZSXW2KCMvI+FVR1PtXI9DWKuZS8cUrfep9xC8E7RyIylDt5GMkelQk80CatoSAkHrV/TbtrefIcgHg89azc5NTW7YkGOvalJXViouzOzt9dkVfK8tZBjGWq9ZWk09zDNKilCNzc9BjvWLo1lNczrcSZSFW2sSK6r7VFYwSMm9lwFwFzg4PBFfPYlqL5YbmrqNqzKuuXTLsSGVSu05UcE1zkEWZizMAUHCk9adLdNdSSOGHyA7QeCKrW9zHIsrKv3sDJ65rejRcIWRznQQxXV/CWmjYxJwJAQDis8Rf2aqyMF86VSGD9F54JrT0y0+1adGrStv3ksyNgAdxVhNNs72Vp5pmmTlcOQOB2x61z+1UJNPYvocyLKe91SRY4186Nd+1vuv9K2orBrOLc+JBnMikd/QVbnig09W+ZIgFznO48noKcZ2lt1QA+RIuN+Pm9M4onXlNK2wWM62ut9xPLOg8zhFx0WrqQNOUVmQxqxyScbfeso2zWs0lusLSsDuLZ+9TYnFr5i+YVyDlXPGauVNPWLEvMmubi+a4cQRkRqdo2jjiimJco6Bh5r+4fGPwoqlppyos67+z5xbbnhEae/ekW3i2AkIMdc9qauq3r2ohVGnfGN7f4VU2Tyl/tEbHPHynFfVQm2tUZzhFPQv7woIUhQOKEYSEkt9eKrQxSFdmxgvTn/Gpvs8kZAQlfTPNaczZnZFsIpXDEFfpUqbAfukjp9KoIJXYqLg9eQRUsEV2uf3vDDqafMHKXo1BJzj61Iqjg9agVJVQF23H0VakDHHRufbGKdxcpIE7nj2pQoXPpRtUDJBJ9M0RHcGBJ44ANMVhQNwGDS7Oc5pRnoOnrTlXI9aBWIwB3p23jGMCnqpB7fiKdtBJ4oCxGAAemRQCBnAAqUIMUohBJ47U7hYh38HkH8aUvgYzQbReTjvUbRHbwGGeKAJhs28uAKXzEQfeJqD7KpODuz65pfsmMkHj3osBPvGex44zT/NBYciqnlnPzH5R0p2wgDa2cdeKLCuWtxGCWH1zTgVwQHyD3qjsY5JUsPSpEikAGBj0osFy4nyjA4GOtAA57bjVfZLxkH8DT0Vj1XPvSAnGAexwOnrSgsWyFz7Z7UxFAcZXPFOEgUDg0AOBOTyQB0poL4Jduh4pGVi4O08+tSOIwoLHn0IoAjRlVuGzzzzUitls4IGetMi2h8AjHstShGGSWC/1pADSIASwJHvVc3GCMRjaDU8qlzyflz6dagkjJ5HApoGK0x57Y70K3GcgemagzIp6Z9hUTvJt3Aj6U7AXfM9TgUzzk9cHpiqTedIRheP504QyiMsTjv0osItmcZ24NN888/Lu9DVZISVMhGPanl9kblV3sgLbcdaB2J2l2ruIA9SxxUUN/b3M1xDG4MluwSTHY4zXJPPqHi7w+Iyjaesl99nmcnBVR3/AJZrdh8M3nh3WpkNwrWDQL5eOTI3dz71j7T3kkbKnaDbNYu3ufSsk3rapqcuj2N4bW7gKNJK6ZVV9PcnpV/U7m00vTYLu6nIllyUgH3mUHGR+NeVNrGvaf4+S4aOSMyzqFR1wrx9vrxzSqzfK1B6mc6c1TckvQ9Ov7uGGF2mnjWNThnJ4rh/Ea3dvqdjbJb5gu1Mm8+ntXTxWWna7YvFdhksZpW8xwcY5ySPxrjL57n/AIS9LLzGntoCAjdSihcf4VnKc/dTVr7l4SPtaHtZaOy0G3FmqRtlVCkcGqdqstvb3EttKGZkZFkx/q89SPetTWfLTT3BJOOm3qKq+HpJLnSLqxt3xbOrzTs6fNkL0B7VVSlFQvZ3b+RpRbcrJr9Tm7G8u9UZ4bmXfFEPlUjofrUz6Uo5GcU/w3bY+1nBOCAOK2yqs5Tb3+tZqmrGc5Sb1OZaz7Bee1RCCSJ1YKQQQa6yLRdQvNRSy+wSRyyOFhDDb5gPcZrc8OeB2g8Rz2Hii0neFImljaNwB7ZI/lU8ib5UDvGLm9kZOgXV09oENwiu25yH42gdvxoS8lszItwxUykhmx90Hoaf4i0yG11qSLSGmML/ACoXOSMDke1ZlyR5JaR3Z1TEjMeQR0HvXg1aMVUa0+RalzJMqHettMQqqQOH71mRhp90YOWLdF+tX2kcSSjmR5CNjdgtW7HT1W8Vkwsjtyc8AV0qapxbY1ob3hyNLexSGdlilBO9XPLA9MD8qq3Ftey3UphGRuO5m4UY7/jUxtoi01xlXdjgOTniql3qP2dPIiz5oXLuDnJrzY3lUco7sppWMy41OVNRDMgYMQPl+6ee1dPJfMyEyZj/AIsEfd46VxNzxKJFZmIfcB29ciutgEc1ug8zdzuJIzzjpW+JpxSi7EorxSSN9olaQiJFIBB5yaxZ7oSXbMmAqDAHUkev1qaZyszRFmRMkY6ZI6iqe2OO52od5xyfWtaUEm2BpxRCWMESHjgnpmis3zFycq2fbpRT9k+47G3Drl+l8ZbK2kZgwxGowBitbTtQ1S/vQb/TjEgJyVPUn1FXI9Pt4ZMfai/cAVZNhdMA0WoGMDnAHNe7Ck1qVKd9C8kZRiSiYPbPNIcciUHg/ePeoUQQZLzvKwH8QqS3hS4m81kcY6gmujfRGdrDo51IwI0JJ6CrCogTJ/8A1U9UiSYOEA9OKins1uWyHdSDkL/DVWIHxmMgkMxJqWRZHUGN1HrkU1Ldwq7mAI7LxUv3cKS2fcZoAgWOfI3yIVz2FThRneencDvTxAd2dvHWgxZPDHr0piG8g/KhINSBe54+lN8pgT8xBFKYnKnc5A9uKAFIz/nrT8cAcimiM/Kdx6dacFRV5OfxoELjB6+1LkjPJNC84x3pwZAcEjf6UANbLDrgmkEJDKTIWA5wRU4ILc+lP2jHyr1HNFwsQKMFt5UAnvR0ICtkDt601r23jBBOWBxjbUVze2sNubiSZY415bNK66hZlgqpwcnPfihUYAkKM5xzXLXXjW3t5YWijD2rsFaQtzycV2EYDLuXkHpz1pRmpbBKDW4xVYHlVwetOZQpGCOeMYqU5H8Oc0m0gAkUxCbVAOTxSFVVSd2e2MU5jz8wqNplLhQM+woAeka4GM5pxQBu2KRQMZA57c0wnYWLAkD3oAc4w3UcUBlzjfk+lR7oWI+Vskd6kAAztUZxigBFJA4wTjrilZ8j5m4HHSnJG+Pm6U7Z3GeuelAEBbzBkED6ilKY75U9xUkvAPy5OKrN9oLAiPPYrmgLDwCSFBGOtNKDAO1eOwpy20rnJCqfzqbyAr85Ix07UXCxXXlSQOnoKjdtueWJxV3APCnAqEuoPCkn1pXHYqO5cdfwNSwR+eWih+aXaWCjrwKz9dvrrS9Mmu0t/NK4wFHNcxoXj26utTgE2juVZSCBkHPrn0qJVPsrcuMVe7NPV76PRdP0rULp82Vy0jtbqctvOQQ35VhaBr2oQrdTK8kmlSK7CGVtzQKO6k/lWv48tLW50LZDHGEEisGjb7rNnj+dchpOrT2Wu/YD5aQSQeWGkj3BB647isK8fZwu3qvvsdlKblUTirJ/de/XudpfzaHquv6Bd393KIoFErxMcKkfJUfU962fEeswX82mXMtqiQs7eUcD918pAI+oNeTy30dn4pWxvZYzaI48yZFPK+w9MV0uteKbLUYIre1trhlRgqtt+XHT+VXCcIQck9ehjVjzOz9CLV9cisvDS2lsrNzsGOrnOSR7VzVrrVzqviiK4mYwB12SuqcMB7dq39SsLK1tLW8lPzPwmOS3Pp6VFqFp9kjs7m2d4w5zIjLjHHSuWriY8y5t2XGCguVOyLPioLPZ2XkyQJDdyCPyosmRecZP86qaBod7FeX2i2V0u6eRUWVgR5i9SB7cc1kSaje3MO28lMEMSyGIRqNzSYwMf41oNqmp6fp2kanNIiy2rG2hQNksxHLH8xW6k5WhcSlCLv1/Q7+T4Y6fpuk3CNqc6zSESsV4Gewx6U3w4NJl1qW0vbaMC2VWhjUfMxz1z39awtT8f6o1qzSokih2gaVxgNhRj8etXvDN1pEFncX00ksl5ewLGJF6RnOcj0q67iob+8maQppxT3v+TNG78dpKqNqkIt5Lec+XIoz8nI3evPHFUrfVPtk11c/bmMMgLRHJ5FcprELa7qc8ttH/AKKkZiDF+cZ5JHr1pYGtbOBGlkSWLYyIUbAUjjJrxMXPndr3f/AMoS5aLo9Lt+ZekkN/cm5+1CJYSWaTHLnsaxtS2rdqsmG3EncBhWHqBTbi6Syx5Dhoc4yV+Vs9fyqhewmaNZPmXy1xktnJB5xXLSp+9dvQyvpYuWkMk1wYreIuxA+Y9AO9Wry1e1YsuUKjEgOM8+lUNPdgpYM3mEfMQcbB71tCzlubEvNJFI7qfKG75ueAaKsuSWuw0hi6jbXERCZUxjG0L8uMVWht7e6um2v5eAvyE5571M9j5EiQwSKu7Akz/exVR5Ut5lZ8O+eGX19qiKjryAhTpTyxyXUSZUSkKDyMVoRRNCuXxxnO0cDIqDTrl3nW3ZmiiYkHvn0FXtUiuIICHmSFWAG3HOB61FScubkkD0OevLVrab5maQnkHsfeqUgUMAsRRT69a2LmY3kTW3zKqLvWTGflFY+S7GTJPu3eu2k21724kNwhxuzn2oo3DHK5orUZ2pmiLruDHnA7Vekti6A/Z9vcHzOtFFe1HViuSW6v5pxMwBGApGatx71YKZC0meewooqloDLaSxq3luGJ+tSoISdqbifc0UU29bCHMfKyC7AYwDSh28sFXbGO/WiiqQhTJJ0BxSoZCwGAMdSTRRV2ES+ZgYJ+nFSAnGTg0UUIkRZwFxnn6U2RlUFiDg+lFFArkcc0RUZyKm+zpv3ooyw65oooGmKGVXxk7u1TLuz945oooYBszlmbPpxVfyVmLI6qyEY5FFFAMxbrwXpVxdxy+WVCuHKjoSOeldUhVQFUY9hRRU2Qx4357baV28sZOPaiigRCJFmJ2ZBpRCFP+sIx0AFFFN6CJDAsg6ndnr0ph02N+DJIQD0zRRSux2Hi0WIbUXPpk08QZOSAB7UUUrjsPjHbA4oZz0AooosBWdZXbc+1fpSIUDAM7GiiolJppdyoxTTGLcJNI0ELFSOpIqdwIYmdvm2jk0UU6j5YtoSOT8R+Ins7BVUmF3Lcp2Arl9A8Z6rd67b6fuWSBiQxf72MdQfWiivJoVpyUpNnRKKWiOi1ZtaOpR+TcxG0KESK45KjqKsRarbHSwkCYlC7T8v9aKKvD1ZQqOS3X/DlRpqo+WXU89vNXnDXFoyhmZt6AnhGH863/E2lXbrYavsi3LYbGVeB0A/xoor160nUkpy3auTQhGnenHZOxmwqbi1S41KOOS6kYQqAvG0gY/LFdV4Tez02znxHuLyiMFhkAelFFfKqtKc033X+RfM3HUp6tHBB4lMZBEjHbFEPuxjqcH9ap6pbxsrCdndhnaM8UUVliZP6xH+upU0k9DGh0yFLa41JYGEdqdjnzOTn271Su7Ce70G4ngdFSSQN5ZHTBxwaKK96CvaTOZr978mLHoN4fDlpfowW13F8s2SzDrx+FdR4bmZNAup2Lr5kbIiqR0BHzex5oorno1HUb5ujZ6F3Cmrdf+AOsI7CMtbAPDM9oWXZzk5JyfwrMtdCjuESyVQZ2BePJwD1PP4UUVxYltVbJ7/5nLZbGXdRiZ4bebqZBHlR0Gefxq/P4fRiIHmZ2k5iOMbVFFFctWrOHLyvo2TTine5cvUzaFUjSN5GAYj+LHrRawWyW5ZkZktgXLk8nnp+FFFYKT5F6/8AAL5V2Oc1bUo7S9imhQ4C5Qtzknrmsq51B2iWZySOGA7c0UV7tKlGMYtbmT0Zuaduul2wgoE2ksD6kVe1bzXuHjHzLE2wOT1/CiivMqO1W3b/AIAraFSWN7OwdFY/OnOO49KzItzRksfuZDf0oorek7xbJQFkHdhxRRRWtgP/2Q=="/>
          <p:cNvSpPr>
            <a:spLocks noChangeAspect="1" noChangeArrowheads="1"/>
          </p:cNvSpPr>
          <p:nvPr/>
        </p:nvSpPr>
        <p:spPr bwMode="auto">
          <a:xfrm>
            <a:off x="59267" y="-184150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34821" name="Picture 10" descr="13"/>
          <p:cNvPicPr>
            <a:picLocks noChangeAspect="1"/>
          </p:cNvPicPr>
          <p:nvPr/>
        </p:nvPicPr>
        <p:blipFill>
          <a:blip r:embed="rId2" cstate="print"/>
          <a:srcRect l="3810" r="3445"/>
          <a:stretch>
            <a:fillRect/>
          </a:stretch>
        </p:blipFill>
        <p:spPr>
          <a:xfrm>
            <a:off x="963378" y="1947992"/>
            <a:ext cx="6974088" cy="5054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8" name="Picture 14" descr="青藏地区的野牦牛"/>
          <p:cNvPicPr>
            <a:picLocks noChangeAspect="1"/>
          </p:cNvPicPr>
          <p:nvPr/>
        </p:nvPicPr>
        <p:blipFill>
          <a:blip r:embed="rId3" cstate="print"/>
          <a:srcRect b="13374"/>
          <a:stretch>
            <a:fillRect/>
          </a:stretch>
        </p:blipFill>
        <p:spPr>
          <a:xfrm>
            <a:off x="963378" y="4061836"/>
            <a:ext cx="2867660" cy="1667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6" name="Picture 31" descr="t01983fc9582d9776a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9771" y="2098416"/>
            <a:ext cx="2868507" cy="182287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963378" y="4061836"/>
            <a:ext cx="89479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牦 牛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3228211" y="2098416"/>
            <a:ext cx="13800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</a:rPr>
              <a:t>藏 绵 羊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63196" y="523220"/>
            <a:ext cx="13927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藏 山 羊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2597" y="0"/>
            <a:ext cx="481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三、人文地理特征</a:t>
            </a:r>
            <a:endParaRPr lang="zh-CN" altLang="en-US" sz="2800" b="1" dirty="0"/>
          </a:p>
        </p:txBody>
      </p:sp>
      <p:sp>
        <p:nvSpPr>
          <p:cNvPr id="14" name="文本框 9"/>
          <p:cNvSpPr txBox="1"/>
          <p:nvPr/>
        </p:nvSpPr>
        <p:spPr>
          <a:xfrm>
            <a:off x="299877" y="1149868"/>
            <a:ext cx="3314799" cy="60939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l" eaLnBrk="0" fontAlgn="auto" latinLnBrk="0" hangingPunct="0">
              <a:lnSpc>
                <a:spcPct val="14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）高寒牧业</a:t>
            </a:r>
            <a:endParaRPr lang="zh-CN" altLang="en-US" sz="2400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2467" y="602711"/>
            <a:ext cx="376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、农业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8831484" y="5433186"/>
            <a:ext cx="2245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耐寒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18" name="Picture 16" descr="u=4176286289,3820722250&amp;fm=23&amp;gp=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7410" y="1204336"/>
            <a:ext cx="2591572" cy="156613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8651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8" name="Oval 4"/>
          <p:cNvSpPr>
            <a:spLocks noChangeArrowheads="1"/>
          </p:cNvSpPr>
          <p:nvPr/>
        </p:nvSpPr>
        <p:spPr bwMode="auto">
          <a:xfrm>
            <a:off x="1524000" y="1219200"/>
            <a:ext cx="4267200" cy="172720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FF7C8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3600" b="1">
                <a:solidFill>
                  <a:srgbClr val="80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高原之舟</a:t>
            </a:r>
          </a:p>
          <a:p>
            <a:pPr algn="ctr"/>
            <a:r>
              <a:rPr kumimoji="1" lang="en-US" altLang="zh-CN" sz="3600" b="1">
                <a:solidFill>
                  <a:srgbClr val="80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——  </a:t>
            </a:r>
            <a:r>
              <a:rPr kumimoji="1" lang="zh-CN" altLang="en-US" sz="3600" b="1">
                <a:solidFill>
                  <a:srgbClr val="80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牦牛</a:t>
            </a:r>
          </a:p>
        </p:txBody>
      </p:sp>
      <p:sp>
        <p:nvSpPr>
          <p:cNvPr id="195589" name="Text Box 5"/>
          <p:cNvSpPr txBox="1">
            <a:spLocks noChangeArrowheads="1"/>
          </p:cNvSpPr>
          <p:nvPr/>
        </p:nvSpPr>
        <p:spPr bwMode="auto">
          <a:xfrm>
            <a:off x="6310314" y="4953001"/>
            <a:ext cx="435768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600" b="1">
                <a:solidFill>
                  <a:srgbClr val="660033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青藏高原上的牲畜需</a:t>
            </a:r>
          </a:p>
          <a:p>
            <a:r>
              <a:rPr kumimoji="1" lang="zh-CN" altLang="en-US" sz="3600" b="1">
                <a:solidFill>
                  <a:srgbClr val="660033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毛厚且长才能够御寒</a:t>
            </a:r>
          </a:p>
        </p:txBody>
      </p:sp>
      <p:sp>
        <p:nvSpPr>
          <p:cNvPr id="195591" name="Text Box 7"/>
          <p:cNvSpPr txBox="1">
            <a:spLocks noChangeArrowheads="1"/>
          </p:cNvSpPr>
          <p:nvPr/>
        </p:nvSpPr>
        <p:spPr bwMode="auto">
          <a:xfrm>
            <a:off x="1524000" y="1"/>
            <a:ext cx="6553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 b="1">
                <a:latin typeface="Times New Roman" panose="02020603050405020304" pitchFamily="18" charset="0"/>
              </a:rPr>
              <a:t>青藏高原是全国重要牧区</a:t>
            </a:r>
          </a:p>
        </p:txBody>
      </p:sp>
      <p:sp>
        <p:nvSpPr>
          <p:cNvPr id="195592" name="AutoShape 8" descr="C1{&lt;8655]K(VTVLG809K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3" name="AutoShape 9" descr="C1{&lt;8655]K(VTVLG809K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4" name="AutoShape 10" descr="C1{&lt;8655]K(VTVLG809K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95595" name="Picture 11" descr="_BA3P])E5`W}ZMDBDGRTFH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33800"/>
            <a:ext cx="4267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600" name="Picture 16" descr="015953ij7tjtya1iy7git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66800"/>
            <a:ext cx="4724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9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 animBg="1" autoUpdateAnimBg="0"/>
      <p:bldP spid="195589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6" name="Picture 8" descr="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43434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1524000" y="0"/>
            <a:ext cx="1562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藏山羊</a:t>
            </a:r>
          </a:p>
        </p:txBody>
      </p:sp>
      <p:pic>
        <p:nvPicPr>
          <p:cNvPr id="196618" name="Picture 10" descr="1134652126_8337268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0"/>
            <a:ext cx="48006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20" name="Picture 12" descr="0019b91ec8e509ceddb7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52864"/>
            <a:ext cx="4419600" cy="30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22" name="AutoShape 14" descr="1880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96624" name="Picture 16" descr="188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33814"/>
            <a:ext cx="4648200" cy="30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6019800" y="6216650"/>
            <a:ext cx="1600200" cy="641350"/>
          </a:xfrm>
          <a:prstGeom prst="rect">
            <a:avLst/>
          </a:prstGeom>
          <a:solidFill>
            <a:schemeClr val="bg1">
              <a:alpha val="71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藏绵羊</a:t>
            </a:r>
          </a:p>
        </p:txBody>
      </p:sp>
    </p:spTree>
    <p:extLst>
      <p:ext uri="{BB962C8B-B14F-4D97-AF65-F5344CB8AC3E}">
        <p14:creationId xmlns:p14="http://schemas.microsoft.com/office/powerpoint/2010/main" val="14207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52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9"/>
          <p:cNvSpPr txBox="1"/>
          <p:nvPr/>
        </p:nvSpPr>
        <p:spPr>
          <a:xfrm>
            <a:off x="55457" y="857621"/>
            <a:ext cx="3307080" cy="54938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l" eaLnBrk="0" fontAlgn="auto" latinLnBrk="0" hangingPunct="0">
              <a:lnSpc>
                <a:spcPct val="14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(2)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 河谷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农业</a:t>
            </a: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33" name="Picture 9"/>
          <p:cNvPicPr>
            <a:picLocks noChangeAspect="1"/>
          </p:cNvPicPr>
          <p:nvPr/>
        </p:nvPicPr>
        <p:blipFill>
          <a:blip r:embed="rId3" cstate="print"/>
          <a:srcRect l="12903" r="12144"/>
          <a:stretch>
            <a:fillRect/>
          </a:stretch>
        </p:blipFill>
        <p:spPr>
          <a:xfrm>
            <a:off x="7244081" y="1115060"/>
            <a:ext cx="4029287" cy="2682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" name="Picture 10"/>
          <p:cNvPicPr>
            <a:picLocks noChangeAspect="1"/>
          </p:cNvPicPr>
          <p:nvPr/>
        </p:nvPicPr>
        <p:blipFill>
          <a:blip r:embed="rId4" cstate="print"/>
          <a:srcRect l="12903" r="12144"/>
          <a:stretch>
            <a:fillRect/>
          </a:stretch>
        </p:blipFill>
        <p:spPr>
          <a:xfrm>
            <a:off x="7244081" y="4004733"/>
            <a:ext cx="4029287" cy="2641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854" y="1547707"/>
            <a:ext cx="5842847" cy="4067387"/>
          </a:xfrm>
          <a:prstGeom prst="rect">
            <a:avLst/>
          </a:prstGeom>
        </p:spPr>
      </p:pic>
      <p:sp>
        <p:nvSpPr>
          <p:cNvPr id="152581" name="文本框 7"/>
          <p:cNvSpPr txBox="1">
            <a:spLocks noChangeArrowheads="1"/>
          </p:cNvSpPr>
          <p:nvPr/>
        </p:nvSpPr>
        <p:spPr bwMode="auto">
          <a:xfrm>
            <a:off x="420794" y="6155267"/>
            <a:ext cx="588348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zh-CN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青藏地区河谷农业分布示意图</a:t>
            </a:r>
            <a:endParaRPr lang="zh-CN" altLang="zh-CN" sz="2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26654" y="2570480"/>
            <a:ext cx="154178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</a:rPr>
              <a:t>     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</a:rPr>
              <a:t>湟水</a:t>
            </a:r>
          </a:p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</a:rPr>
              <a:t>      谷地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28240" y="4569461"/>
            <a:ext cx="26805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</a:rPr>
              <a:t>雅鲁藏布江谷地</a:t>
            </a:r>
          </a:p>
        </p:txBody>
      </p:sp>
      <p:sp>
        <p:nvSpPr>
          <p:cNvPr id="7" name="矩形 6"/>
          <p:cNvSpPr/>
          <p:nvPr/>
        </p:nvSpPr>
        <p:spPr>
          <a:xfrm>
            <a:off x="6304281" y="535889"/>
            <a:ext cx="5792893" cy="62971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fontAlgn="auto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两大河谷发展种植业的自然条件：</a:t>
            </a:r>
            <a:endParaRPr lang="zh-CN" altLang="en-US" sz="2400" b="1" dirty="0">
              <a:solidFill>
                <a:srgbClr val="99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fontAlgn="auto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有利条件：</a:t>
            </a:r>
            <a:r>
              <a:rPr lang="zh-CN" altLang="en-US" sz="2400" b="1" dirty="0">
                <a:solidFill>
                  <a:srgbClr val="99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晴天多，日照强</a:t>
            </a:r>
            <a:r>
              <a:rPr lang="zh-CN" altLang="en-US" sz="2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，热量较充足，温差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大。水源较充足</a:t>
            </a:r>
            <a:r>
              <a:rPr lang="zh-CN" altLang="en-US" sz="2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、地形平坦，土质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较肥沃。</a:t>
            </a:r>
          </a:p>
          <a:p>
            <a:pPr eaLnBrk="1" fontAlgn="auto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谷地宽广，有西南季风带来的暖湿空气，地势较低，冬季不受冬季风影响，比较温暖。</a:t>
            </a:r>
          </a:p>
          <a:p>
            <a:pPr eaLnBrk="1" fontAlgn="auto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不利条件：</a:t>
            </a:r>
            <a:r>
              <a:rPr lang="zh-CN" altLang="en-US" sz="2400" b="1" dirty="0">
                <a:solidFill>
                  <a:srgbClr val="99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降水少，气温</a:t>
            </a:r>
            <a:r>
              <a:rPr lang="zh-CN" altLang="en-US" sz="24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低，热量不足，无霜期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短。</a:t>
            </a:r>
          </a:p>
          <a:p>
            <a:pPr eaLnBrk="1" fontAlgn="auto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主要作物：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青稞、小麦、豌豆、油菜</a:t>
            </a:r>
          </a:p>
          <a:p>
            <a:pPr eaLnBrk="1" fontAlgn="auto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特点：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喜温凉和优质高产。</a:t>
            </a:r>
          </a:p>
          <a:p>
            <a:pPr eaLnBrk="1" fontAlgn="auto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青稞产量高的原因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eaLnBrk="1" fontAlgn="auto" latinLnBrk="0" hangingPunct="1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光照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强，昼夜温差大，有利于农作物有机质的积累</a:t>
            </a:r>
            <a:r>
              <a:rPr lang="zh-CN" altLang="en-US" sz="24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。生长周期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较长</a:t>
            </a:r>
            <a:endParaRPr lang="en-US" altLang="zh-CN" sz="2400" b="1" dirty="0" smtClean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7896" name="Picture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853" y="1547707"/>
            <a:ext cx="2553547" cy="29565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1711961" y="1652694"/>
            <a:ext cx="95891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99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青 稞</a:t>
            </a:r>
            <a:endParaRPr lang="zh-CN" altLang="en-US" sz="2400" b="1" dirty="0">
              <a:solidFill>
                <a:srgbClr val="9933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597" y="0"/>
            <a:ext cx="481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三、人文地理特征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265853" y="440519"/>
            <a:ext cx="376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、农业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5777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7" grpId="0" bldLvl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200703131447494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t="39438" r="32167" b="11388"/>
          <a:stretch>
            <a:fillRect/>
          </a:stretch>
        </p:blipFill>
        <p:spPr bwMode="auto">
          <a:xfrm>
            <a:off x="2054225" y="207964"/>
            <a:ext cx="8078788" cy="576738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03" name="Line 3"/>
          <p:cNvSpPr>
            <a:spLocks noChangeShapeType="1"/>
          </p:cNvSpPr>
          <p:nvPr/>
        </p:nvSpPr>
        <p:spPr bwMode="auto">
          <a:xfrm flipH="1">
            <a:off x="2255839" y="185739"/>
            <a:ext cx="1139825" cy="57943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4" name="Line 4"/>
          <p:cNvSpPr>
            <a:spLocks noChangeShapeType="1"/>
          </p:cNvSpPr>
          <p:nvPr/>
        </p:nvSpPr>
        <p:spPr bwMode="auto">
          <a:xfrm flipH="1">
            <a:off x="4799013" y="207964"/>
            <a:ext cx="760412" cy="57943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5" name="Line 5"/>
          <p:cNvSpPr>
            <a:spLocks noChangeShapeType="1"/>
          </p:cNvSpPr>
          <p:nvPr/>
        </p:nvSpPr>
        <p:spPr bwMode="auto">
          <a:xfrm flipH="1">
            <a:off x="7388225" y="196851"/>
            <a:ext cx="190500" cy="57943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6" name="Line 6"/>
          <p:cNvSpPr>
            <a:spLocks noChangeShapeType="1"/>
          </p:cNvSpPr>
          <p:nvPr/>
        </p:nvSpPr>
        <p:spPr bwMode="auto">
          <a:xfrm>
            <a:off x="9658350" y="196851"/>
            <a:ext cx="190500" cy="57943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7" name="Freeform 7"/>
          <p:cNvSpPr>
            <a:spLocks/>
          </p:cNvSpPr>
          <p:nvPr/>
        </p:nvSpPr>
        <p:spPr bwMode="auto">
          <a:xfrm>
            <a:off x="2054225" y="2297113"/>
            <a:ext cx="8078788" cy="927100"/>
          </a:xfrm>
          <a:custGeom>
            <a:avLst/>
            <a:gdLst>
              <a:gd name="T0" fmla="*/ 0 w 4080"/>
              <a:gd name="T1" fmla="*/ 0 h 448"/>
              <a:gd name="T2" fmla="*/ 2112 w 4080"/>
              <a:gd name="T3" fmla="*/ 384 h 448"/>
              <a:gd name="T4" fmla="*/ 4080 w 4080"/>
              <a:gd name="T5" fmla="*/ 384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80" h="448">
                <a:moveTo>
                  <a:pt x="0" y="0"/>
                </a:moveTo>
                <a:cubicBezTo>
                  <a:pt x="716" y="160"/>
                  <a:pt x="1432" y="320"/>
                  <a:pt x="2112" y="384"/>
                </a:cubicBezTo>
                <a:cubicBezTo>
                  <a:pt x="2792" y="448"/>
                  <a:pt x="3436" y="416"/>
                  <a:pt x="4080" y="384"/>
                </a:cubicBezTo>
              </a:path>
            </a:pathLst>
          </a:custGeom>
          <a:noFill/>
          <a:ln w="38100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8" name="Freeform 8"/>
          <p:cNvSpPr>
            <a:spLocks/>
          </p:cNvSpPr>
          <p:nvPr/>
        </p:nvSpPr>
        <p:spPr bwMode="auto">
          <a:xfrm>
            <a:off x="2054225" y="4186239"/>
            <a:ext cx="8078788" cy="795337"/>
          </a:xfrm>
          <a:custGeom>
            <a:avLst/>
            <a:gdLst>
              <a:gd name="T0" fmla="*/ 0 w 4080"/>
              <a:gd name="T1" fmla="*/ 0 h 448"/>
              <a:gd name="T2" fmla="*/ 2112 w 4080"/>
              <a:gd name="T3" fmla="*/ 384 h 448"/>
              <a:gd name="T4" fmla="*/ 4080 w 4080"/>
              <a:gd name="T5" fmla="*/ 384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80" h="448">
                <a:moveTo>
                  <a:pt x="0" y="0"/>
                </a:moveTo>
                <a:cubicBezTo>
                  <a:pt x="716" y="160"/>
                  <a:pt x="1432" y="320"/>
                  <a:pt x="2112" y="384"/>
                </a:cubicBezTo>
                <a:cubicBezTo>
                  <a:pt x="2792" y="448"/>
                  <a:pt x="3436" y="416"/>
                  <a:pt x="4080" y="384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9" name="Text Box 9"/>
          <p:cNvSpPr txBox="1">
            <a:spLocks noChangeArrowheads="1"/>
          </p:cNvSpPr>
          <p:nvPr/>
        </p:nvSpPr>
        <p:spPr bwMode="auto">
          <a:xfrm>
            <a:off x="9005889" y="4687889"/>
            <a:ext cx="1482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23°26′N</a:t>
            </a:r>
          </a:p>
        </p:txBody>
      </p:sp>
      <p:sp>
        <p:nvSpPr>
          <p:cNvPr id="153610" name="Text Box 10"/>
          <p:cNvSpPr txBox="1">
            <a:spLocks noChangeArrowheads="1"/>
          </p:cNvSpPr>
          <p:nvPr/>
        </p:nvSpPr>
        <p:spPr bwMode="auto">
          <a:xfrm>
            <a:off x="9388475" y="2927351"/>
            <a:ext cx="110013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30°N</a:t>
            </a:r>
          </a:p>
        </p:txBody>
      </p:sp>
      <p:sp>
        <p:nvSpPr>
          <p:cNvPr id="153611" name="Text Box 11"/>
          <p:cNvSpPr txBox="1">
            <a:spLocks noChangeArrowheads="1"/>
          </p:cNvSpPr>
          <p:nvPr/>
        </p:nvSpPr>
        <p:spPr bwMode="auto">
          <a:xfrm>
            <a:off x="4430714" y="6127751"/>
            <a:ext cx="10683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</a:rPr>
              <a:t>90°E</a:t>
            </a:r>
          </a:p>
        </p:txBody>
      </p:sp>
      <p:sp>
        <p:nvSpPr>
          <p:cNvPr id="153612" name="Text Box 12"/>
          <p:cNvSpPr txBox="1">
            <a:spLocks noChangeArrowheads="1"/>
          </p:cNvSpPr>
          <p:nvPr/>
        </p:nvSpPr>
        <p:spPr bwMode="auto">
          <a:xfrm>
            <a:off x="6888164" y="6113464"/>
            <a:ext cx="1235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</a:rPr>
              <a:t>100°E</a:t>
            </a:r>
          </a:p>
        </p:txBody>
      </p:sp>
      <p:sp>
        <p:nvSpPr>
          <p:cNvPr id="153613" name="Text Box 13"/>
          <p:cNvSpPr txBox="1">
            <a:spLocks noChangeArrowheads="1"/>
          </p:cNvSpPr>
          <p:nvPr/>
        </p:nvSpPr>
        <p:spPr bwMode="auto">
          <a:xfrm>
            <a:off x="9264650" y="6113464"/>
            <a:ext cx="1403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</a:rPr>
              <a:t>110°E</a:t>
            </a:r>
          </a:p>
        </p:txBody>
      </p:sp>
      <p:sp>
        <p:nvSpPr>
          <p:cNvPr id="153614" name="Text Box 14"/>
          <p:cNvSpPr txBox="1">
            <a:spLocks noChangeArrowheads="1"/>
          </p:cNvSpPr>
          <p:nvPr/>
        </p:nvSpPr>
        <p:spPr bwMode="auto">
          <a:xfrm>
            <a:off x="1847851" y="6113464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</a:rPr>
              <a:t>80°E</a:t>
            </a:r>
          </a:p>
        </p:txBody>
      </p:sp>
      <p:sp>
        <p:nvSpPr>
          <p:cNvPr id="153615" name="Oval 15"/>
          <p:cNvSpPr>
            <a:spLocks noChangeArrowheads="1"/>
          </p:cNvSpPr>
          <p:nvPr/>
        </p:nvSpPr>
        <p:spPr bwMode="auto">
          <a:xfrm rot="-2686795">
            <a:off x="5810250" y="55563"/>
            <a:ext cx="914400" cy="1752600"/>
          </a:xfrm>
          <a:prstGeom prst="ellips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16" name="Oval 16"/>
          <p:cNvSpPr>
            <a:spLocks noChangeArrowheads="1"/>
          </p:cNvSpPr>
          <p:nvPr/>
        </p:nvSpPr>
        <p:spPr bwMode="auto">
          <a:xfrm>
            <a:off x="4591050" y="2417763"/>
            <a:ext cx="1219200" cy="1371600"/>
          </a:xfrm>
          <a:prstGeom prst="ellips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17" name="Oval 17"/>
          <p:cNvSpPr>
            <a:spLocks noChangeArrowheads="1"/>
          </p:cNvSpPr>
          <p:nvPr/>
        </p:nvSpPr>
        <p:spPr bwMode="auto">
          <a:xfrm>
            <a:off x="7086600" y="665164"/>
            <a:ext cx="1066800" cy="1087437"/>
          </a:xfrm>
          <a:prstGeom prst="ellips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18" name="Oval 18"/>
          <p:cNvSpPr>
            <a:spLocks noChangeArrowheads="1"/>
          </p:cNvSpPr>
          <p:nvPr/>
        </p:nvSpPr>
        <p:spPr bwMode="auto">
          <a:xfrm>
            <a:off x="6877050" y="2798763"/>
            <a:ext cx="990600" cy="2819400"/>
          </a:xfrm>
          <a:prstGeom prst="ellips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26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5" grpId="0" animBg="1"/>
      <p:bldP spid="153616" grpId="0" animBg="1"/>
      <p:bldP spid="153617" grpId="0" animBg="1"/>
      <p:bldP spid="1536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6804EF4-662E-466F-8055-612208A5A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CAF2A51-B21E-4623-AAE5-1B1C2511DFDD}"/>
              </a:ext>
            </a:extLst>
          </p:cNvPr>
          <p:cNvSpPr/>
          <p:nvPr/>
        </p:nvSpPr>
        <p:spPr>
          <a:xfrm>
            <a:off x="902825" y="146050"/>
            <a:ext cx="10556112" cy="65659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9D711C9-9924-4A48-B9A2-6EEB4F2DADC1}"/>
              </a:ext>
            </a:extLst>
          </p:cNvPr>
          <p:cNvSpPr/>
          <p:nvPr/>
        </p:nvSpPr>
        <p:spPr>
          <a:xfrm>
            <a:off x="3560739" y="2196540"/>
            <a:ext cx="5954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农作物优质高产</a:t>
            </a: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xmlns="" id="{7CE4BE82-E45D-49DA-8CC3-A916E3CD6D0B}"/>
              </a:ext>
            </a:extLst>
          </p:cNvPr>
          <p:cNvSpPr/>
          <p:nvPr/>
        </p:nvSpPr>
        <p:spPr>
          <a:xfrm>
            <a:off x="4105541" y="2081892"/>
            <a:ext cx="403225" cy="2877214"/>
          </a:xfrm>
          <a:prstGeom prst="leftBrace">
            <a:avLst>
              <a:gd name="adj1" fmla="val 147059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zh-CN" altLang="en-US" kern="0">
              <a:latin typeface="Calibri"/>
              <a:ea typeface="微软雅黑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54977137-9905-4085-A24D-76E734D21E14}"/>
              </a:ext>
            </a:extLst>
          </p:cNvPr>
          <p:cNvSpPr/>
          <p:nvPr/>
        </p:nvSpPr>
        <p:spPr>
          <a:xfrm>
            <a:off x="5631798" y="803479"/>
            <a:ext cx="52484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光照充足，昼夜温差</a:t>
            </a:r>
            <a:r>
              <a:rPr lang="zh-CN" altLang="en-US" sz="2400" b="1" dirty="0" smtClean="0">
                <a:ea typeface="微软雅黑"/>
              </a:rPr>
              <a:t>大，生长周期长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A722FD0E-C0E4-4B50-A3EF-CF00E96423C3}"/>
              </a:ext>
            </a:extLst>
          </p:cNvPr>
          <p:cNvSpPr/>
          <p:nvPr/>
        </p:nvSpPr>
        <p:spPr>
          <a:xfrm>
            <a:off x="7474634" y="2150780"/>
            <a:ext cx="1946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降水少</a:t>
            </a:r>
            <a:endParaRPr lang="en-US" altLang="zh-CN" sz="2400" b="1" dirty="0">
              <a:ea typeface="微软雅黑"/>
            </a:endParaRPr>
          </a:p>
          <a:p>
            <a:pPr defTabSz="457200"/>
            <a:r>
              <a:rPr lang="zh-CN" altLang="en-US" sz="2400" b="1" dirty="0">
                <a:ea typeface="微软雅黑"/>
              </a:rPr>
              <a:t>气温低</a:t>
            </a:r>
            <a:endParaRPr lang="en-US" altLang="zh-CN" sz="2400" b="1" dirty="0">
              <a:ea typeface="微软雅黑"/>
            </a:endParaRPr>
          </a:p>
          <a:p>
            <a:pPr defTabSz="457200"/>
            <a:r>
              <a:rPr lang="zh-CN" altLang="en-US" sz="2400" b="1" dirty="0">
                <a:ea typeface="微软雅黑"/>
              </a:rPr>
              <a:t>紫外线强</a:t>
            </a:r>
            <a:endParaRPr lang="en-US" altLang="zh-CN" sz="2400" b="1" dirty="0">
              <a:ea typeface="微软雅黑"/>
            </a:endParaRPr>
          </a:p>
          <a:p>
            <a:pPr defTabSz="457200"/>
            <a:r>
              <a:rPr lang="zh-CN" altLang="en-US" sz="2400" b="1" dirty="0">
                <a:ea typeface="微软雅黑"/>
              </a:rPr>
              <a:t>昼夜温差大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xmlns="" id="{AA8268E3-E4FD-4124-B1B4-4045E04E9BE8}"/>
              </a:ext>
            </a:extLst>
          </p:cNvPr>
          <p:cNvSpPr/>
          <p:nvPr/>
        </p:nvSpPr>
        <p:spPr>
          <a:xfrm>
            <a:off x="7283299" y="2430542"/>
            <a:ext cx="160836" cy="1010137"/>
          </a:xfrm>
          <a:prstGeom prst="leftBrace">
            <a:avLst>
              <a:gd name="adj1" fmla="val 147059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zh-CN" altLang="en-US" kern="0">
              <a:latin typeface="Calibri"/>
              <a:ea typeface="微软雅黑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C455884-02C1-4384-B1D8-2A0EF4518CE1}"/>
              </a:ext>
            </a:extLst>
          </p:cNvPr>
          <p:cNvSpPr/>
          <p:nvPr/>
        </p:nvSpPr>
        <p:spPr>
          <a:xfrm>
            <a:off x="5631797" y="1225631"/>
            <a:ext cx="403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土壤肥沃，有特殊元素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3BF4624F-F0AE-4D08-86EA-B5B69BA3603E}"/>
              </a:ext>
            </a:extLst>
          </p:cNvPr>
          <p:cNvSpPr/>
          <p:nvPr/>
        </p:nvSpPr>
        <p:spPr>
          <a:xfrm>
            <a:off x="5631797" y="2677311"/>
            <a:ext cx="403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病虫害少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8861D3A9-3DBE-43E3-AF9E-A35B20B04429}"/>
              </a:ext>
            </a:extLst>
          </p:cNvPr>
          <p:cNvSpPr/>
          <p:nvPr/>
        </p:nvSpPr>
        <p:spPr>
          <a:xfrm>
            <a:off x="5613124" y="3725628"/>
            <a:ext cx="403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农业发展历史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03086644-3DD5-4CC8-9268-4233AE5AAA22}"/>
              </a:ext>
            </a:extLst>
          </p:cNvPr>
          <p:cNvSpPr/>
          <p:nvPr/>
        </p:nvSpPr>
        <p:spPr>
          <a:xfrm>
            <a:off x="5613124" y="4103585"/>
            <a:ext cx="403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品种改良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88D1B584-A7BF-4681-B730-1531EE1DE349}"/>
              </a:ext>
            </a:extLst>
          </p:cNvPr>
          <p:cNvSpPr/>
          <p:nvPr/>
        </p:nvSpPr>
        <p:spPr>
          <a:xfrm>
            <a:off x="5626280" y="4497443"/>
            <a:ext cx="403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劳动力素质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1CA9145D-2D80-4DC5-BBE2-EF2E96CD7A6E}"/>
              </a:ext>
            </a:extLst>
          </p:cNvPr>
          <p:cNvSpPr/>
          <p:nvPr/>
        </p:nvSpPr>
        <p:spPr>
          <a:xfrm>
            <a:off x="4500540" y="1559075"/>
            <a:ext cx="955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自然因素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xmlns="" id="{7364FBEA-3D80-43B3-B8C0-EC45BAE0BE6E}"/>
              </a:ext>
            </a:extLst>
          </p:cNvPr>
          <p:cNvSpPr/>
          <p:nvPr/>
        </p:nvSpPr>
        <p:spPr>
          <a:xfrm>
            <a:off x="5385725" y="1077832"/>
            <a:ext cx="246073" cy="1916902"/>
          </a:xfrm>
          <a:prstGeom prst="leftBrace">
            <a:avLst>
              <a:gd name="adj1" fmla="val 147059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zh-CN" altLang="en-US" kern="0">
              <a:latin typeface="Calibri"/>
              <a:ea typeface="微软雅黑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D1793D1F-F16E-46D5-B0B4-B4D0777E42E2}"/>
              </a:ext>
            </a:extLst>
          </p:cNvPr>
          <p:cNvSpPr/>
          <p:nvPr/>
        </p:nvSpPr>
        <p:spPr>
          <a:xfrm>
            <a:off x="5626280" y="4880825"/>
            <a:ext cx="403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种植方式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AED9357E-9E60-4469-8DE6-06736F132759}"/>
              </a:ext>
            </a:extLst>
          </p:cNvPr>
          <p:cNvSpPr/>
          <p:nvPr/>
        </p:nvSpPr>
        <p:spPr>
          <a:xfrm>
            <a:off x="5639901" y="5260064"/>
            <a:ext cx="403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生产技术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xmlns="" id="{7706D711-2367-43C4-A068-F7F544A0E4A4}"/>
              </a:ext>
            </a:extLst>
          </p:cNvPr>
          <p:cNvSpPr/>
          <p:nvPr/>
        </p:nvSpPr>
        <p:spPr>
          <a:xfrm>
            <a:off x="5385725" y="3927651"/>
            <a:ext cx="246073" cy="1946426"/>
          </a:xfrm>
          <a:prstGeom prst="leftBrace">
            <a:avLst>
              <a:gd name="adj1" fmla="val 147059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zh-CN" altLang="en-US" kern="0">
              <a:latin typeface="Calibri"/>
              <a:ea typeface="微软雅黑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AF52B7FA-14D9-4121-883E-766EE626F905}"/>
              </a:ext>
            </a:extLst>
          </p:cNvPr>
          <p:cNvSpPr/>
          <p:nvPr/>
        </p:nvSpPr>
        <p:spPr>
          <a:xfrm>
            <a:off x="4577787" y="4358943"/>
            <a:ext cx="955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社会经济因素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34567503-BE45-40E7-9357-2AF99804AE42}"/>
              </a:ext>
            </a:extLst>
          </p:cNvPr>
          <p:cNvSpPr/>
          <p:nvPr/>
        </p:nvSpPr>
        <p:spPr>
          <a:xfrm>
            <a:off x="5631797" y="1630505"/>
            <a:ext cx="4900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环境质量好：空气、水源质量好</a:t>
            </a:r>
            <a:endParaRPr lang="en-US" altLang="zh-CN" sz="2400" b="1" dirty="0">
              <a:ea typeface="微软雅黑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B7F9F04B-1C4E-4803-88F0-A39DFF034795}"/>
              </a:ext>
            </a:extLst>
          </p:cNvPr>
          <p:cNvSpPr/>
          <p:nvPr/>
        </p:nvSpPr>
        <p:spPr>
          <a:xfrm>
            <a:off x="5639901" y="5642283"/>
            <a:ext cx="403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2400" b="1" dirty="0">
                <a:ea typeface="微软雅黑"/>
              </a:rPr>
              <a:t>技术装备</a:t>
            </a:r>
            <a:endParaRPr lang="en-US" altLang="zh-CN" sz="2400" b="1" dirty="0">
              <a:ea typeface="微软雅黑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94BB43A-87CA-410B-BDB7-E7D06271F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4" y="1974572"/>
            <a:ext cx="2752506" cy="27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9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animBg="1"/>
      <p:bldP spid="29" grpId="0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/>
      <p:bldP spid="40" grpId="0"/>
      <p:bldP spid="41" grpId="0" animBg="1"/>
      <p:bldP spid="42" grpId="0"/>
      <p:bldP spid="45" grpId="0"/>
      <p:bldP spid="4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4"/>
          <p:cNvGrpSpPr/>
          <p:nvPr/>
        </p:nvGrpSpPr>
        <p:grpSpPr>
          <a:xfrm>
            <a:off x="4419600" y="1547965"/>
            <a:ext cx="3352800" cy="4491335"/>
            <a:chOff x="1824" y="720"/>
            <a:chExt cx="2112" cy="336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571" name="AutoShape 25"/>
            <p:cNvSpPr>
              <a:spLocks noChangeArrowheads="1"/>
            </p:cNvSpPr>
            <p:nvPr/>
          </p:nvSpPr>
          <p:spPr bwMode="auto">
            <a:xfrm>
              <a:off x="1824" y="720"/>
              <a:ext cx="2112" cy="336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b="0">
                <a:solidFill>
                  <a:prstClr val="black"/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572" name="Line 26"/>
            <p:cNvSpPr>
              <a:spLocks noChangeShapeType="1"/>
            </p:cNvSpPr>
            <p:nvPr/>
          </p:nvSpPr>
          <p:spPr bwMode="auto">
            <a:xfrm>
              <a:off x="2112" y="3168"/>
              <a:ext cx="1536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573" name="Line 27"/>
            <p:cNvSpPr>
              <a:spLocks noChangeShapeType="1"/>
            </p:cNvSpPr>
            <p:nvPr/>
          </p:nvSpPr>
          <p:spPr bwMode="auto">
            <a:xfrm>
              <a:off x="2304" y="2592"/>
              <a:ext cx="1152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574" name="Line 28"/>
            <p:cNvSpPr>
              <a:spLocks noChangeShapeType="1"/>
            </p:cNvSpPr>
            <p:nvPr/>
          </p:nvSpPr>
          <p:spPr bwMode="auto">
            <a:xfrm>
              <a:off x="2484" y="2016"/>
              <a:ext cx="780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5528587" y="5220150"/>
            <a:ext cx="1143000" cy="528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zh-CN" altLang="en-US" sz="280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温暖</a:t>
            </a:r>
          </a:p>
        </p:txBody>
      </p:sp>
      <p:sp>
        <p:nvSpPr>
          <p:cNvPr id="35870" name="Text Box 30"/>
          <p:cNvSpPr txBox="1">
            <a:spLocks noChangeArrowheads="1"/>
          </p:cNvSpPr>
          <p:nvPr/>
        </p:nvSpPr>
        <p:spPr bwMode="auto">
          <a:xfrm>
            <a:off x="5452387" y="4212089"/>
            <a:ext cx="1295400" cy="528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zh-CN" altLang="en-US" sz="280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温凉</a:t>
            </a:r>
          </a:p>
        </p:txBody>
      </p:sp>
      <p:sp>
        <p:nvSpPr>
          <p:cNvPr id="35871" name="Text Box 31"/>
          <p:cNvSpPr txBox="1">
            <a:spLocks noChangeArrowheads="1"/>
          </p:cNvSpPr>
          <p:nvPr/>
        </p:nvSpPr>
        <p:spPr bwMode="auto">
          <a:xfrm>
            <a:off x="5528587" y="3411989"/>
            <a:ext cx="1143000" cy="528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zh-CN" altLang="en-US" sz="280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寒冷</a:t>
            </a:r>
          </a:p>
        </p:txBody>
      </p:sp>
      <p:sp>
        <p:nvSpPr>
          <p:cNvPr id="35872" name="Text Box 32"/>
          <p:cNvSpPr txBox="1">
            <a:spLocks noChangeArrowheads="1"/>
          </p:cNvSpPr>
          <p:nvPr/>
        </p:nvSpPr>
        <p:spPr bwMode="auto">
          <a:xfrm>
            <a:off x="5614312" y="2513464"/>
            <a:ext cx="971550" cy="528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zh-CN" altLang="en-US" sz="280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寒冻</a:t>
            </a:r>
          </a:p>
        </p:txBody>
      </p:sp>
      <p:sp>
        <p:nvSpPr>
          <p:cNvPr id="35873" name="Text Box 33"/>
          <p:cNvSpPr txBox="1">
            <a:spLocks noChangeArrowheads="1"/>
          </p:cNvSpPr>
          <p:nvPr/>
        </p:nvSpPr>
        <p:spPr bwMode="auto">
          <a:xfrm>
            <a:off x="2765425" y="5580513"/>
            <a:ext cx="1314450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3000m</a:t>
            </a:r>
          </a:p>
        </p:txBody>
      </p:sp>
      <p:sp>
        <p:nvSpPr>
          <p:cNvPr id="35874" name="Text Box 34"/>
          <p:cNvSpPr txBox="1">
            <a:spLocks noChangeArrowheads="1"/>
          </p:cNvSpPr>
          <p:nvPr/>
        </p:nvSpPr>
        <p:spPr bwMode="auto">
          <a:xfrm>
            <a:off x="3125788" y="4540701"/>
            <a:ext cx="1314450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4000m</a:t>
            </a:r>
          </a:p>
        </p:txBody>
      </p:sp>
      <p:sp>
        <p:nvSpPr>
          <p:cNvPr id="35875" name="Text Box 35"/>
          <p:cNvSpPr txBox="1">
            <a:spLocks noChangeArrowheads="1"/>
          </p:cNvSpPr>
          <p:nvPr/>
        </p:nvSpPr>
        <p:spPr bwMode="auto">
          <a:xfrm>
            <a:off x="3341688" y="3823151"/>
            <a:ext cx="131445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4500m</a:t>
            </a:r>
          </a:p>
        </p:txBody>
      </p:sp>
      <p:sp>
        <p:nvSpPr>
          <p:cNvPr id="35876" name="Text Box 36"/>
          <p:cNvSpPr txBox="1">
            <a:spLocks noChangeArrowheads="1"/>
          </p:cNvSpPr>
          <p:nvPr/>
        </p:nvSpPr>
        <p:spPr bwMode="auto">
          <a:xfrm>
            <a:off x="3702050" y="3030988"/>
            <a:ext cx="1314450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5000m</a:t>
            </a:r>
          </a:p>
        </p:txBody>
      </p:sp>
      <p:sp>
        <p:nvSpPr>
          <p:cNvPr id="35877" name="Text Box 37"/>
          <p:cNvSpPr txBox="1">
            <a:spLocks noChangeArrowheads="1"/>
          </p:cNvSpPr>
          <p:nvPr/>
        </p:nvSpPr>
        <p:spPr bwMode="auto">
          <a:xfrm>
            <a:off x="7661281" y="5207909"/>
            <a:ext cx="2590800" cy="528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zh-CN" altLang="en-US" sz="2800" b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青稞、冬小麦</a:t>
            </a:r>
          </a:p>
        </p:txBody>
      </p:sp>
      <p:sp>
        <p:nvSpPr>
          <p:cNvPr id="35878" name="Text Box 38"/>
          <p:cNvSpPr txBox="1">
            <a:spLocks noChangeArrowheads="1"/>
          </p:cNvSpPr>
          <p:nvPr/>
        </p:nvSpPr>
        <p:spPr bwMode="auto">
          <a:xfrm>
            <a:off x="7252841" y="4151824"/>
            <a:ext cx="2971800" cy="528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zh-CN" altLang="en-US" sz="2800" b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青稞、春小麦</a:t>
            </a:r>
          </a:p>
        </p:txBody>
      </p:sp>
      <p:sp>
        <p:nvSpPr>
          <p:cNvPr id="35879" name="Text Box 39"/>
          <p:cNvSpPr txBox="1">
            <a:spLocks noChangeArrowheads="1"/>
          </p:cNvSpPr>
          <p:nvPr/>
        </p:nvSpPr>
        <p:spPr bwMode="auto">
          <a:xfrm>
            <a:off x="6986788" y="3400991"/>
            <a:ext cx="1600200" cy="528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zh-CN" altLang="en-US" sz="2800" b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青稞</a:t>
            </a:r>
          </a:p>
        </p:txBody>
      </p:sp>
      <p:sp>
        <p:nvSpPr>
          <p:cNvPr id="35880" name="Rectangle 40"/>
          <p:cNvSpPr>
            <a:spLocks noChangeArrowheads="1"/>
          </p:cNvSpPr>
          <p:nvPr/>
        </p:nvSpPr>
        <p:spPr bwMode="auto">
          <a:xfrm>
            <a:off x="2345418" y="254612"/>
            <a:ext cx="7501164" cy="990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zh-CN" altLang="en-US" sz="3200">
                <a:solidFill>
                  <a:prstClr val="black"/>
                </a:solidFill>
                <a:cs typeface="+mn-ea"/>
                <a:sym typeface="+mn-lt"/>
              </a:rPr>
              <a:t>喜温凉农作物：青稞、小麦、豌豆</a:t>
            </a: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6667470" y="2518455"/>
            <a:ext cx="762000" cy="528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1" lang="zh-CN" altLang="en-US" sz="2800" b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/>
                <a:ea typeface="微软雅黑" panose="020B0503020204020204" pitchFamily="34" charset="-122"/>
                <a:cs typeface="+mn-ea"/>
                <a:sym typeface="+mn-lt"/>
              </a:rPr>
              <a:t>无</a:t>
            </a:r>
          </a:p>
        </p:txBody>
      </p:sp>
    </p:spTree>
    <p:extLst>
      <p:ext uri="{BB962C8B-B14F-4D97-AF65-F5344CB8AC3E}">
        <p14:creationId xmlns:p14="http://schemas.microsoft.com/office/powerpoint/2010/main" val="374681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5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5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35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4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35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9" grpId="0"/>
      <p:bldP spid="35870" grpId="0"/>
      <p:bldP spid="35871" grpId="0"/>
      <p:bldP spid="35872" grpId="0"/>
      <p:bldP spid="35873" grpId="0"/>
      <p:bldP spid="35874" grpId="0"/>
      <p:bldP spid="35875" grpId="0"/>
      <p:bldP spid="35876" grpId="0"/>
      <p:bldP spid="35877" grpId="0"/>
      <p:bldP spid="35878" grpId="0"/>
      <p:bldP spid="35879" grpId="0"/>
      <p:bldP spid="35880" grpId="0"/>
      <p:bldP spid="3588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642" name="Picture 2" descr="https://timgsa.baidu.com/timg?image&amp;quality=80&amp;size=b9999_10000&amp;sec=1541176029452&amp;di=cf63b9764fd60d84f445aa96aee50fe4&amp;imgtype=0&amp;src=http%3A%2F%2Fimgsrc.baidu.com%2Fimgad%2Fpic%2Fitem%2F95eef01f3a292df5642d901db6315c6035a873cf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12432704" cy="8292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48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3" descr="wKgB3FDn3juAPkdxAAi_YdQ0pgk9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5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91400" y="685800"/>
            <a:ext cx="20891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5400" b="1">
                <a:solidFill>
                  <a:schemeClr val="bg1"/>
                </a:solidFill>
                <a:ea typeface="微软雅黑" panose="020B0503020204020204" pitchFamily="34" charset="-122"/>
              </a:rPr>
              <a:t>青稞</a:t>
            </a:r>
          </a:p>
        </p:txBody>
      </p:sp>
    </p:spTree>
    <p:extLst>
      <p:ext uri="{BB962C8B-B14F-4D97-AF65-F5344CB8AC3E}">
        <p14:creationId xmlns:p14="http://schemas.microsoft.com/office/powerpoint/2010/main" val="425512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rcRect b="3486"/>
          <a:stretch>
            <a:fillRect/>
          </a:stretch>
        </p:blipFill>
        <p:spPr>
          <a:xfrm>
            <a:off x="-35560" y="-24130"/>
            <a:ext cx="5836285" cy="3973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rcRect b="6274"/>
          <a:stretch>
            <a:fillRect/>
          </a:stretch>
        </p:blipFill>
        <p:spPr>
          <a:xfrm>
            <a:off x="5734050" y="3630295"/>
            <a:ext cx="6480175" cy="39947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155" y="33743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青稞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14285" y="31750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/>
              <a:t>小麦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rcRect l="2425" t="2140" r="2889" b="3785"/>
          <a:stretch>
            <a:fillRect/>
          </a:stretch>
        </p:blipFill>
        <p:spPr>
          <a:xfrm>
            <a:off x="5733415" y="-154940"/>
            <a:ext cx="6480810" cy="4104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rcRect l="6580" t="3432" r="3585" b="4006"/>
          <a:stretch>
            <a:fillRect/>
          </a:stretch>
        </p:blipFill>
        <p:spPr>
          <a:xfrm>
            <a:off x="-175260" y="3917315"/>
            <a:ext cx="5904230" cy="38881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39485" y="338518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小麦</a:t>
            </a:r>
          </a:p>
        </p:txBody>
      </p:sp>
    </p:spTree>
    <p:extLst>
      <p:ext uri="{BB962C8B-B14F-4D97-AF65-F5344CB8AC3E}">
        <p14:creationId xmlns:p14="http://schemas.microsoft.com/office/powerpoint/2010/main" val="371721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35A513D5-2267-4F02-A4E0-E580AFBAD2CE}"/>
              </a:ext>
            </a:extLst>
          </p:cNvPr>
          <p:cNvSpPr/>
          <p:nvPr/>
        </p:nvSpPr>
        <p:spPr>
          <a:xfrm>
            <a:off x="283517" y="423123"/>
            <a:ext cx="116441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雅鲁藏布江、拉萨河和年楚河合称“一江两河”（图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），为西藏“三大粮仓”。“一江两河”河谷所产油菜籽籽粒大、品质优，单位面积产量比我国东部平原高一倍，除了青稞、小麦、油菜等传统作物外，近年来利用温室栽培和地膜保温，大力发展种植黄瓜、西红柿、火龙果、花卉、菌菇等经济作物，在雪域高原实现了蔬菜自给、瓜果飘香</a:t>
            </a:r>
          </a:p>
        </p:txBody>
      </p:sp>
      <p:graphicFrame>
        <p:nvGraphicFramePr>
          <p:cNvPr id="6" name="对象 5">
            <a:hlinkClick r:id="" action="ppaction://ole?verb=0"/>
            <a:extLst>
              <a:ext uri="{FF2B5EF4-FFF2-40B4-BE49-F238E27FC236}">
                <a16:creationId xmlns:a16="http://schemas.microsoft.com/office/drawing/2014/main" xmlns="" id="{EE86B2E3-62E0-4DCB-9F4E-581C6AFEE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369791"/>
              </p:ext>
            </p:extLst>
          </p:nvPr>
        </p:nvGraphicFramePr>
        <p:xfrm>
          <a:off x="6368781" y="1512629"/>
          <a:ext cx="5558867" cy="3055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演示文稿" r:id="rId3" imgW="6132512" imgH="3450334" progId="">
                  <p:embed/>
                </p:oleObj>
              </mc:Choice>
              <mc:Fallback>
                <p:oleObj name="演示文稿" r:id="rId3" imgW="6132512" imgH="345033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8781" y="1512629"/>
                        <a:ext cx="5558867" cy="30555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CF4B918-F81A-4584-9937-C9ACE4F65D80}"/>
              </a:ext>
            </a:extLst>
          </p:cNvPr>
          <p:cNvSpPr/>
          <p:nvPr/>
        </p:nvSpPr>
        <p:spPr>
          <a:xfrm>
            <a:off x="752802" y="3184987"/>
            <a:ext cx="4432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66D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与东部平原相比，</a:t>
            </a:r>
            <a:r>
              <a:rPr lang="en-US" altLang="zh-CN" sz="2000" b="1" dirty="0">
                <a:solidFill>
                  <a:srgbClr val="166D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166D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“一江两河”河谷</a:t>
            </a:r>
            <a:endParaRPr lang="en-US" altLang="zh-CN" sz="2000" b="1" dirty="0">
              <a:solidFill>
                <a:srgbClr val="166D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44AF2F71-140E-4D03-BBC5-B78DB7831652}"/>
              </a:ext>
            </a:extLst>
          </p:cNvPr>
          <p:cNvSpPr/>
          <p:nvPr/>
        </p:nvSpPr>
        <p:spPr>
          <a:xfrm>
            <a:off x="486137" y="2023634"/>
            <a:ext cx="57085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“一江两河”河谷所产油菜籽比我国东部平原地区籽粒大、品质优、单产高，分析其自然原因。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ADD8D04-A325-4AF5-A24F-C06910690B22}"/>
              </a:ext>
            </a:extLst>
          </p:cNvPr>
          <p:cNvSpPr/>
          <p:nvPr/>
        </p:nvSpPr>
        <p:spPr>
          <a:xfrm>
            <a:off x="388992" y="3937078"/>
            <a:ext cx="6076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海拔高，气温低，作物生长周期长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大气稀薄，多晴天，光照充足，昼夜温差大，利于有机物积累；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气候温凉干燥、紫外线强、昼夜温差大，病虫害少。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77929507-72C6-4E41-B1F8-7CBB016A0F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52" y="4568177"/>
            <a:ext cx="5094578" cy="22898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9368" y="73025"/>
            <a:ext cx="12153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课堂练习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88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24313" y="357188"/>
            <a:ext cx="4286250" cy="58420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zh-CN" altLang="en-US" sz="3200" b="1">
                <a:solidFill>
                  <a:srgbClr val="0000FF"/>
                </a:solidFill>
                <a:ea typeface="微软雅黑" panose="020B0503020204020204" pitchFamily="34" charset="-122"/>
              </a:rPr>
              <a:t>高原地上种出科技果 </a:t>
            </a:r>
          </a:p>
        </p:txBody>
      </p:sp>
      <p:pic>
        <p:nvPicPr>
          <p:cNvPr id="139268" name="图片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26" y="2830281"/>
            <a:ext cx="4934673" cy="338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126601" y="1289006"/>
            <a:ext cx="101934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近年来利用温室栽培和地膜保温，大力发展种植黄瓜、西红柿、火龙果、花卉、菌菇等经济作物，在雪域高原实现了蔬菜自给、瓜果飘香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52" y="2830281"/>
            <a:ext cx="5935402" cy="34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0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597" y="0"/>
            <a:ext cx="481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三、人文地理特征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520860" y="523220"/>
            <a:ext cx="2083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、资源</a:t>
            </a:r>
            <a:endParaRPr lang="zh-CN" altLang="en-US" sz="2800" b="1" dirty="0"/>
          </a:p>
        </p:txBody>
      </p:sp>
      <p:sp>
        <p:nvSpPr>
          <p:cNvPr id="5" name="Rectangle 6"/>
          <p:cNvSpPr/>
          <p:nvPr>
            <p:custDataLst>
              <p:tags r:id="rId1"/>
            </p:custDataLst>
          </p:nvPr>
        </p:nvSpPr>
        <p:spPr>
          <a:xfrm>
            <a:off x="520860" y="3221369"/>
            <a:ext cx="4996828" cy="138499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ea typeface="微软雅黑" panose="020B0503020204020204" pitchFamily="34" charset="-122"/>
              </a:rPr>
              <a:t>原因是纬度低，地势高，空气稀薄，大气对太阳辐射削弱小，到达地面的太阳辐射多。</a:t>
            </a:r>
          </a:p>
        </p:txBody>
      </p:sp>
      <p:sp>
        <p:nvSpPr>
          <p:cNvPr id="6" name="Rectangle 7"/>
          <p:cNvSpPr/>
          <p:nvPr>
            <p:custDataLst>
              <p:tags r:id="rId2"/>
            </p:custDataLst>
          </p:nvPr>
        </p:nvSpPr>
        <p:spPr>
          <a:xfrm>
            <a:off x="497710" y="1857439"/>
            <a:ext cx="5856790" cy="116955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FF3300"/>
              </a:buClr>
              <a:buSzPct val="70000"/>
            </a:pPr>
            <a:r>
              <a:rPr lang="zh-CN" altLang="en-US" sz="2800" b="1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800" b="1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）太阳能</a:t>
            </a:r>
            <a:endParaRPr lang="en-US" altLang="zh-CN" sz="28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  <a:buClr>
                <a:srgbClr val="FF3300"/>
              </a:buClr>
              <a:buSzPct val="70000"/>
            </a:pPr>
            <a:r>
              <a:rPr lang="zh-CN" altLang="en-US" sz="2800" b="1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拉萨</a:t>
            </a:r>
            <a:r>
              <a:rPr lang="zh-CN" altLang="en-US" sz="2800" b="1" dirty="0">
                <a:solidFill>
                  <a:srgbClr val="000000"/>
                </a:solidFill>
                <a:ea typeface="微软雅黑" panose="020B0503020204020204" pitchFamily="34" charset="-122"/>
              </a:rPr>
              <a:t>有“日光城”之称</a:t>
            </a:r>
          </a:p>
        </p:txBody>
      </p:sp>
      <p:sp>
        <p:nvSpPr>
          <p:cNvPr id="7" name="Rectangle 2"/>
          <p:cNvSpPr/>
          <p:nvPr>
            <p:custDataLst>
              <p:tags r:id="rId3"/>
            </p:custDataLst>
          </p:nvPr>
        </p:nvSpPr>
        <p:spPr>
          <a:xfrm>
            <a:off x="1741488" y="489525"/>
            <a:ext cx="8351837" cy="116955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indent="304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hangingPunct="1">
              <a:lnSpc>
                <a:spcPct val="125000"/>
              </a:lnSpc>
              <a:spcBef>
                <a:spcPct val="25000"/>
              </a:spcBef>
            </a:pPr>
            <a:r>
              <a:rPr lang="en-US" altLang="zh-CN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  ——</a:t>
            </a:r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主要资源：太阳能、地热能、风能、水能、矿产资源等</a:t>
            </a:r>
          </a:p>
        </p:txBody>
      </p:sp>
      <p:sp>
        <p:nvSpPr>
          <p:cNvPr id="8" name="Text Box 4"/>
          <p:cNvSpPr/>
          <p:nvPr>
            <p:custDataLst>
              <p:tags r:id="rId4"/>
            </p:custDataLst>
          </p:nvPr>
        </p:nvSpPr>
        <p:spPr>
          <a:xfrm>
            <a:off x="9687468" y="754340"/>
            <a:ext cx="2963862" cy="584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ea typeface="微软雅黑" panose="020B0503020204020204" pitchFamily="34" charset="-122"/>
              </a:rPr>
              <a:t>太阳能</a:t>
            </a:r>
          </a:p>
        </p:txBody>
      </p:sp>
      <p:pic>
        <p:nvPicPr>
          <p:cNvPr id="9" name="图片 10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179" y="1338540"/>
            <a:ext cx="45370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179" y="4456253"/>
            <a:ext cx="4627319" cy="240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8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/>
          <p:nvPr>
            <p:custDataLst>
              <p:tags r:id="rId1"/>
            </p:custDataLst>
          </p:nvPr>
        </p:nvSpPr>
        <p:spPr>
          <a:xfrm>
            <a:off x="0" y="139790"/>
            <a:ext cx="11887200" cy="28931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FF3300"/>
              </a:buClr>
              <a:buSzPct val="70000"/>
            </a:pPr>
            <a:r>
              <a:rPr lang="zh-CN" altLang="en-US" sz="2800" b="1" dirty="0" smtClean="0">
                <a:solidFill>
                  <a:srgbClr val="FF330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rgbClr val="FF330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FF3300"/>
                </a:solidFill>
                <a:ea typeface="微软雅黑" panose="020B0503020204020204" pitchFamily="34" charset="-122"/>
              </a:rPr>
              <a:t>）水能</a:t>
            </a:r>
            <a:r>
              <a:rPr lang="zh-CN" altLang="en-US" sz="2800" b="1" dirty="0">
                <a:solidFill>
                  <a:srgbClr val="FF3300"/>
                </a:solidFill>
                <a:ea typeface="微软雅黑" panose="020B0503020204020204" pitchFamily="34" charset="-122"/>
              </a:rPr>
              <a:t>：</a:t>
            </a:r>
          </a:p>
          <a:p>
            <a:pPr>
              <a:spcBef>
                <a:spcPct val="50000"/>
              </a:spcBef>
              <a:buClr>
                <a:srgbClr val="FF3300"/>
              </a:buClr>
              <a:buSzPct val="70000"/>
            </a:pP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主要分布在雅鲁藏布江、横断山区各河 、黄河上游（青海龙羊峡</a:t>
            </a:r>
            <a:r>
              <a:rPr lang="zh-CN" altLang="en-US" sz="2800" b="1" dirty="0" smtClean="0">
                <a:solidFill>
                  <a:srgbClr val="0000FF"/>
                </a:solidFill>
                <a:latin typeface="+mn-ea"/>
              </a:rPr>
              <a:t>）。</a:t>
            </a:r>
            <a:endParaRPr lang="en-US" altLang="zh-CN" sz="2800" b="1" dirty="0" smtClean="0">
              <a:solidFill>
                <a:srgbClr val="0000FF"/>
              </a:solidFill>
              <a:latin typeface="+mn-ea"/>
            </a:endParaRPr>
          </a:p>
          <a:p>
            <a:pPr>
              <a:spcBef>
                <a:spcPct val="50000"/>
              </a:spcBef>
              <a:buClr>
                <a:srgbClr val="FF3300"/>
              </a:buClr>
              <a:buSzPct val="70000"/>
            </a:pPr>
            <a:r>
              <a:rPr lang="zh-CN" altLang="en-US" sz="2800" b="1" dirty="0" smtClean="0">
                <a:solidFill>
                  <a:srgbClr val="0000FF"/>
                </a:solidFill>
                <a:latin typeface="+mn-ea"/>
              </a:rPr>
              <a:t>高原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</a:rPr>
              <a:t>内部和边缘有许多高大山脉，河流落差大;河流有丰富的冰雪融水和山地降水补给，水量较丰富，所以水能丰富。雅鲁藏布江的水能仅次于长江。</a:t>
            </a:r>
          </a:p>
          <a:p>
            <a:pPr>
              <a:spcBef>
                <a:spcPct val="50000"/>
              </a:spcBef>
              <a:buClr>
                <a:srgbClr val="FF3300"/>
              </a:buClr>
              <a:buSzPct val="70000"/>
            </a:pPr>
            <a:endParaRPr lang="zh-CN" altLang="en-US" sz="28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Picture 3" descr="青藏地区位置和地形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219" y="2789499"/>
            <a:ext cx="7231063" cy="398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0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666" name="Picture 2" descr="https://timgsa.baidu.com/timg?image&amp;quality=80&amp;size=b9999_10000&amp;sec=1541176124511&amp;di=7cd2d4857187cddcb703248b0b8c0998&amp;imgtype=0&amp;src=http%3A%2F%2Fphotos.tuchong.com%2F51584%2Ff%2F75706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605" y="-398145"/>
            <a:ext cx="12221210" cy="7309485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-14617" y="-3809"/>
            <a:ext cx="12221222" cy="9506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420" y="-381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地热资源</a:t>
            </a:r>
          </a:p>
        </p:txBody>
      </p:sp>
    </p:spTree>
    <p:extLst>
      <p:ext uri="{BB962C8B-B14F-4D97-AF65-F5344CB8AC3E}">
        <p14:creationId xmlns:p14="http://schemas.microsoft.com/office/powerpoint/2010/main" val="17989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青藏地区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9" y="1196975"/>
            <a:ext cx="77565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547" name="Group 3"/>
          <p:cNvGrpSpPr>
            <a:grpSpLocks/>
          </p:cNvGrpSpPr>
          <p:nvPr/>
        </p:nvGrpSpPr>
        <p:grpSpPr bwMode="auto">
          <a:xfrm>
            <a:off x="2916238" y="1482725"/>
            <a:ext cx="6769100" cy="4489450"/>
            <a:chOff x="864" y="671"/>
            <a:chExt cx="4752" cy="3386"/>
          </a:xfrm>
        </p:grpSpPr>
        <p:sp>
          <p:nvSpPr>
            <p:cNvPr id="108548" name="Text Box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097" y="2644"/>
              <a:ext cx="1393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  <a:ea typeface="微软雅黑" panose="020B0503020204020204" pitchFamily="34" charset="-122"/>
                </a:rPr>
                <a:t>西藏自治区</a:t>
              </a:r>
            </a:p>
          </p:txBody>
        </p:sp>
        <p:sp>
          <p:nvSpPr>
            <p:cNvPr id="108549" name="Text Box 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599" y="1584"/>
              <a:ext cx="1009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  <a:ea typeface="微软雅黑" panose="020B0503020204020204" pitchFamily="34" charset="-122"/>
                </a:rPr>
                <a:t>青海省</a:t>
              </a:r>
            </a:p>
          </p:txBody>
        </p:sp>
        <p:sp>
          <p:nvSpPr>
            <p:cNvPr id="108550" name="Text Box 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800" y="2688"/>
              <a:ext cx="816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0000"/>
                  </a:solidFill>
                  <a:ea typeface="微软雅黑" panose="020B0503020204020204" pitchFamily="34" charset="-122"/>
                </a:rPr>
                <a:t>四川省</a:t>
              </a:r>
            </a:p>
          </p:txBody>
        </p:sp>
        <p:sp>
          <p:nvSpPr>
            <p:cNvPr id="108551" name="Text Box 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4" y="812"/>
              <a:ext cx="2160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FF"/>
                  </a:solidFill>
                  <a:ea typeface="微软雅黑" panose="020B0503020204020204" pitchFamily="34" charset="-122"/>
                </a:rPr>
                <a:t>新疆维吾尔自治区</a:t>
              </a:r>
            </a:p>
          </p:txBody>
        </p:sp>
        <p:sp>
          <p:nvSpPr>
            <p:cNvPr id="108552" name="Text Box 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888" y="671"/>
              <a:ext cx="1008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FF"/>
                  </a:solidFill>
                  <a:ea typeface="微软雅黑" panose="020B0503020204020204" pitchFamily="34" charset="-122"/>
                </a:rPr>
                <a:t>甘肃省</a:t>
              </a:r>
            </a:p>
          </p:txBody>
        </p:sp>
        <p:sp>
          <p:nvSpPr>
            <p:cNvPr id="108553" name="Text Box 9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rot="960000">
              <a:off x="4711" y="3712"/>
              <a:ext cx="806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FF"/>
                  </a:solidFill>
                  <a:ea typeface="微软雅黑" panose="020B0503020204020204" pitchFamily="34" charset="-122"/>
                </a:rPr>
                <a:t>云南省</a:t>
              </a:r>
            </a:p>
          </p:txBody>
        </p:sp>
      </p:grpSp>
      <p:sp>
        <p:nvSpPr>
          <p:cNvPr id="10855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0" y="44451"/>
            <a:ext cx="57531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3200" b="1">
                <a:ea typeface="微软雅黑" panose="020B0503020204020204" pitchFamily="34" charset="-122"/>
              </a:rPr>
              <a:t>一、青藏地区的位置与范围</a:t>
            </a:r>
          </a:p>
        </p:txBody>
      </p:sp>
      <p:sp>
        <p:nvSpPr>
          <p:cNvPr id="108555" name="Rectangle 1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1514475" y="606426"/>
            <a:ext cx="3924300" cy="504825"/>
          </a:xfrm>
        </p:spPr>
        <p:txBody>
          <a:bodyPr/>
          <a:lstStyle/>
          <a:p>
            <a:r>
              <a:rPr lang="en-US" altLang="zh-CN" sz="2800">
                <a:solidFill>
                  <a:srgbClr val="0000FF"/>
                </a:solidFill>
                <a:ea typeface="微软雅黑" panose="020B0503020204020204" pitchFamily="34" charset="-122"/>
              </a:rPr>
              <a:t>3.</a:t>
            </a:r>
            <a:r>
              <a:rPr lang="zh-CN" altLang="en-US" sz="2800">
                <a:solidFill>
                  <a:srgbClr val="0000FF"/>
                </a:solidFill>
                <a:ea typeface="微软雅黑" panose="020B0503020204020204" pitchFamily="34" charset="-122"/>
              </a:rPr>
              <a:t>青藏地区的行政区</a:t>
            </a:r>
          </a:p>
        </p:txBody>
      </p:sp>
      <p:sp>
        <p:nvSpPr>
          <p:cNvPr id="46091" name="Rectangle 14"/>
          <p:cNvSpPr/>
          <p:nvPr>
            <p:custDataLst>
              <p:tags r:id="rId4"/>
            </p:custDataLst>
          </p:nvPr>
        </p:nvSpPr>
        <p:spPr>
          <a:xfrm>
            <a:off x="0" y="6100764"/>
            <a:ext cx="12073467" cy="5492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/>
          <a:lstStyle/>
          <a:p>
            <a:pPr algn="ctr" eaLnBrk="0" hangingPunct="0"/>
            <a:r>
              <a:rPr lang="zh-CN" altLang="en-US" sz="3200" dirty="0">
                <a:solidFill>
                  <a:srgbClr val="FF0000"/>
                </a:solidFill>
                <a:ea typeface="微软雅黑" panose="020B0503020204020204" pitchFamily="34" charset="-122"/>
              </a:rPr>
              <a:t>主要包括青海、西藏和四川</a:t>
            </a:r>
            <a:r>
              <a:rPr lang="zh-CN" altLang="en-US" sz="3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西部和</a:t>
            </a:r>
            <a:r>
              <a:rPr lang="zh-CN" altLang="en-US" sz="3200" dirty="0" smtClean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甘肃小部分及新疆南部边缘。</a:t>
            </a:r>
            <a:endParaRPr lang="zh-CN" altLang="en-US" sz="32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85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A8364C5-AEBC-4516-A2A6-59ED751BCE45}"/>
              </a:ext>
            </a:extLst>
          </p:cNvPr>
          <p:cNvSpPr txBox="1"/>
          <p:nvPr/>
        </p:nvSpPr>
        <p:spPr>
          <a:xfrm>
            <a:off x="838200" y="234183"/>
            <a:ext cx="10515600" cy="615553"/>
          </a:xfrm>
          <a:prstGeom prst="rect">
            <a:avLst/>
          </a:prstGeom>
          <a:noFill/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7200" b="1" i="0" u="none" strike="noStrike" cap="none" spc="0" normalizeH="0" baseline="0">
                <a:ln>
                  <a:noFill/>
                </a:ln>
                <a:solidFill>
                  <a:srgbClr val="4094DB"/>
                </a:solidFill>
                <a:effectLst/>
                <a:uLnTx/>
                <a:uFillTx/>
                <a:latin typeface="Impact" panose="020B0806030902050204" pitchFamily="34" charset="0"/>
                <a:ea typeface="微软雅黑 Light" panose="020B0502040204020203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地热资源丰富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D5EA96F8-8839-43D2-A6B9-01C823B6FDD9}"/>
              </a:ext>
            </a:extLst>
          </p:cNvPr>
          <p:cNvCxnSpPr/>
          <p:nvPr/>
        </p:nvCxnSpPr>
        <p:spPr>
          <a:xfrm>
            <a:off x="5663381" y="845573"/>
            <a:ext cx="865238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A828438-40CC-4DE5-8A35-279F1225D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69918"/>
            <a:ext cx="6169227" cy="5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494AEDB8-4D40-416D-9EAE-DDB39E17B9D8}"/>
              </a:ext>
            </a:extLst>
          </p:cNvPr>
          <p:cNvSpPr/>
          <p:nvPr/>
        </p:nvSpPr>
        <p:spPr>
          <a:xfrm>
            <a:off x="6305102" y="1169918"/>
            <a:ext cx="57873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西藏地热活动区位于喜马拉雅地热带中，高温地热资源占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全国地热总量的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。西藏地热资源主要分布在青藏铁路沿线的拉萨－尼木－羊八井－那曲－错纳湖一带，此外“一江两河”地区和藏北无人区也蕴藏着丰富的地热资源。</a:t>
            </a:r>
          </a:p>
        </p:txBody>
      </p:sp>
      <p:pic>
        <p:nvPicPr>
          <p:cNvPr id="10" name="Picture 2" descr="0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8" b="17665"/>
          <a:stretch>
            <a:fillRect/>
          </a:stretch>
        </p:blipFill>
        <p:spPr bwMode="auto">
          <a:xfrm>
            <a:off x="6239837" y="2908166"/>
            <a:ext cx="5917872" cy="394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63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0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8" b="17665"/>
          <a:stretch>
            <a:fillRect/>
          </a:stretch>
        </p:blipFill>
        <p:spPr bwMode="auto">
          <a:xfrm>
            <a:off x="2096325" y="2657819"/>
            <a:ext cx="7885112" cy="409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Text Box 3"/>
          <p:cNvSpPr/>
          <p:nvPr>
            <p:custDataLst>
              <p:tags r:id="rId2"/>
            </p:custDataLst>
          </p:nvPr>
        </p:nvSpPr>
        <p:spPr>
          <a:xfrm>
            <a:off x="175529" y="273211"/>
            <a:ext cx="8748712" cy="52322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3300"/>
              </a:buClr>
              <a:buSzPct val="70000"/>
            </a:pPr>
            <a:r>
              <a:rPr lang="zh-CN" altLang="en-US" sz="2800" b="1" dirty="0" smtClean="0">
                <a:solidFill>
                  <a:srgbClr val="FF330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rgbClr val="FF330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FF3300"/>
                </a:solidFill>
                <a:ea typeface="微软雅黑" panose="020B0503020204020204" pitchFamily="34" charset="-122"/>
              </a:rPr>
              <a:t>）地热能：</a:t>
            </a:r>
            <a:endParaRPr lang="zh-CN" altLang="en-US" sz="28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00355" name="Text Box 4"/>
          <p:cNvSpPr/>
          <p:nvPr>
            <p:custDataLst>
              <p:tags r:id="rId3"/>
            </p:custDataLst>
          </p:nvPr>
        </p:nvSpPr>
        <p:spPr>
          <a:xfrm>
            <a:off x="3212698" y="319566"/>
            <a:ext cx="4897438" cy="5794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3300"/>
              </a:buClr>
              <a:buSzPct val="70000"/>
            </a:pPr>
            <a:r>
              <a:rPr lang="zh-CN" altLang="en-US" sz="3200" b="1" dirty="0">
                <a:solidFill>
                  <a:srgbClr val="3333CC"/>
                </a:solidFill>
                <a:ea typeface="微软雅黑" panose="020B0503020204020204" pitchFamily="34" charset="-122"/>
              </a:rPr>
              <a:t>为什么该区地热能丰富？</a:t>
            </a:r>
          </a:p>
        </p:txBody>
      </p:sp>
      <p:sp>
        <p:nvSpPr>
          <p:cNvPr id="100356" name="Rectangle 2"/>
          <p:cNvSpPr/>
          <p:nvPr>
            <p:custDataLst>
              <p:tags r:id="rId4"/>
            </p:custDataLst>
          </p:nvPr>
        </p:nvSpPr>
        <p:spPr>
          <a:xfrm>
            <a:off x="935560" y="1147687"/>
            <a:ext cx="8640762" cy="1158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indent="304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hangingPunct="1">
              <a:lnSpc>
                <a:spcPct val="125000"/>
              </a:lnSpc>
              <a:spcBef>
                <a:spcPct val="25000"/>
              </a:spcBef>
            </a:pPr>
            <a:r>
              <a:rPr lang="zh-CN" altLang="en-US" sz="2800" b="1" dirty="0">
                <a:solidFill>
                  <a:srgbClr val="000000"/>
                </a:solidFill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位于板块交界处</a:t>
            </a:r>
            <a:r>
              <a:rPr lang="zh-CN" altLang="en-US" sz="28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岩浆</a:t>
            </a:r>
            <a:r>
              <a:rPr lang="zh-CN" altLang="en-US" sz="28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运动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活跃</a:t>
            </a:r>
            <a:r>
              <a:rPr lang="zh-CN" altLang="en-US" sz="2800" b="1" dirty="0">
                <a:solidFill>
                  <a:srgbClr val="000000"/>
                </a:solidFill>
                <a:ea typeface="微软雅黑" panose="020B0503020204020204" pitchFamily="34" charset="-122"/>
              </a:rPr>
              <a:t>。目前我国最大的蒸气田——羊八井，羊八井已建成地热发电站。</a:t>
            </a:r>
          </a:p>
        </p:txBody>
      </p:sp>
    </p:spTree>
    <p:extLst>
      <p:ext uri="{BB962C8B-B14F-4D97-AF65-F5344CB8AC3E}">
        <p14:creationId xmlns:p14="http://schemas.microsoft.com/office/powerpoint/2010/main" val="23314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70159529" presetClass="entr" presetSubtype="-118767355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5"/>
            <a:ext cx="8217535" cy="6853555"/>
          </a:xfrm>
          <a:prstGeom prst="rect">
            <a:avLst/>
          </a:prstGeom>
        </p:spPr>
      </p:pic>
      <p:sp>
        <p:nvSpPr>
          <p:cNvPr id="70658" name="文本框 5"/>
          <p:cNvSpPr txBox="1">
            <a:spLocks noChangeArrowheads="1"/>
          </p:cNvSpPr>
          <p:nvPr/>
        </p:nvSpPr>
        <p:spPr bwMode="auto">
          <a:xfrm>
            <a:off x="8841740" y="2214245"/>
            <a:ext cx="260223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羊八井我国第一座地热电站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746490" y="371475"/>
            <a:ext cx="279273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地热资源丰富。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44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0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90" y="1226782"/>
            <a:ext cx="7416800" cy="464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8" name="Rectangle 2"/>
          <p:cNvSpPr/>
          <p:nvPr>
            <p:custDataLst>
              <p:tags r:id="rId2"/>
            </p:custDataLst>
          </p:nvPr>
        </p:nvSpPr>
        <p:spPr>
          <a:xfrm>
            <a:off x="81023" y="5869838"/>
            <a:ext cx="11945073" cy="1169551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spcBef>
                <a:spcPct val="35000"/>
              </a:spcBef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察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尔汗湖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建设了最大的钾肥厂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此外，格尔木、锡铁山、冷湖等地也建有一批工矿企业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379" name="Rectangle 3"/>
          <p:cNvSpPr/>
          <p:nvPr>
            <p:custDataLst>
              <p:tags r:id="rId3"/>
            </p:custDataLst>
          </p:nvPr>
        </p:nvSpPr>
        <p:spPr>
          <a:xfrm>
            <a:off x="2318938" y="509427"/>
            <a:ext cx="6346825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柴达木盆地为什么叫作“聚宝盆”？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173620" y="0"/>
            <a:ext cx="2592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4</a:t>
            </a:r>
            <a:r>
              <a:rPr lang="zh-CN" altLang="en-US" sz="2800" b="1" dirty="0" smtClean="0"/>
              <a:t>）矿产资源</a:t>
            </a:r>
            <a:endParaRPr lang="zh-CN" altLang="en-US" sz="2800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0A1487BB-459F-4DA4-ABF0-70DFB4FDB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18" y="1679473"/>
            <a:ext cx="3908075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柴达木气候干旱，沙漠、盐湖、盐沼遍布。由于盐、石油、天然气、石棉、铁、锰、铬、稀有金属、玉石等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矿产资源都很丰富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，其中钾盐的储量居世界前列，因此有“聚宝盆”之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称。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4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70159529" presetClass="entr" presetSubtype="-118767355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570159529" presetClass="entr" presetSubtype="-118767355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 build="p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03"/>
          <p:cNvPicPr>
            <a:picLocks noChangeAspect="1" noChangeArrowheads="1"/>
          </p:cNvPicPr>
          <p:nvPr/>
        </p:nvPicPr>
        <p:blipFill>
          <a:blip r:embed="rId3" cstate="print"/>
          <a:srcRect l="3334" t="3334" r="2499" b="3334"/>
          <a:stretch>
            <a:fillRect/>
          </a:stretch>
        </p:blipFill>
        <p:spPr bwMode="auto">
          <a:xfrm>
            <a:off x="258363" y="1036988"/>
            <a:ext cx="7384691" cy="547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椭圆 10"/>
          <p:cNvSpPr/>
          <p:nvPr/>
        </p:nvSpPr>
        <p:spPr>
          <a:xfrm rot="253182">
            <a:off x="4701408" y="2292621"/>
            <a:ext cx="635337" cy="547195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33"/>
          </a:p>
        </p:txBody>
      </p:sp>
      <p:sp>
        <p:nvSpPr>
          <p:cNvPr id="12" name="椭圆 11"/>
          <p:cNvSpPr/>
          <p:nvPr/>
        </p:nvSpPr>
        <p:spPr>
          <a:xfrm rot="253182">
            <a:off x="3225633" y="1706637"/>
            <a:ext cx="697812" cy="547195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33"/>
          </a:p>
        </p:txBody>
      </p:sp>
      <p:sp>
        <p:nvSpPr>
          <p:cNvPr id="13" name="椭圆 12"/>
          <p:cNvSpPr/>
          <p:nvPr/>
        </p:nvSpPr>
        <p:spPr>
          <a:xfrm rot="253182">
            <a:off x="241261" y="2168385"/>
            <a:ext cx="764633" cy="578987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33"/>
          </a:p>
        </p:txBody>
      </p:sp>
      <p:sp>
        <p:nvSpPr>
          <p:cNvPr id="14" name="椭圆 13"/>
          <p:cNvSpPr/>
          <p:nvPr/>
        </p:nvSpPr>
        <p:spPr>
          <a:xfrm rot="253182">
            <a:off x="5075559" y="4064204"/>
            <a:ext cx="1055749" cy="609557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33"/>
          </a:p>
        </p:txBody>
      </p:sp>
      <p:sp>
        <p:nvSpPr>
          <p:cNvPr id="15" name="文本框 9"/>
          <p:cNvSpPr txBox="1"/>
          <p:nvPr/>
        </p:nvSpPr>
        <p:spPr>
          <a:xfrm>
            <a:off x="7930681" y="1226916"/>
            <a:ext cx="3785321" cy="48936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工业突出特点：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algn="just"/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工业基础比较薄弱，畜产品加工业和采矿业在国内占有一定地位。</a:t>
            </a:r>
          </a:p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重要工业城市和工业区：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西宁</a:t>
            </a:r>
            <a:r>
              <a:rPr lang="en-US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——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毛纺</a:t>
            </a:r>
            <a:endParaRPr lang="en-US" altLang="zh-CN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拉萨</a:t>
            </a:r>
            <a:r>
              <a:rPr lang="en-US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——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皮革、毛毯</a:t>
            </a:r>
            <a:endParaRPr lang="en-US" altLang="zh-CN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林芝</a:t>
            </a:r>
            <a:r>
              <a:rPr lang="en-US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——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毛纺</a:t>
            </a:r>
            <a:endParaRPr lang="en-US" altLang="zh-CN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柴达木盆地湖盐生产的有利气候条件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: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宋体" panose="02010600030101010101" pitchFamily="2" charset="-122"/>
              <a:sym typeface="+mn-ea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气候干旱，降水稀少，风较大，有利于原材料形成。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8363" y="243068"/>
            <a:ext cx="205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、工业</a:t>
            </a:r>
            <a:endParaRPr lang="zh-CN" altLang="en-US" sz="2800" b="1" dirty="0"/>
          </a:p>
        </p:txBody>
      </p:sp>
      <p:pic>
        <p:nvPicPr>
          <p:cNvPr id="16" name="图片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015" y="4802474"/>
            <a:ext cx="2359959" cy="205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29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/>
          <p:nvPr>
            <p:custDataLst>
              <p:tags r:id="rId1"/>
            </p:custDataLst>
          </p:nvPr>
        </p:nvSpPr>
        <p:spPr>
          <a:xfrm>
            <a:off x="1631951" y="1111250"/>
            <a:ext cx="4824413" cy="73866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indent="304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800" b="1">
                <a:ea typeface="微软雅黑" panose="020B0503020204020204" pitchFamily="34" charset="-122"/>
              </a:rPr>
              <a:t>青藏过去的交通运输状况：</a:t>
            </a:r>
          </a:p>
        </p:txBody>
      </p:sp>
      <p:sp>
        <p:nvSpPr>
          <p:cNvPr id="14643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35638" y="115889"/>
            <a:ext cx="26654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 smtClean="0"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ea typeface="微软雅黑" panose="020B0503020204020204" pitchFamily="34" charset="-122"/>
              </a:rPr>
              <a:t>交通运输</a:t>
            </a:r>
          </a:p>
        </p:txBody>
      </p:sp>
      <p:sp>
        <p:nvSpPr>
          <p:cNvPr id="84995" name="Rectangle 4"/>
          <p:cNvSpPr/>
          <p:nvPr>
            <p:custDataLst>
              <p:tags r:id="rId3"/>
            </p:custDataLst>
          </p:nvPr>
        </p:nvSpPr>
        <p:spPr>
          <a:xfrm>
            <a:off x="1992314" y="692150"/>
            <a:ext cx="8351837" cy="5794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rgbClr val="0000FF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rgbClr val="0000FF"/>
                </a:solidFill>
                <a:ea typeface="微软雅黑" panose="020B0503020204020204" pitchFamily="34" charset="-122"/>
              </a:rPr>
              <a:t>青藏地区发展的瓶颈（限制性因素）</a:t>
            </a:r>
          </a:p>
        </p:txBody>
      </p:sp>
      <p:sp>
        <p:nvSpPr>
          <p:cNvPr id="84996" name="Rectangle 2"/>
          <p:cNvSpPr/>
          <p:nvPr>
            <p:custDataLst>
              <p:tags r:id="rId4"/>
            </p:custDataLst>
          </p:nvPr>
        </p:nvSpPr>
        <p:spPr>
          <a:xfrm>
            <a:off x="6383338" y="1125538"/>
            <a:ext cx="1511300" cy="73866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indent="304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溜索</a:t>
            </a:r>
          </a:p>
        </p:txBody>
      </p:sp>
      <p:sp>
        <p:nvSpPr>
          <p:cNvPr id="14643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58926" y="44450"/>
            <a:ext cx="45370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400" b="1">
                <a:ea typeface="微软雅黑" panose="020B0503020204020204" pitchFamily="34" charset="-122"/>
              </a:rPr>
              <a:t>三、人文地理特征</a:t>
            </a:r>
          </a:p>
        </p:txBody>
      </p:sp>
      <p:pic>
        <p:nvPicPr>
          <p:cNvPr id="146439" name="Picture 8" descr="0014224703ab08cc0ac90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1833564"/>
            <a:ext cx="7451725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0" name="Picture 9" descr="0130000017301312125560011870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844676"/>
            <a:ext cx="7524750" cy="499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72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70159529" presetClass="entr" presetSubtype="-118767355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570159529" presetClass="entr" presetSubtype="-118767355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3" grpId="0" build="p" autoUpdateAnimBg="0"/>
      <p:bldP spid="84996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丹巴角逐“中国最美的地方”！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7459" name="Group 3"/>
          <p:cNvGrpSpPr>
            <a:grpSpLocks/>
          </p:cNvGrpSpPr>
          <p:nvPr/>
        </p:nvGrpSpPr>
        <p:grpSpPr bwMode="auto">
          <a:xfrm>
            <a:off x="6112669" y="2255837"/>
            <a:ext cx="6062662" cy="4602163"/>
            <a:chOff x="2304" y="1421"/>
            <a:chExt cx="3456" cy="2899"/>
          </a:xfrm>
        </p:grpSpPr>
        <p:pic>
          <p:nvPicPr>
            <p:cNvPr id="147460" name="Picture 4" descr="邮递员王顺友—用双脚感动了大凉山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728"/>
              <a:ext cx="3456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7461" name="Rectangle 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72" y="1421"/>
              <a:ext cx="232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800" b="1">
                  <a:ea typeface="微软雅黑" panose="020B0503020204020204" pitchFamily="34" charset="-122"/>
                </a:rPr>
                <a:t>青藏地区的邮递员  </a:t>
              </a:r>
            </a:p>
          </p:txBody>
        </p:sp>
      </p:grpSp>
      <p:sp>
        <p:nvSpPr>
          <p:cNvPr id="147462" name="AutoShape 9">
            <a:hlinkClick r:id="rId8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134600" y="0"/>
            <a:ext cx="533400" cy="609600"/>
          </a:xfrm>
          <a:prstGeom prst="star4">
            <a:avLst>
              <a:gd name="adj" fmla="val 12500"/>
            </a:avLst>
          </a:prstGeom>
          <a:solidFill>
            <a:srgbClr val="0099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93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/>
          <p:nvPr>
            <p:custDataLst>
              <p:tags r:id="rId1"/>
            </p:custDataLst>
          </p:nvPr>
        </p:nvSpPr>
        <p:spPr>
          <a:xfrm>
            <a:off x="1273215" y="655638"/>
            <a:ext cx="11983656" cy="120032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indent="304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  修建了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川藏</a:t>
            </a:r>
            <a:r>
              <a:rPr lang="zh-CN" altLang="en-US" sz="2400" b="1" dirty="0"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青藏</a:t>
            </a:r>
            <a:r>
              <a:rPr lang="zh-CN" altLang="en-US" sz="2400" b="1" dirty="0"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新藏</a:t>
            </a:r>
            <a:r>
              <a:rPr lang="zh-CN" altLang="en-US" sz="2400" b="1" dirty="0">
                <a:ea typeface="微软雅黑" panose="020B0503020204020204" pitchFamily="34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滇藏</a:t>
            </a:r>
            <a:r>
              <a:rPr lang="zh-CN" altLang="en-US" sz="2400" b="1" dirty="0">
                <a:ea typeface="微软雅黑" panose="020B0503020204020204" pitchFamily="34" charset="-122"/>
              </a:rPr>
              <a:t>四条公路，还修建了拉萨通往尼泊尔的公路。</a:t>
            </a:r>
          </a:p>
          <a:p>
            <a:pPr algn="just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  高原上已兴建的铁路是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兰青线</a:t>
            </a:r>
            <a:r>
              <a:rPr lang="zh-CN" altLang="en-US" sz="2400" b="1" dirty="0">
                <a:solidFill>
                  <a:srgbClr val="000099"/>
                </a:solidFill>
                <a:ea typeface="微软雅黑" panose="020B0503020204020204" pitchFamily="34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青藏铁路</a:t>
            </a:r>
            <a:r>
              <a:rPr lang="zh-CN" altLang="en-US" sz="2400" b="1" dirty="0">
                <a:ea typeface="微软雅黑" panose="020B0503020204020204" pitchFamily="34" charset="-122"/>
              </a:rPr>
              <a:t>。</a:t>
            </a:r>
          </a:p>
          <a:p>
            <a:pPr algn="just" eaLnBrk="1" hangingPunct="1"/>
            <a:r>
              <a:rPr lang="zh-CN" altLang="en-US" sz="2400" b="1" dirty="0">
                <a:ea typeface="微软雅黑" panose="020B0503020204020204" pitchFamily="34" charset="-122"/>
              </a:rPr>
              <a:t>  拉萨建有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航空港</a:t>
            </a:r>
            <a:r>
              <a:rPr lang="zh-CN" altLang="en-US" sz="2400" b="1" dirty="0"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4848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645126"/>
            <a:ext cx="2016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ea typeface="微软雅黑" panose="020B0503020204020204" pitchFamily="34" charset="-122"/>
              </a:rPr>
              <a:t>现在：</a:t>
            </a:r>
          </a:p>
        </p:txBody>
      </p:sp>
      <p:sp>
        <p:nvSpPr>
          <p:cNvPr id="148484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02931" y="67521"/>
            <a:ext cx="26654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 smtClean="0"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ea typeface="微软雅黑" panose="020B0503020204020204" pitchFamily="34" charset="-122"/>
              </a:rPr>
              <a:t>交通运输</a:t>
            </a:r>
          </a:p>
        </p:txBody>
      </p:sp>
      <p:sp>
        <p:nvSpPr>
          <p:cNvPr id="14848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3669" y="76201"/>
            <a:ext cx="45370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400" b="1" dirty="0">
                <a:ea typeface="微软雅黑" panose="020B0503020204020204" pitchFamily="34" charset="-122"/>
              </a:rPr>
              <a:t>三、人文地理特征</a:t>
            </a:r>
          </a:p>
        </p:txBody>
      </p:sp>
      <p:pic>
        <p:nvPicPr>
          <p:cNvPr id="7" name="图片 3174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8613DB80-07D3-4A89-B9DA-17C9065B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1845455"/>
            <a:ext cx="9144000" cy="46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611D9C5C-2287-4D7F-8078-30DDBE57B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2" y="3312127"/>
            <a:ext cx="1439863" cy="457200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青藏公路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5B6146E-AED0-4494-9695-A0DC15640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111175"/>
            <a:ext cx="1441450" cy="457200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新藏公路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1A71F6A4-538E-47AC-AFBA-5D645802C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8" y="5622475"/>
            <a:ext cx="1511300" cy="457200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滇藏公路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F924B937-A317-4669-9EC7-5E0BE1DF1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926" y="4356848"/>
            <a:ext cx="1439862" cy="457200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川藏公路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2105CEE6-883E-4649-B5D9-3180309D6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5695500"/>
            <a:ext cx="1439863" cy="457200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中尼公路</a:t>
            </a:r>
          </a:p>
        </p:txBody>
      </p:sp>
    </p:spTree>
    <p:extLst>
      <p:ext uri="{BB962C8B-B14F-4D97-AF65-F5344CB8AC3E}">
        <p14:creationId xmlns:p14="http://schemas.microsoft.com/office/powerpoint/2010/main" val="193354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70159529" presetClass="entr" presetSubtype="-118767355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570159529" presetClass="entr" presetSubtype="-118767355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70159529" presetClass="entr" presetSubtype="-118767355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1" grpId="0" build="p" autoUpdateAnimBg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4" descr="userid323239time2011091710114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47851" y="6021389"/>
            <a:ext cx="22320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ea typeface="微软雅黑" panose="020B0503020204020204" pitchFamily="34" charset="-122"/>
              </a:rPr>
              <a:t>青藏公路</a:t>
            </a:r>
          </a:p>
        </p:txBody>
      </p:sp>
    </p:spTree>
    <p:extLst>
      <p:ext uri="{BB962C8B-B14F-4D97-AF65-F5344CB8AC3E}">
        <p14:creationId xmlns:p14="http://schemas.microsoft.com/office/powerpoint/2010/main" val="223045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3" descr="9288882_190017645000_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6"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56589" y="6021389"/>
            <a:ext cx="22320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ea typeface="微软雅黑" panose="020B0503020204020204" pitchFamily="34" charset="-122"/>
              </a:rPr>
              <a:t>滇藏公路</a:t>
            </a:r>
          </a:p>
        </p:txBody>
      </p:sp>
    </p:spTree>
    <p:extLst>
      <p:ext uri="{BB962C8B-B14F-4D97-AF65-F5344CB8AC3E}">
        <p14:creationId xmlns:p14="http://schemas.microsoft.com/office/powerpoint/2010/main" val="243777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阿尔金山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8" y="2339975"/>
            <a:ext cx="2057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1" name="Picture 3" descr="青藏地区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1196975"/>
            <a:ext cx="807720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2" name="Picture 4" descr="昆仑山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1528764"/>
            <a:ext cx="4572000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Text Box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840000">
            <a:off x="2851151" y="2052638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昆  仑   山</a:t>
            </a:r>
          </a:p>
        </p:txBody>
      </p:sp>
      <p:pic>
        <p:nvPicPr>
          <p:cNvPr id="114694" name="Picture 6" descr="阿尔金山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38" y="1882775"/>
            <a:ext cx="2057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5" name="Picture 7" descr="祁连山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1654175"/>
            <a:ext cx="22860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6" name="Text Box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960000">
            <a:off x="7539038" y="1333501"/>
            <a:ext cx="2000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祁 连 山</a:t>
            </a:r>
          </a:p>
        </p:txBody>
      </p:sp>
      <p:pic>
        <p:nvPicPr>
          <p:cNvPr id="114697" name="Picture 9" descr="横断山脉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63" y="4948239"/>
            <a:ext cx="1619250" cy="158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8" name="Text Box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8238" y="58928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ea typeface="微软雅黑" panose="020B0503020204020204" pitchFamily="34" charset="-122"/>
              </a:rPr>
              <a:t>横断山脉</a:t>
            </a:r>
          </a:p>
        </p:txBody>
      </p:sp>
      <p:pic>
        <p:nvPicPr>
          <p:cNvPr id="114699" name="Picture 11" descr="喜马拉雅山脉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3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4424363"/>
            <a:ext cx="4267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700" name="Text Box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1620000">
            <a:off x="2906713" y="5538788"/>
            <a:ext cx="3194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喜 马 拉 雅 山</a:t>
            </a:r>
          </a:p>
        </p:txBody>
      </p:sp>
      <p:sp>
        <p:nvSpPr>
          <p:cNvPr id="114701" name="Text Box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660000">
            <a:off x="3930650" y="3076575"/>
            <a:ext cx="365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ea typeface="微软雅黑" panose="020B0503020204020204" pitchFamily="34" charset="-122"/>
              </a:rPr>
              <a:t>青  藏  高  原</a:t>
            </a:r>
          </a:p>
        </p:txBody>
      </p:sp>
      <p:sp>
        <p:nvSpPr>
          <p:cNvPr id="52237" name="Text Box 14"/>
          <p:cNvSpPr/>
          <p:nvPr>
            <p:custDataLst>
              <p:tags r:id="rId13"/>
            </p:custDataLst>
          </p:nvPr>
        </p:nvSpPr>
        <p:spPr>
          <a:xfrm rot="480000">
            <a:off x="6624639" y="2187575"/>
            <a:ext cx="1863725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柴达木盆地</a:t>
            </a:r>
          </a:p>
        </p:txBody>
      </p:sp>
      <p:sp>
        <p:nvSpPr>
          <p:cNvPr id="114703" name="AutoShape 1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299075" y="5727700"/>
            <a:ext cx="152400" cy="2286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14704" name="Text Box 1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 rot="1380000">
            <a:off x="4291013" y="4227513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西  藏 自 治 区</a:t>
            </a:r>
          </a:p>
        </p:txBody>
      </p:sp>
      <p:sp>
        <p:nvSpPr>
          <p:cNvPr id="114705" name="Text Box 1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586663" y="2571751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青  海</a:t>
            </a:r>
          </a:p>
        </p:txBody>
      </p:sp>
      <p:sp>
        <p:nvSpPr>
          <p:cNvPr id="114706" name="AutoShape 19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6777038" y="5083175"/>
            <a:ext cx="76200" cy="76200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21600 w 21600"/>
              <a:gd name="T5" fmla="*/ 10800 h 21600"/>
              <a:gd name="T6" fmla="*/ 10800 w 21600"/>
              <a:gd name="T7" fmla="*/ 21600 h 21600"/>
              <a:gd name="T8" fmla="*/ 0 w 21600"/>
              <a:gd name="T9" fmla="*/ 10800 h 21600"/>
              <a:gd name="T10" fmla="*/ 5400 w 21600"/>
              <a:gd name="T11" fmla="*/ 10800 h 21600"/>
              <a:gd name="T12" fmla="*/ 10800 w 21600"/>
              <a:gd name="T13" fmla="*/ 16200 h 21600"/>
              <a:gd name="T14" fmla="*/ 16200 w 21600"/>
              <a:gd name="T15" fmla="*/ 10800 h 21600"/>
              <a:gd name="T16" fmla="*/ 10800 w 21600"/>
              <a:gd name="T17" fmla="*/ 5400 h 21600"/>
              <a:gd name="T18" fmla="*/ 5400 w 21600"/>
              <a:gd name="T19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4707" name="Text Box 20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853238" y="4778375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拉萨</a:t>
            </a:r>
          </a:p>
        </p:txBody>
      </p:sp>
      <p:sp>
        <p:nvSpPr>
          <p:cNvPr id="114708" name="AutoShape 21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8986838" y="2720975"/>
            <a:ext cx="76200" cy="76200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21600 w 21600"/>
              <a:gd name="T5" fmla="*/ 10800 h 21600"/>
              <a:gd name="T6" fmla="*/ 10800 w 21600"/>
              <a:gd name="T7" fmla="*/ 21600 h 21600"/>
              <a:gd name="T8" fmla="*/ 0 w 21600"/>
              <a:gd name="T9" fmla="*/ 10800 h 21600"/>
              <a:gd name="T10" fmla="*/ 5400 w 21600"/>
              <a:gd name="T11" fmla="*/ 10800 h 21600"/>
              <a:gd name="T12" fmla="*/ 10800 w 21600"/>
              <a:gd name="T13" fmla="*/ 16200 h 21600"/>
              <a:gd name="T14" fmla="*/ 16200 w 21600"/>
              <a:gd name="T15" fmla="*/ 10800 h 21600"/>
              <a:gd name="T16" fmla="*/ 10800 w 21600"/>
              <a:gd name="T17" fmla="*/ 5400 h 21600"/>
              <a:gd name="T18" fmla="*/ 5400 w 21600"/>
              <a:gd name="T19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4709" name="Text Box 22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758238" y="23399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西宁</a:t>
            </a:r>
          </a:p>
        </p:txBody>
      </p:sp>
      <p:sp>
        <p:nvSpPr>
          <p:cNvPr id="114710" name="Text Box 23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 rot="20580000">
            <a:off x="5083175" y="1563688"/>
            <a:ext cx="1981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阿尔金山</a:t>
            </a:r>
          </a:p>
        </p:txBody>
      </p:sp>
      <p:pic>
        <p:nvPicPr>
          <p:cNvPr id="114711" name="Picture 25" descr="昆仑山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83" b="2368"/>
          <a:stretch>
            <a:fillRect/>
          </a:stretch>
        </p:blipFill>
        <p:spPr bwMode="auto">
          <a:xfrm>
            <a:off x="3498850" y="3938588"/>
            <a:ext cx="23050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712" name="Picture 26" descr="昆仑山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5" t="75673"/>
          <a:stretch>
            <a:fillRect/>
          </a:stretch>
        </p:blipFill>
        <p:spPr bwMode="auto">
          <a:xfrm rot="1320000">
            <a:off x="6667501" y="3292476"/>
            <a:ext cx="16557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713" name="Picture 27" descr="昆仑山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t="41443" r="44098" b="2368"/>
          <a:stretch>
            <a:fillRect/>
          </a:stretch>
        </p:blipFill>
        <p:spPr bwMode="auto">
          <a:xfrm rot="960000">
            <a:off x="5659439" y="3759201"/>
            <a:ext cx="18002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9" name="Text Box 2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170739" y="2284413"/>
            <a:ext cx="433387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</a:pPr>
            <a:r>
              <a:rPr kumimoji="1" lang="en-US" altLang="zh-CN" sz="2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itchFamily="34" charset="-122"/>
                <a:sym typeface="Wingdings"/>
              </a:rPr>
              <a:t>A</a:t>
            </a:r>
            <a:endParaRPr kumimoji="1" lang="en-US" altLang="zh-CN" sz="2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微软雅黑" pitchFamily="34" charset="-122"/>
            </a:endParaRPr>
          </a:p>
        </p:txBody>
      </p:sp>
      <p:sp>
        <p:nvSpPr>
          <p:cNvPr id="114715" name="Text Box 2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565275" y="-50800"/>
            <a:ext cx="44592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ea typeface="微软雅黑" panose="020B0503020204020204" pitchFamily="34" charset="-122"/>
              </a:rPr>
              <a:t>二、自然环境特征</a:t>
            </a:r>
          </a:p>
        </p:txBody>
      </p:sp>
      <p:sp>
        <p:nvSpPr>
          <p:cNvPr id="114716" name="Rectangle 32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167438" y="44450"/>
            <a:ext cx="2520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3600" b="1" dirty="0">
                <a:solidFill>
                  <a:srgbClr val="0000FF"/>
                </a:solidFill>
                <a:ea typeface="微软雅黑" panose="020B0503020204020204" pitchFamily="34" charset="-122"/>
              </a:rPr>
              <a:t>地形</a:t>
            </a:r>
          </a:p>
        </p:txBody>
      </p:sp>
      <p:sp>
        <p:nvSpPr>
          <p:cNvPr id="52252" name="Text Box 33"/>
          <p:cNvSpPr/>
          <p:nvPr>
            <p:custDataLst>
              <p:tags r:id="rId28"/>
            </p:custDataLst>
          </p:nvPr>
        </p:nvSpPr>
        <p:spPr>
          <a:xfrm rot="1920000">
            <a:off x="6954838" y="3076576"/>
            <a:ext cx="2000250" cy="519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巴颜喀拉山</a:t>
            </a:r>
          </a:p>
        </p:txBody>
      </p:sp>
      <p:sp>
        <p:nvSpPr>
          <p:cNvPr id="52253" name="Text Box 34"/>
          <p:cNvSpPr/>
          <p:nvPr>
            <p:custDataLst>
              <p:tags r:id="rId29"/>
            </p:custDataLst>
          </p:nvPr>
        </p:nvSpPr>
        <p:spPr>
          <a:xfrm rot="960000">
            <a:off x="6162675" y="3868738"/>
            <a:ext cx="2000250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唐古拉山</a:t>
            </a:r>
          </a:p>
        </p:txBody>
      </p:sp>
      <p:sp>
        <p:nvSpPr>
          <p:cNvPr id="52254" name="Text Box 35"/>
          <p:cNvSpPr/>
          <p:nvPr>
            <p:custDataLst>
              <p:tags r:id="rId30"/>
            </p:custDataLst>
          </p:nvPr>
        </p:nvSpPr>
        <p:spPr>
          <a:xfrm rot="1200000">
            <a:off x="3787775" y="4300538"/>
            <a:ext cx="2000250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冈底斯山脉</a:t>
            </a:r>
          </a:p>
        </p:txBody>
      </p:sp>
      <p:sp>
        <p:nvSpPr>
          <p:cNvPr id="114720" name="Rectangle 32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597026" y="590551"/>
            <a:ext cx="4003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）</a:t>
            </a:r>
            <a:r>
              <a:rPr lang="en-US" altLang="zh-CN" sz="2800" b="1">
                <a:solidFill>
                  <a:srgbClr val="0000FF"/>
                </a:solidFill>
                <a:ea typeface="微软雅黑" panose="020B0503020204020204" pitchFamily="34" charset="-122"/>
              </a:rPr>
              <a:t>.</a:t>
            </a:r>
            <a:r>
              <a:rPr lang="zh-CN" altLang="en-US" sz="2800" b="1">
                <a:solidFill>
                  <a:srgbClr val="0000FF"/>
                </a:solidFill>
                <a:ea typeface="微软雅黑" panose="020B0503020204020204" pitchFamily="34" charset="-122"/>
              </a:rPr>
              <a:t>认识主要地形区</a:t>
            </a:r>
          </a:p>
        </p:txBody>
      </p:sp>
    </p:spTree>
    <p:extLst>
      <p:ext uri="{BB962C8B-B14F-4D97-AF65-F5344CB8AC3E}">
        <p14:creationId xmlns:p14="http://schemas.microsoft.com/office/powerpoint/2010/main" val="2693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 fill="hold"/>
                                        <p:tgtEl>
                                          <p:spTgt spid="114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5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 fill="hold"/>
                                        <p:tgtEl>
                                          <p:spTgt spid="114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 fill="hold"/>
                                        <p:tgtEl>
                                          <p:spTgt spid="5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 fill="hold"/>
                                        <p:tgtEl>
                                          <p:spTgt spid="11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 fill="hold"/>
                                        <p:tgtEl>
                                          <p:spTgt spid="5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 fill="hold"/>
                                        <p:tgtEl>
                                          <p:spTgt spid="52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 fill="hold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7" grpId="0" animBg="1"/>
      <p:bldP spid="52249" grpId="0" animBg="1"/>
      <p:bldP spid="52252" grpId="0" animBg="1"/>
      <p:bldP spid="52253" grpId="0" animBg="1"/>
      <p:bldP spid="5225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图片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56589" y="6021389"/>
            <a:ext cx="22320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ea typeface="微软雅黑" panose="020B0503020204020204" pitchFamily="34" charset="-122"/>
              </a:rPr>
              <a:t>川藏公路</a:t>
            </a:r>
          </a:p>
        </p:txBody>
      </p:sp>
    </p:spTree>
    <p:extLst>
      <p:ext uri="{BB962C8B-B14F-4D97-AF65-F5344CB8AC3E}">
        <p14:creationId xmlns:p14="http://schemas.microsoft.com/office/powerpoint/2010/main" val="26811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图片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0"/>
            <a:ext cx="9131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7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7251" y="428626"/>
            <a:ext cx="2714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ea typeface="微软雅黑" panose="020B0503020204020204" pitchFamily="34" charset="-122"/>
              </a:rPr>
              <a:t>新藏公路</a:t>
            </a:r>
          </a:p>
        </p:txBody>
      </p:sp>
    </p:spTree>
    <p:extLst>
      <p:ext uri="{BB962C8B-B14F-4D97-AF65-F5344CB8AC3E}">
        <p14:creationId xmlns:p14="http://schemas.microsoft.com/office/powerpoint/2010/main" val="391426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2007042507594216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9"/>
          <a:stretch>
            <a:fillRect/>
          </a:stretch>
        </p:blipFill>
        <p:spPr bwMode="auto">
          <a:xfrm>
            <a:off x="152400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64426" y="6021389"/>
            <a:ext cx="29511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a typeface="微软雅黑" panose="020B0503020204020204" pitchFamily="34" charset="-122"/>
              </a:rPr>
              <a:t>拉萨机场</a:t>
            </a:r>
          </a:p>
        </p:txBody>
      </p:sp>
    </p:spTree>
    <p:extLst>
      <p:ext uri="{BB962C8B-B14F-4D97-AF65-F5344CB8AC3E}">
        <p14:creationId xmlns:p14="http://schemas.microsoft.com/office/powerpoint/2010/main" val="23343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5715"/>
            <a:ext cx="12192000" cy="1931035"/>
          </a:xfrm>
          <a:prstGeom prst="rect">
            <a:avLst/>
          </a:prstGeom>
          <a:solidFill>
            <a:srgbClr val="131E3D"/>
          </a:solidFill>
          <a:ln>
            <a:solidFill>
              <a:srgbClr val="131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7040"/>
            <a:ext cx="6308203" cy="5300959"/>
          </a:xfrm>
          <a:prstGeom prst="rect">
            <a:avLst/>
          </a:prstGeom>
        </p:spPr>
      </p:pic>
      <p:sp>
        <p:nvSpPr>
          <p:cNvPr id="334" name="文本框 1"/>
          <p:cNvSpPr txBox="1">
            <a:spLocks noChangeArrowheads="1"/>
          </p:cNvSpPr>
          <p:nvPr/>
        </p:nvSpPr>
        <p:spPr bwMode="auto">
          <a:xfrm>
            <a:off x="652698" y="275547"/>
            <a:ext cx="1037672" cy="1076325"/>
          </a:xfrm>
          <a:prstGeom prst="rect">
            <a:avLst/>
          </a:prstGeom>
          <a:noFill/>
          <a:ln w="57150">
            <a:solidFill>
              <a:srgbClr val="F3570B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F3570B"/>
                </a:solidFill>
                <a:latin typeface="微软雅黑" panose="020B0503020204020204" charset="-122"/>
                <a:ea typeface="微软雅黑" panose="020B0503020204020204" charset="-122"/>
              </a:rPr>
              <a:t>雪域天路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96795" y="409575"/>
            <a:ext cx="8336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青藏铁路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是世界上海拔最高、线路最长的高原铁路。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8202" y="1557040"/>
            <a:ext cx="5883797" cy="5300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8928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5" descr="200811418829686_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8241" r="8659" b="15593"/>
          <a:stretch>
            <a:fillRect/>
          </a:stretch>
        </p:blipFill>
        <p:spPr bwMode="auto">
          <a:xfrm>
            <a:off x="1524000" y="-26988"/>
            <a:ext cx="9144000" cy="619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6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0" y="5805488"/>
            <a:ext cx="9144000" cy="946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        藏族同胞喜迎青藏铁路。青藏铁路与</a:t>
            </a:r>
            <a:r>
              <a:rPr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2006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年</a:t>
            </a:r>
            <a:r>
              <a:rPr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7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月</a:t>
            </a:r>
            <a:r>
              <a:rPr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日正式通车。</a:t>
            </a:r>
          </a:p>
        </p:txBody>
      </p:sp>
    </p:spTree>
    <p:extLst>
      <p:ext uri="{BB962C8B-B14F-4D97-AF65-F5344CB8AC3E}">
        <p14:creationId xmlns:p14="http://schemas.microsoft.com/office/powerpoint/2010/main" val="37024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1439" y="2145174"/>
            <a:ext cx="6007443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ea typeface="微软雅黑" panose="020B0503020204020204" pitchFamily="34" charset="-122"/>
              </a:rPr>
              <a:t>、可能造成哪些环境问题？</a:t>
            </a:r>
          </a:p>
          <a:p>
            <a:endParaRPr lang="zh-CN" altLang="en-US" sz="2400" b="1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97284" name="Text Box 8"/>
          <p:cNvSpPr/>
          <p:nvPr>
            <p:custDataLst>
              <p:tags r:id="rId2"/>
            </p:custDataLst>
          </p:nvPr>
        </p:nvSpPr>
        <p:spPr>
          <a:xfrm>
            <a:off x="71439" y="1424450"/>
            <a:ext cx="6059010" cy="46166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三大难题：高寒缺氧、多年冻土、生态脆弱</a:t>
            </a:r>
          </a:p>
        </p:txBody>
      </p:sp>
      <p:sp>
        <p:nvSpPr>
          <p:cNvPr id="97285" name="Text Box 9"/>
          <p:cNvSpPr/>
          <p:nvPr>
            <p:custDataLst>
              <p:tags r:id="rId3"/>
            </p:custDataLst>
          </p:nvPr>
        </p:nvSpPr>
        <p:spPr>
          <a:xfrm>
            <a:off x="71437" y="2792875"/>
            <a:ext cx="6006272" cy="46166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ea typeface="微软雅黑" panose="020B0503020204020204" pitchFamily="34" charset="-122"/>
              </a:rPr>
              <a:t>植被破坏，荒漠化，生物多样性减少。</a:t>
            </a:r>
          </a:p>
        </p:txBody>
      </p:sp>
      <p:sp>
        <p:nvSpPr>
          <p:cNvPr id="158728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493713" y="285115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3200" b="1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58729" name="Rectangle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" y="3002765"/>
            <a:ext cx="3368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en-US" sz="24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、修建的意义是什么？</a:t>
            </a:r>
          </a:p>
        </p:txBody>
      </p:sp>
      <p:sp>
        <p:nvSpPr>
          <p:cNvPr id="158730" name="Rectangle 1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" y="825962"/>
            <a:ext cx="58683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、青藏铁路在修建过程中会遇到哪些困难？</a:t>
            </a:r>
          </a:p>
        </p:txBody>
      </p:sp>
      <p:pic>
        <p:nvPicPr>
          <p:cNvPr id="11" name="Picture 3" descr="proxy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>
            <a:fillRect/>
          </a:stretch>
        </p:blipFill>
        <p:spPr bwMode="auto">
          <a:xfrm>
            <a:off x="6582137" y="-128586"/>
            <a:ext cx="5609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1437" y="185118"/>
            <a:ext cx="3495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青藏铁路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129251" y="3722142"/>
            <a:ext cx="6096000" cy="313585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经济：有利于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促进沿线地区资源的开发，降低货物运输成本，促进地区工业、旅游业的发展，优化产业结构，促进经济发展；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0">
              <a:lnSpc>
                <a:spcPct val="120000"/>
              </a:lnSpc>
              <a:buSzPct val="100000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社会：有利于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西藏的对外开放，加强与其他地区的经济交流与合作；提高人们的生活水平，共同富裕；有利于民族团结，巩固边疆和稳定国防。</a:t>
            </a:r>
          </a:p>
        </p:txBody>
      </p:sp>
    </p:spTree>
    <p:extLst>
      <p:ext uri="{BB962C8B-B14F-4D97-AF65-F5344CB8AC3E}">
        <p14:creationId xmlns:p14="http://schemas.microsoft.com/office/powerpoint/2010/main" val="37582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>
                                        <p:cTn id="7" dur="80" fill="hold"/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 fill="hold"/>
                                        <p:tgtEl>
                                          <p:spTgt spid="97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 fill="hold"/>
                                        <p:tgtEl>
                                          <p:spTgt spid="97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>
                                        <p:cTn id="14" dur="80" fill="hold"/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 fill="hold"/>
                                        <p:tgtEl>
                                          <p:spTgt spid="97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 fill="hold"/>
                                        <p:tgtEl>
                                          <p:spTgt spid="97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4" grpId="0" animBg="1"/>
      <p:bldP spid="97285" grpId="0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 t="4405" b="4405"/>
          <a:stretch>
            <a:fillRect/>
          </a:stretch>
        </p:blipFill>
        <p:spPr>
          <a:xfrm>
            <a:off x="329882" y="214136"/>
            <a:ext cx="4876838" cy="28956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4560">
                <a:moveTo>
                  <a:pt x="0" y="0"/>
                </a:moveTo>
                <a:lnTo>
                  <a:pt x="7680" y="0"/>
                </a:lnTo>
                <a:lnTo>
                  <a:pt x="768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 l="454" r="454"/>
          <a:stretch>
            <a:fillRect/>
          </a:stretch>
        </p:blipFill>
        <p:spPr>
          <a:xfrm>
            <a:off x="5754592" y="214136"/>
            <a:ext cx="6096038" cy="41148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480">
                <a:moveTo>
                  <a:pt x="0" y="0"/>
                </a:moveTo>
                <a:lnTo>
                  <a:pt x="9600" y="0"/>
                </a:lnTo>
                <a:lnTo>
                  <a:pt x="960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5638845" y="4876839"/>
            <a:ext cx="6096038" cy="15240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ct val="0"/>
              </a:spcBef>
              <a:spcAft>
                <a:spcPts val="800"/>
              </a:spcAft>
              <a:buSzTx/>
              <a:buNone/>
            </a:pP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这是青藏铁路清水河特大桥</a:t>
            </a:r>
            <a:r>
              <a:rPr lang="zh-CN" altLang="en-US" sz="1800" spc="20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采取以桥代路</a:t>
            </a:r>
            <a:r>
              <a:rPr lang="zh-CN" altLang="en-US" sz="18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的方式预留出藏羚羊迁徙通道。为保障野生动物的正常生活、迁徙和繁衍，青藏铁路全线建设了33个野生动物通道，用于环保的投资大约11亿元。    </a:t>
            </a:r>
          </a:p>
        </p:txBody>
      </p:sp>
      <p:pic>
        <p:nvPicPr>
          <p:cNvPr id="6" name="Picture 4" descr="W02011071538412379318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7" y="3483980"/>
            <a:ext cx="5436292" cy="321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619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2004212155327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7025" y="38100"/>
            <a:ext cx="9142413" cy="562927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43011" name="TextBox 2"/>
          <p:cNvSpPr/>
          <p:nvPr/>
        </p:nvSpPr>
        <p:spPr>
          <a:xfrm>
            <a:off x="1766888" y="5811838"/>
            <a:ext cx="8429625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/>
            <a:r>
              <a:rPr lang="zh-CN" altLang="en-US" sz="4000" b="1">
                <a:latin typeface="黑体" panose="02010609060101010101" pitchFamily="2" charset="-122"/>
                <a:ea typeface="黑体" panose="02010609060101010101" pitchFamily="2" charset="-122"/>
              </a:rPr>
              <a:t>青藏铁路为野生动物建设的缓坡通道</a:t>
            </a:r>
          </a:p>
        </p:txBody>
      </p:sp>
    </p:spTree>
    <p:extLst>
      <p:ext uri="{BB962C8B-B14F-4D97-AF65-F5344CB8AC3E}">
        <p14:creationId xmlns:p14="http://schemas.microsoft.com/office/powerpoint/2010/main" val="249561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4" y="855811"/>
            <a:ext cx="6080948" cy="3865203"/>
          </a:xfrm>
          <a:prstGeom prst="rect">
            <a:avLst/>
          </a:prstGeom>
        </p:spPr>
      </p:pic>
      <p:pic>
        <p:nvPicPr>
          <p:cNvPr id="1073742931" name="图片 1073742930" descr="热棒05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4180" y="904240"/>
            <a:ext cx="3085253" cy="37676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57294" y="4920827"/>
            <a:ext cx="11477413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 fontAlgn="auto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热棒工作原理：  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热棒地上部分为冷凝段，地下部分为蒸发段，当冷凝段温度低于蒸发段温度时，蒸发段液态物质汽化上升，在冷凝段冷却成液态，回到蒸发段，循环反复。冬季气温低于地温，热棒蒸发段吸收冻土的热量，将冻土层中的热量传送至地上。从而解决冻土融化问题，使路基更稳定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79100" y="855980"/>
            <a:ext cx="596638" cy="35394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青</a:t>
            </a:r>
          </a:p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藏</a:t>
            </a:r>
          </a:p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铁</a:t>
            </a:r>
          </a:p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路</a:t>
            </a:r>
          </a:p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的</a:t>
            </a:r>
          </a:p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热</a:t>
            </a:r>
          </a:p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棒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486137" y="277792"/>
            <a:ext cx="437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冻土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7731889" y="53177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冬季工作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42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5" y="1149002"/>
            <a:ext cx="10384728" cy="47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8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38"/>
          <a:stretch>
            <a:fillRect/>
          </a:stretch>
        </p:blipFill>
        <p:spPr bwMode="auto">
          <a:xfrm>
            <a:off x="7172409" y="0"/>
            <a:ext cx="4762918" cy="342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8" name="Picture 4" descr="基于MODIS数据的青藏高原积雪时空分布特征分析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40481" y="3216443"/>
            <a:ext cx="5451519" cy="3641557"/>
          </a:xfrm>
          <a:prstGeom prst="rect">
            <a:avLst/>
          </a:prstGeom>
          <a:noFill/>
        </p:spPr>
      </p:pic>
      <p:sp>
        <p:nvSpPr>
          <p:cNvPr id="9" name="Text Box 4"/>
          <p:cNvSpPr txBox="1"/>
          <p:nvPr/>
        </p:nvSpPr>
        <p:spPr>
          <a:xfrm>
            <a:off x="2037348" y="811666"/>
            <a:ext cx="4892842" cy="5219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据</a:t>
            </a:r>
            <a:r>
              <a:rPr lang="zh-CN" altLang="en-US" sz="2800" b="1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图说出青藏地区的地形特征。</a:t>
            </a:r>
          </a:p>
        </p:txBody>
      </p:sp>
      <p:sp>
        <p:nvSpPr>
          <p:cNvPr id="10" name="Text Box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44592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ea typeface="微软雅黑" panose="020B0503020204020204" pitchFamily="34" charset="-122"/>
              </a:rPr>
              <a:t>二、自然环境特征</a:t>
            </a:r>
          </a:p>
        </p:txBody>
      </p:sp>
      <p:sp>
        <p:nvSpPr>
          <p:cNvPr id="11" name="Rectangle 3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433137" y="704849"/>
            <a:ext cx="2520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3600" b="1" dirty="0">
                <a:solidFill>
                  <a:srgbClr val="0000FF"/>
                </a:solidFill>
                <a:ea typeface="微软雅黑" panose="020B0503020204020204" pitchFamily="34" charset="-122"/>
              </a:rPr>
              <a:t>地形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1763933"/>
            <a:ext cx="55946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(2)</a:t>
            </a:r>
            <a:r>
              <a:rPr lang="zh-CN" altLang="en-US" sz="2800" b="1" dirty="0" smtClean="0"/>
              <a:t>地形</a:t>
            </a:r>
            <a:r>
              <a:rPr lang="zh-CN" altLang="en-US" sz="2800" b="1" dirty="0"/>
              <a:t>特征： </a:t>
            </a:r>
            <a:endParaRPr lang="en-US" altLang="zh-CN" sz="2800" b="1" dirty="0"/>
          </a:p>
          <a:p>
            <a:r>
              <a:rPr lang="zh-CN" altLang="en-US" sz="2800" b="1" dirty="0"/>
              <a:t>  ① 以高原为主，“世界屋脊” ；</a:t>
            </a:r>
            <a:endParaRPr lang="en-US" altLang="zh-CN" sz="2800" b="1" dirty="0"/>
          </a:p>
          <a:p>
            <a:r>
              <a:rPr lang="en-US" altLang="zh-CN" sz="2800" b="1" dirty="0"/>
              <a:t>  </a:t>
            </a:r>
            <a:r>
              <a:rPr lang="zh-CN" altLang="en-US" sz="2800" b="1" dirty="0"/>
              <a:t>②高原面起伏和缓，相对高度小；</a:t>
            </a:r>
            <a:endParaRPr lang="en-US" altLang="zh-CN" sz="2800" b="1" dirty="0"/>
          </a:p>
          <a:p>
            <a:r>
              <a:rPr lang="zh-CN" altLang="en-US" sz="2800" b="1" dirty="0"/>
              <a:t>  ③地势西北高，东南低； </a:t>
            </a:r>
          </a:p>
          <a:p>
            <a:r>
              <a:rPr lang="zh-CN" altLang="en-US" sz="2800" b="1" dirty="0"/>
              <a:t>  ④ 雪峰连绵，冰川广布。</a:t>
            </a:r>
            <a:endParaRPr lang="en-US" altLang="zh-C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8467"/>
            <a:ext cx="8970433" cy="6667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3733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四、生态环境</a:t>
            </a:r>
            <a:r>
              <a:rPr lang="zh-CN" altLang="en-US" sz="3733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lang="zh-CN" altLang="en-US" sz="3733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7282" name="Picture 4" descr="污染"/>
          <p:cNvPicPr>
            <a:picLocks noChangeAspect="1"/>
          </p:cNvPicPr>
          <p:nvPr/>
        </p:nvPicPr>
        <p:blipFill>
          <a:blip r:embed="rId2" cstate="print"/>
          <a:srcRect l="7672"/>
          <a:stretch>
            <a:fillRect/>
          </a:stretch>
        </p:blipFill>
        <p:spPr>
          <a:xfrm>
            <a:off x="394547" y="885614"/>
            <a:ext cx="4086013" cy="28236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83" name="Picture 5" descr="土地退化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6527" y="885614"/>
            <a:ext cx="4070773" cy="27186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84" name="Picture 6" descr="0f9830c79f3df8dcb411733cc611728b461028c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533" y="3865881"/>
            <a:ext cx="4108027" cy="2852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85" name="Picture 7" descr="生态脆弱区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6527" y="3894667"/>
            <a:ext cx="4070773" cy="279569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084734" y="885614"/>
            <a:ext cx="288798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0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生态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恶化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表现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：  </a:t>
            </a:r>
          </a:p>
          <a:p>
            <a:pPr eaLnBrk="1" fontAlgn="auto" latinLnBrk="0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草地退化严重</a:t>
            </a:r>
            <a:endParaRPr lang="zh-CN" altLang="en-US" sz="2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fontAlgn="auto" latinLnBrk="0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土地沙化严重</a:t>
            </a:r>
            <a:endParaRPr lang="zh-CN" altLang="en-US" sz="2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fontAlgn="auto" latinLnBrk="0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生物多样性减少</a:t>
            </a:r>
            <a:endParaRPr lang="zh-CN" altLang="en-US" sz="2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fontAlgn="auto" latinLnBrk="0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自然灾害严重</a:t>
            </a:r>
            <a:endParaRPr lang="zh-CN" altLang="en-US" sz="2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eaLnBrk="1" fontAlgn="auto" latinLnBrk="0" hangingPunct="1">
              <a:lnSpc>
                <a:spcPct val="150000"/>
              </a:lnSpc>
              <a:spcBef>
                <a:spcPct val="50000"/>
              </a:spcBef>
            </a:pPr>
            <a:endParaRPr lang="zh-CN" altLang="en-US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429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图片 227332" descr="timg (1)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827" y="909321"/>
            <a:ext cx="4826000" cy="281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7" name="Rectangle 5"/>
          <p:cNvSpPr/>
          <p:nvPr/>
        </p:nvSpPr>
        <p:spPr>
          <a:xfrm>
            <a:off x="5525347" y="1106090"/>
            <a:ext cx="6254327" cy="401340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189" indent="-457189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800" b="1" kern="0" dirty="0">
                <a:latin typeface="微软雅黑" panose="020B0503020204020204" charset="-122"/>
                <a:ea typeface="宋体" panose="02010600030101010101" pitchFamily="2" charset="-122"/>
                <a:cs typeface="Arial" panose="020B0604020202020204"/>
                <a:sym typeface="+mn-ea"/>
              </a:rPr>
              <a:t>2、青藏地区</a:t>
            </a:r>
            <a:r>
              <a:rPr lang="zh-CN" altLang="en-US" sz="2800" b="1" kern="0" dirty="0" smtClean="0">
                <a:latin typeface="微软雅黑" panose="020B0503020204020204" charset="-122"/>
                <a:ea typeface="宋体" panose="02010600030101010101" pitchFamily="2" charset="-122"/>
                <a:cs typeface="Arial" panose="020B0604020202020204"/>
                <a:sym typeface="+mn-ea"/>
              </a:rPr>
              <a:t>生态</a:t>
            </a:r>
            <a:r>
              <a:rPr lang="zh-CN" altLang="en-US" sz="2800" b="1" kern="0" dirty="0">
                <a:latin typeface="微软雅黑" panose="020B0503020204020204" charset="-122"/>
                <a:ea typeface="宋体" panose="02010600030101010101" pitchFamily="2" charset="-122"/>
                <a:cs typeface="Arial" panose="020B0604020202020204"/>
                <a:sym typeface="+mn-ea"/>
              </a:rPr>
              <a:t>恶化</a:t>
            </a:r>
            <a:r>
              <a:rPr lang="zh-CN" altLang="en-US" sz="2800" b="1" kern="0" dirty="0" smtClean="0">
                <a:latin typeface="微软雅黑" panose="020B0503020204020204" charset="-122"/>
                <a:ea typeface="宋体" panose="02010600030101010101" pitchFamily="2" charset="-122"/>
                <a:cs typeface="Arial" panose="020B0604020202020204"/>
                <a:sym typeface="+mn-ea"/>
              </a:rPr>
              <a:t>的</a:t>
            </a:r>
            <a:r>
              <a:rPr lang="zh-CN" altLang="en-US" sz="2800" b="1" kern="0" dirty="0">
                <a:latin typeface="微软雅黑" panose="020B0503020204020204" charset="-122"/>
                <a:ea typeface="宋体" panose="02010600030101010101" pitchFamily="2" charset="-122"/>
                <a:cs typeface="Arial" panose="020B0604020202020204"/>
                <a:sym typeface="+mn-ea"/>
              </a:rPr>
              <a:t>原因：</a:t>
            </a:r>
            <a:endParaRPr lang="zh-CN" altLang="en-US" sz="2800" b="1" kern="0" dirty="0">
              <a:latin typeface="微软雅黑" panose="020B0503020204020204" charset="-122"/>
              <a:ea typeface="宋体" panose="02010600030101010101" pitchFamily="2" charset="-122"/>
              <a:cs typeface="Arial" panose="020B0604020202020204"/>
            </a:endParaRPr>
          </a:p>
          <a:p>
            <a:pPr marL="457189" indent="-457189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b="1" kern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自然原因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 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海拔高，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气候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干冷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，水热条件不足，多大风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天气</a:t>
            </a:r>
            <a:r>
              <a:rPr lang="zh-CN" altLang="en-US" sz="2400" b="1" kern="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土壤和植被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发育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差</a:t>
            </a:r>
            <a:r>
              <a:rPr lang="zh-CN" altLang="en-US" sz="2400" b="1" kern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气候变暖，冰川消退，融水量下降</a:t>
            </a:r>
            <a:r>
              <a:rPr lang="en-US" altLang="zh-CN" sz="24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气温升高，蒸发旺盛，鼠害严重。</a:t>
            </a:r>
          </a:p>
          <a:p>
            <a:pPr marL="457189" indent="-457189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b="1" kern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人为原因： 青藏地区经济落后，民众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环保</a:t>
            </a:r>
          </a:p>
          <a:p>
            <a:pPr marL="457189" indent="-457189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意识欠缺</a:t>
            </a:r>
            <a:r>
              <a:rPr lang="zh-CN" altLang="en-US" sz="2400" b="1" kern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过度放牧，过度樵采，采挖中</a:t>
            </a:r>
          </a:p>
          <a:p>
            <a:pPr marL="457189" indent="-457189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b="1" kern="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草药</a:t>
            </a:r>
            <a:endParaRPr lang="zh-CN" altLang="en-US" sz="2793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6259" name="图片 305155" descr="cea352bfd840260d53dce3db89f11c7b"/>
          <p:cNvPicPr>
            <a:picLocks noChangeAspect="1"/>
          </p:cNvPicPr>
          <p:nvPr/>
        </p:nvPicPr>
        <p:blipFill>
          <a:blip r:embed="rId3" cstate="print"/>
          <a:srcRect l="29555" t="33730" r="1782" b="2756"/>
          <a:stretch>
            <a:fillRect/>
          </a:stretch>
        </p:blipFill>
        <p:spPr>
          <a:xfrm>
            <a:off x="348828" y="3842174"/>
            <a:ext cx="4825153" cy="274997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" y="8467"/>
            <a:ext cx="4803493" cy="6667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3733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四、生态环境</a:t>
            </a:r>
            <a:r>
              <a:rPr lang="zh-CN" altLang="en-US" sz="3733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lang="zh-CN" altLang="en-US" sz="3733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5804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26" name="Group 2"/>
          <p:cNvGrpSpPr>
            <a:grpSpLocks/>
          </p:cNvGrpSpPr>
          <p:nvPr/>
        </p:nvGrpSpPr>
        <p:grpSpPr bwMode="auto">
          <a:xfrm>
            <a:off x="-171" y="-11875"/>
            <a:ext cx="4067175" cy="692150"/>
            <a:chOff x="-822" y="248"/>
            <a:chExt cx="2495" cy="408"/>
          </a:xfrm>
        </p:grpSpPr>
        <p:sp>
          <p:nvSpPr>
            <p:cNvPr id="129027" name="Rectangle 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-822" y="248"/>
              <a:ext cx="2495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3200" b="1" dirty="0">
                  <a:ea typeface="微软雅黑" panose="020B0503020204020204" pitchFamily="34" charset="-122"/>
                </a:rPr>
                <a:t>三江源自然保护区</a:t>
              </a:r>
            </a:p>
          </p:txBody>
        </p:sp>
      </p:grpSp>
      <p:pic>
        <p:nvPicPr>
          <p:cNvPr id="129028" name="Picture 10" descr="三江源自然保护区纪念碑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9" y="692150"/>
            <a:ext cx="4156075" cy="350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Text Box 12"/>
          <p:cNvSpPr/>
          <p:nvPr>
            <p:custDataLst>
              <p:tags r:id="rId2"/>
            </p:custDataLst>
          </p:nvPr>
        </p:nvSpPr>
        <p:spPr>
          <a:xfrm>
            <a:off x="221708" y="4675259"/>
            <a:ext cx="4716463" cy="519112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ea typeface="微软雅黑" panose="020B0503020204020204" pitchFamily="34" charset="-122"/>
              </a:rPr>
              <a:t>三江源生态环境恶化原因：</a:t>
            </a:r>
          </a:p>
        </p:txBody>
      </p:sp>
      <p:sp>
        <p:nvSpPr>
          <p:cNvPr id="67589" name="Text Box 13"/>
          <p:cNvSpPr/>
          <p:nvPr>
            <p:custDataLst>
              <p:tags r:id="rId3"/>
            </p:custDataLst>
          </p:nvPr>
        </p:nvSpPr>
        <p:spPr>
          <a:xfrm>
            <a:off x="371987" y="5472113"/>
            <a:ext cx="1547813" cy="13858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自然：</a:t>
            </a:r>
          </a:p>
          <a:p>
            <a:endParaRPr lang="zh-CN" altLang="en-US" sz="2800" b="1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人为</a:t>
            </a:r>
            <a:r>
              <a:rPr lang="zh-CN" altLang="en-US" sz="2800" b="1" dirty="0"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67590" name="Text Box 14"/>
          <p:cNvSpPr/>
          <p:nvPr>
            <p:custDataLst>
              <p:tags r:id="rId4"/>
            </p:custDataLst>
          </p:nvPr>
        </p:nvSpPr>
        <p:spPr>
          <a:xfrm>
            <a:off x="1145894" y="5508486"/>
            <a:ext cx="11046106" cy="52322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     气候变暖，冰川消退，融水量下降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气温升高，蒸发旺盛，鼠害严重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;</a:t>
            </a:r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sp>
        <p:nvSpPr>
          <p:cNvPr id="67591" name="Text Box 15"/>
          <p:cNvSpPr/>
          <p:nvPr>
            <p:custDataLst>
              <p:tags r:id="rId5"/>
            </p:custDataLst>
          </p:nvPr>
        </p:nvSpPr>
        <p:spPr>
          <a:xfrm>
            <a:off x="1499646" y="6332208"/>
            <a:ext cx="6877050" cy="519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不合理的采伐、过度放牧和过度开垦</a:t>
            </a:r>
            <a:r>
              <a:rPr lang="zh-CN" altLang="en-US" sz="2800" b="1"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7592" name="矩形 10"/>
          <p:cNvSpPr/>
          <p:nvPr>
            <p:custDataLst>
              <p:tags r:id="rId6"/>
            </p:custDataLst>
          </p:nvPr>
        </p:nvSpPr>
        <p:spPr>
          <a:xfrm>
            <a:off x="4521200" y="74613"/>
            <a:ext cx="7539620" cy="14465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ea typeface="微软雅黑" panose="020B0503020204020204" pitchFamily="34" charset="-122"/>
              </a:rPr>
              <a:t>目前，由于种种原因，三江源区生态环境日趋恶化，灾害频繁。</a:t>
            </a:r>
          </a:p>
          <a:p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主要表现为：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67593" name="矩形 11"/>
          <p:cNvSpPr/>
          <p:nvPr>
            <p:custDataLst>
              <p:tags r:id="rId7"/>
            </p:custDataLst>
          </p:nvPr>
        </p:nvSpPr>
        <p:spPr>
          <a:xfrm>
            <a:off x="4938171" y="1521163"/>
            <a:ext cx="5000625" cy="26781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①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湖泊萎缩；</a:t>
            </a:r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②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湿地退化</a:t>
            </a:r>
            <a:endParaRPr lang="zh-CN" altLang="en-US" sz="2800" b="1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③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江河径流量减少</a:t>
            </a:r>
          </a:p>
          <a:p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④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草地严重退化，鼠虫害猖獗，土地沙漠化发展</a:t>
            </a:r>
          </a:p>
          <a:p>
            <a:r>
              <a:rPr lang="zh-CN" altLang="en-US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⑤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生物多样性种类和数量锐减，水土流失加剧。</a:t>
            </a:r>
          </a:p>
        </p:txBody>
      </p:sp>
      <p:pic>
        <p:nvPicPr>
          <p:cNvPr id="129035" name="Ink 4"/>
          <p:cNvPicPr>
            <a:picLocks noGrp="1" noChangeAspect="1" noChangeArrowheads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74613"/>
            <a:ext cx="52388" cy="5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29036" name="Ink 5"/>
          <p:cNvPicPr>
            <a:picLocks noGrp="1" noChangeAspect="1" noChangeArrowheads="1"/>
          </p:cNvPicPr>
          <p:nvPr>
            <p:custDataLst>
              <p:tags r:id="rId9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38" y="595313"/>
            <a:ext cx="50800" cy="3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29037" name="Ink 6"/>
          <p:cNvPicPr>
            <a:picLocks noGrp="1" noChangeAspect="1" noChangeArrowheads="1"/>
          </p:cNvPicPr>
          <p:nvPr>
            <p:custDataLst>
              <p:tags r:id="rId10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558800"/>
            <a:ext cx="63500" cy="6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29038" name="Ink 7"/>
          <p:cNvPicPr>
            <a:picLocks noGrp="1" noChangeAspect="1" noChangeArrowheads="1"/>
          </p:cNvPicPr>
          <p:nvPr>
            <p:custDataLst>
              <p:tags r:id="rId1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4" y="82551"/>
            <a:ext cx="60325" cy="5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71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 fill="hold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 fill="hold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 fill="hold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 fill="hold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animBg="1"/>
      <p:bldP spid="67589" grpId="0" animBg="1"/>
      <p:bldP spid="67590" grpId="0" animBg="1"/>
      <p:bldP spid="67591" grpId="0" animBg="1"/>
      <p:bldP spid="67592" grpId="0" animBg="1"/>
      <p:bldP spid="6759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2" name="Picture 10" descr="三江源自然保护区纪念碑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72" y="1068439"/>
            <a:ext cx="415607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矩形 7"/>
          <p:cNvSpPr/>
          <p:nvPr>
            <p:custDataLst>
              <p:tags r:id="rId2"/>
            </p:custDataLst>
          </p:nvPr>
        </p:nvSpPr>
        <p:spPr>
          <a:xfrm>
            <a:off x="5678488" y="1700213"/>
            <a:ext cx="4989512" cy="461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、</a:t>
            </a:r>
            <a:r>
              <a:rPr lang="zh-CN" altLang="zh-CN" sz="24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设立自然保护区</a:t>
            </a:r>
            <a:r>
              <a:rPr lang="zh-CN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0000FF"/>
              </a:solidFill>
              <a:ea typeface="微软雅黑" panose="020B0503020204020204" pitchFamily="34" charset="-122"/>
            </a:endParaRPr>
          </a:p>
        </p:txBody>
      </p:sp>
      <p:sp>
        <p:nvSpPr>
          <p:cNvPr id="68614" name="矩形 8"/>
          <p:cNvSpPr/>
          <p:nvPr>
            <p:custDataLst>
              <p:tags r:id="rId3"/>
            </p:custDataLst>
          </p:nvPr>
        </p:nvSpPr>
        <p:spPr>
          <a:xfrm>
            <a:off x="5698011" y="2578099"/>
            <a:ext cx="5548955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eaLnBrk="0" hangingPunct="0"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2933700" algn="l"/>
                <a:tab pos="2971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、</a:t>
            </a:r>
            <a:r>
              <a:rPr lang="zh-CN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退耕还草</a:t>
            </a:r>
            <a:r>
              <a:rPr lang="en-US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(</a:t>
            </a:r>
            <a:r>
              <a:rPr lang="zh-CN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林</a:t>
            </a:r>
            <a:r>
              <a:rPr lang="en-US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  <a:r>
              <a:rPr lang="zh-CN" altLang="zh-CN" sz="24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，</a:t>
            </a:r>
            <a:endParaRPr lang="en-US" altLang="zh-CN" sz="2400" b="1" dirty="0" smtClean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algn="just"/>
            <a:r>
              <a:rPr lang="zh-CN" altLang="zh-CN" sz="24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全面</a:t>
            </a:r>
            <a:r>
              <a:rPr lang="zh-CN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禁猎</a:t>
            </a:r>
            <a:r>
              <a:rPr lang="zh-CN" altLang="zh-CN" sz="24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、</a:t>
            </a:r>
            <a:endParaRPr lang="en-US" altLang="zh-CN" sz="2400" b="1" dirty="0" smtClean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algn="just"/>
            <a:r>
              <a:rPr lang="zh-CN" altLang="zh-CN" sz="24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禁</a:t>
            </a:r>
            <a:r>
              <a:rPr lang="zh-CN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采砂金</a:t>
            </a:r>
            <a:r>
              <a:rPr lang="zh-CN" altLang="zh-CN" sz="24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，</a:t>
            </a:r>
            <a:endParaRPr lang="en-US" altLang="zh-CN" sz="2400" b="1" dirty="0" smtClean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algn="just"/>
            <a:r>
              <a:rPr lang="zh-CN" altLang="zh-CN" sz="24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休</a:t>
            </a:r>
            <a:r>
              <a:rPr lang="zh-CN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牧育草</a:t>
            </a:r>
            <a:r>
              <a:rPr lang="zh-CN" altLang="zh-CN" sz="24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，</a:t>
            </a:r>
            <a:endParaRPr lang="en-US" altLang="zh-CN" sz="2400" b="1" dirty="0" smtClean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algn="just"/>
            <a:r>
              <a:rPr lang="zh-CN" altLang="zh-CN" sz="2400" b="1" dirty="0" smtClean="0">
                <a:solidFill>
                  <a:srgbClr val="0000FF"/>
                </a:solidFill>
                <a:ea typeface="微软雅黑" panose="020B0503020204020204" pitchFamily="34" charset="-122"/>
              </a:rPr>
              <a:t>实施</a:t>
            </a:r>
            <a:r>
              <a:rPr lang="zh-CN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天然林和天然牧场保护</a:t>
            </a:r>
            <a:endParaRPr lang="zh-CN" altLang="zh-CN" sz="1000" dirty="0">
              <a:solidFill>
                <a:srgbClr val="0000F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01205" y="837606"/>
            <a:ext cx="424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青藏地区生态保护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772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animBg="1"/>
      <p:bldP spid="6861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578" name="组合 280577"/>
          <p:cNvGrpSpPr/>
          <p:nvPr/>
        </p:nvGrpSpPr>
        <p:grpSpPr>
          <a:xfrm>
            <a:off x="2114550" y="1103313"/>
            <a:ext cx="7981950" cy="5133975"/>
            <a:chOff x="372" y="1086"/>
            <a:chExt cx="5028" cy="3234"/>
          </a:xfrm>
        </p:grpSpPr>
        <p:grpSp>
          <p:nvGrpSpPr>
            <p:cNvPr id="280579" name="组合 280578"/>
            <p:cNvGrpSpPr/>
            <p:nvPr/>
          </p:nvGrpSpPr>
          <p:grpSpPr>
            <a:xfrm>
              <a:off x="372" y="1086"/>
              <a:ext cx="5028" cy="3234"/>
              <a:chOff x="372" y="1086"/>
              <a:chExt cx="5028" cy="3234"/>
            </a:xfrm>
          </p:grpSpPr>
          <p:pic>
            <p:nvPicPr>
              <p:cNvPr id="280580" name="图片 280579" descr="青藏地区底图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72" y="1086"/>
                <a:ext cx="5028" cy="323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80581" name="文本框 280580"/>
              <p:cNvSpPr txBox="1"/>
              <p:nvPr/>
            </p:nvSpPr>
            <p:spPr>
              <a:xfrm>
                <a:off x="2872" y="4104"/>
                <a:ext cx="116" cy="13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</a:pPr>
                <a:endParaRPr sz="800">
                  <a:effectLst>
                    <a:outerShdw blurRad="38100" dist="38100" dir="2700000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0582" name="任意多边形 280581"/>
            <p:cNvSpPr/>
            <p:nvPr/>
          </p:nvSpPr>
          <p:spPr>
            <a:xfrm>
              <a:off x="3792" y="2000"/>
              <a:ext cx="1072" cy="256"/>
            </a:xfrm>
            <a:custGeom>
              <a:avLst/>
              <a:gdLst/>
              <a:ahLst/>
              <a:cxnLst/>
              <a:rect l="0" t="0" r="0" b="0"/>
              <a:pathLst>
                <a:path w="1064" h="224">
                  <a:moveTo>
                    <a:pt x="1064" y="144"/>
                  </a:moveTo>
                  <a:cubicBezTo>
                    <a:pt x="989" y="133"/>
                    <a:pt x="1024" y="146"/>
                    <a:pt x="960" y="104"/>
                  </a:cubicBezTo>
                  <a:cubicBezTo>
                    <a:pt x="952" y="99"/>
                    <a:pt x="936" y="88"/>
                    <a:pt x="936" y="88"/>
                  </a:cubicBezTo>
                  <a:cubicBezTo>
                    <a:pt x="906" y="43"/>
                    <a:pt x="869" y="13"/>
                    <a:pt x="816" y="0"/>
                  </a:cubicBezTo>
                  <a:cubicBezTo>
                    <a:pt x="781" y="3"/>
                    <a:pt x="746" y="2"/>
                    <a:pt x="712" y="8"/>
                  </a:cubicBezTo>
                  <a:cubicBezTo>
                    <a:pt x="667" y="16"/>
                    <a:pt x="699" y="63"/>
                    <a:pt x="648" y="80"/>
                  </a:cubicBezTo>
                  <a:cubicBezTo>
                    <a:pt x="489" y="71"/>
                    <a:pt x="385" y="53"/>
                    <a:pt x="216" y="48"/>
                  </a:cubicBezTo>
                  <a:cubicBezTo>
                    <a:pt x="136" y="39"/>
                    <a:pt x="155" y="36"/>
                    <a:pt x="96" y="16"/>
                  </a:cubicBezTo>
                  <a:cubicBezTo>
                    <a:pt x="66" y="62"/>
                    <a:pt x="70" y="114"/>
                    <a:pt x="40" y="160"/>
                  </a:cubicBezTo>
                  <a:cubicBezTo>
                    <a:pt x="28" y="220"/>
                    <a:pt x="37" y="187"/>
                    <a:pt x="0" y="224"/>
                  </a:cubicBezTo>
                </a:path>
              </a:pathLst>
            </a:custGeom>
            <a:noFill/>
            <a:ln w="57150" cap="flat" cmpd="sng">
              <a:solidFill>
                <a:srgbClr val="00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0583" name="任意多边形 280582"/>
            <p:cNvSpPr/>
            <p:nvPr/>
          </p:nvSpPr>
          <p:spPr>
            <a:xfrm>
              <a:off x="3168" y="2256"/>
              <a:ext cx="576" cy="1392"/>
            </a:xfrm>
            <a:custGeom>
              <a:avLst/>
              <a:gdLst/>
              <a:ahLst/>
              <a:cxnLst/>
              <a:rect l="0" t="0" r="0" b="0"/>
              <a:pathLst>
                <a:path w="576" h="1288">
                  <a:moveTo>
                    <a:pt x="576" y="0"/>
                  </a:moveTo>
                  <a:cubicBezTo>
                    <a:pt x="519" y="19"/>
                    <a:pt x="542" y="7"/>
                    <a:pt x="504" y="32"/>
                  </a:cubicBezTo>
                  <a:cubicBezTo>
                    <a:pt x="487" y="57"/>
                    <a:pt x="485" y="83"/>
                    <a:pt x="456" y="96"/>
                  </a:cubicBezTo>
                  <a:cubicBezTo>
                    <a:pt x="441" y="103"/>
                    <a:pt x="408" y="112"/>
                    <a:pt x="408" y="112"/>
                  </a:cubicBezTo>
                  <a:cubicBezTo>
                    <a:pt x="388" y="142"/>
                    <a:pt x="373" y="181"/>
                    <a:pt x="344" y="200"/>
                  </a:cubicBezTo>
                  <a:cubicBezTo>
                    <a:pt x="327" y="226"/>
                    <a:pt x="290" y="263"/>
                    <a:pt x="264" y="280"/>
                  </a:cubicBezTo>
                  <a:cubicBezTo>
                    <a:pt x="233" y="372"/>
                    <a:pt x="260" y="281"/>
                    <a:pt x="240" y="392"/>
                  </a:cubicBezTo>
                  <a:cubicBezTo>
                    <a:pt x="233" y="429"/>
                    <a:pt x="232" y="405"/>
                    <a:pt x="216" y="440"/>
                  </a:cubicBezTo>
                  <a:cubicBezTo>
                    <a:pt x="209" y="455"/>
                    <a:pt x="214" y="479"/>
                    <a:pt x="200" y="488"/>
                  </a:cubicBezTo>
                  <a:cubicBezTo>
                    <a:pt x="184" y="499"/>
                    <a:pt x="152" y="520"/>
                    <a:pt x="152" y="520"/>
                  </a:cubicBezTo>
                  <a:cubicBezTo>
                    <a:pt x="146" y="537"/>
                    <a:pt x="130" y="550"/>
                    <a:pt x="128" y="568"/>
                  </a:cubicBezTo>
                  <a:cubicBezTo>
                    <a:pt x="98" y="810"/>
                    <a:pt x="141" y="673"/>
                    <a:pt x="112" y="760"/>
                  </a:cubicBezTo>
                  <a:cubicBezTo>
                    <a:pt x="108" y="843"/>
                    <a:pt x="121" y="942"/>
                    <a:pt x="72" y="1016"/>
                  </a:cubicBezTo>
                  <a:cubicBezTo>
                    <a:pt x="57" y="1207"/>
                    <a:pt x="86" y="1060"/>
                    <a:pt x="24" y="1152"/>
                  </a:cubicBezTo>
                  <a:cubicBezTo>
                    <a:pt x="19" y="1171"/>
                    <a:pt x="11" y="1189"/>
                    <a:pt x="8" y="1208"/>
                  </a:cubicBezTo>
                  <a:cubicBezTo>
                    <a:pt x="4" y="1234"/>
                    <a:pt x="0" y="1288"/>
                    <a:pt x="0" y="1288"/>
                  </a:cubicBezTo>
                </a:path>
              </a:pathLst>
            </a:custGeom>
            <a:noFill/>
            <a:ln w="57150" cap="flat" cmpd="sng">
              <a:solidFill>
                <a:srgbClr val="00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0584" name="文本框 280583"/>
            <p:cNvSpPr txBox="1"/>
            <p:nvPr/>
          </p:nvSpPr>
          <p:spPr>
            <a:xfrm>
              <a:off x="3222" y="2130"/>
              <a:ext cx="57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zh-CN" altLang="en-US" sz="1800" b="1">
                  <a:effectLst>
                    <a:outerShdw blurRad="38100" dist="38100" dir="2700000">
                      <a:srgbClr val="C0C0C0"/>
                    </a:outerShdw>
                  </a:effectLst>
                  <a:latin typeface="Arial" panose="020B0604020202020204" pitchFamily="34" charset="0"/>
                </a:rPr>
                <a:t>格尔木</a:t>
              </a:r>
            </a:p>
          </p:txBody>
        </p:sp>
        <p:sp>
          <p:nvSpPr>
            <p:cNvPr id="280585" name="文本框 280584"/>
            <p:cNvSpPr txBox="1"/>
            <p:nvPr/>
          </p:nvSpPr>
          <p:spPr>
            <a:xfrm>
              <a:off x="3003" y="3696"/>
              <a:ext cx="43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zh-CN" altLang="en-US" sz="1800" b="1">
                  <a:effectLst>
                    <a:outerShdw blurRad="38100" dist="38100" dir="2700000">
                      <a:srgbClr val="C0C0C0"/>
                    </a:outerShdw>
                  </a:effectLst>
                  <a:latin typeface="Arial" panose="020B0604020202020204" pitchFamily="34" charset="0"/>
                </a:rPr>
                <a:t>拉萨</a:t>
              </a:r>
            </a:p>
          </p:txBody>
        </p:sp>
        <p:sp>
          <p:nvSpPr>
            <p:cNvPr id="280586" name="文本框 280585"/>
            <p:cNvSpPr txBox="1"/>
            <p:nvPr/>
          </p:nvSpPr>
          <p:spPr>
            <a:xfrm>
              <a:off x="4692" y="2193"/>
              <a:ext cx="48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zh-CN" altLang="en-US" sz="1800" b="1">
                  <a:effectLst>
                    <a:outerShdw blurRad="38100" dist="38100" dir="2700000">
                      <a:srgbClr val="C0C0C0"/>
                    </a:outerShdw>
                  </a:effectLst>
                  <a:latin typeface="Arial" panose="020B0604020202020204" pitchFamily="34" charset="0"/>
                </a:rPr>
                <a:t>西宁</a:t>
              </a:r>
            </a:p>
          </p:txBody>
        </p:sp>
        <p:sp>
          <p:nvSpPr>
            <p:cNvPr id="280587" name="文本框 280586"/>
            <p:cNvSpPr txBox="1"/>
            <p:nvPr/>
          </p:nvSpPr>
          <p:spPr>
            <a:xfrm>
              <a:off x="4776" y="2048"/>
              <a:ext cx="28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en-US" altLang="zh-CN" sz="1800">
                  <a:solidFill>
                    <a:srgbClr val="FF3300"/>
                  </a:solidFill>
                  <a:latin typeface="Arial" panose="020B0604020202020204" pitchFamily="34" charset="0"/>
                </a:rPr>
                <a:t>●</a:t>
              </a:r>
            </a:p>
          </p:txBody>
        </p:sp>
        <p:sp>
          <p:nvSpPr>
            <p:cNvPr id="280588" name="文本框 280587"/>
            <p:cNvSpPr txBox="1"/>
            <p:nvPr/>
          </p:nvSpPr>
          <p:spPr>
            <a:xfrm>
              <a:off x="3648" y="2160"/>
              <a:ext cx="28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en-US" altLang="zh-CN" sz="1800">
                  <a:solidFill>
                    <a:srgbClr val="FF3300"/>
                  </a:solidFill>
                  <a:latin typeface="Arial" panose="020B0604020202020204" pitchFamily="34" charset="0"/>
                </a:rPr>
                <a:t>●</a:t>
              </a:r>
            </a:p>
          </p:txBody>
        </p:sp>
        <p:sp>
          <p:nvSpPr>
            <p:cNvPr id="280589" name="文本框 280588"/>
            <p:cNvSpPr txBox="1"/>
            <p:nvPr/>
          </p:nvSpPr>
          <p:spPr>
            <a:xfrm>
              <a:off x="3072" y="3552"/>
              <a:ext cx="28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en-US" altLang="zh-CN" sz="1800">
                  <a:solidFill>
                    <a:srgbClr val="FF3300"/>
                  </a:solidFill>
                  <a:latin typeface="Arial" panose="020B0604020202020204" pitchFamily="34" charset="0"/>
                </a:rPr>
                <a:t>●</a:t>
              </a:r>
            </a:p>
          </p:txBody>
        </p:sp>
      </p:grpSp>
      <p:grpSp>
        <p:nvGrpSpPr>
          <p:cNvPr id="280590" name="组合 280589"/>
          <p:cNvGrpSpPr/>
          <p:nvPr/>
        </p:nvGrpSpPr>
        <p:grpSpPr>
          <a:xfrm>
            <a:off x="7086600" y="3484563"/>
            <a:ext cx="3343275" cy="2578100"/>
            <a:chOff x="3504" y="2640"/>
            <a:chExt cx="2106" cy="1624"/>
          </a:xfrm>
        </p:grpSpPr>
        <p:pic>
          <p:nvPicPr>
            <p:cNvPr id="280591" name="图片 280590" descr="三江源自然保护区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4" y="2640"/>
              <a:ext cx="2106" cy="13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0592" name="文本框 280591"/>
            <p:cNvSpPr txBox="1"/>
            <p:nvPr/>
          </p:nvSpPr>
          <p:spPr>
            <a:xfrm>
              <a:off x="3984" y="4032"/>
              <a:ext cx="1296" cy="232"/>
            </a:xfrm>
            <a:prstGeom prst="rect">
              <a:avLst/>
            </a:prstGeom>
            <a:solidFill>
              <a:srgbClr val="66FF33"/>
            </a:solidFill>
            <a:ln w="9525" cap="flat" cmpd="sng">
              <a:solidFill>
                <a:srgbClr val="008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zh-CN" altLang="en-US" sz="1800" b="1">
                  <a:latin typeface="Arial" panose="020B0604020202020204" pitchFamily="34" charset="0"/>
                </a:rPr>
                <a:t>三江源自然保护区</a:t>
              </a:r>
            </a:p>
          </p:txBody>
        </p:sp>
      </p:grpSp>
      <p:grpSp>
        <p:nvGrpSpPr>
          <p:cNvPr id="280593" name="组合 280592"/>
          <p:cNvGrpSpPr/>
          <p:nvPr/>
        </p:nvGrpSpPr>
        <p:grpSpPr>
          <a:xfrm>
            <a:off x="2814638" y="1131888"/>
            <a:ext cx="3886200" cy="2211387"/>
            <a:chOff x="864" y="1104"/>
            <a:chExt cx="2448" cy="1393"/>
          </a:xfrm>
        </p:grpSpPr>
        <p:pic>
          <p:nvPicPr>
            <p:cNvPr id="280594" name="图片 280593" descr="可可西里的野牦牛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" y="1104"/>
              <a:ext cx="2016" cy="139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0595" name="文本框 280594"/>
            <p:cNvSpPr txBox="1"/>
            <p:nvPr/>
          </p:nvSpPr>
          <p:spPr>
            <a:xfrm>
              <a:off x="864" y="1344"/>
              <a:ext cx="432" cy="930"/>
            </a:xfrm>
            <a:prstGeom prst="rect">
              <a:avLst/>
            </a:prstGeom>
            <a:solidFill>
              <a:srgbClr val="66FF33"/>
            </a:solidFill>
            <a:ln w="9525" cap="flat" cmpd="sng">
              <a:solidFill>
                <a:srgbClr val="008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zh-CN" altLang="en-US" sz="1800" b="1">
                  <a:latin typeface="Arial" panose="020B0604020202020204" pitchFamily="34" charset="0"/>
                </a:rPr>
                <a:t>可可西里自然保护区</a:t>
              </a:r>
            </a:p>
          </p:txBody>
        </p:sp>
      </p:grpSp>
      <p:grpSp>
        <p:nvGrpSpPr>
          <p:cNvPr id="280596" name="组合 280595"/>
          <p:cNvGrpSpPr/>
          <p:nvPr/>
        </p:nvGrpSpPr>
        <p:grpSpPr>
          <a:xfrm>
            <a:off x="3713163" y="3417888"/>
            <a:ext cx="2611437" cy="2743200"/>
            <a:chOff x="1152" y="2544"/>
            <a:chExt cx="1645" cy="1728"/>
          </a:xfrm>
        </p:grpSpPr>
        <p:pic>
          <p:nvPicPr>
            <p:cNvPr id="280597" name="图片 280596" descr="羌塘自然保护区的鸟类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" y="2544"/>
              <a:ext cx="1357" cy="172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0598" name="文本框 280597"/>
            <p:cNvSpPr txBox="1"/>
            <p:nvPr/>
          </p:nvSpPr>
          <p:spPr>
            <a:xfrm>
              <a:off x="1152" y="2760"/>
              <a:ext cx="288" cy="1279"/>
            </a:xfrm>
            <a:prstGeom prst="rect">
              <a:avLst/>
            </a:prstGeom>
            <a:solidFill>
              <a:srgbClr val="66FF33"/>
            </a:solidFill>
            <a:ln w="9525" cap="flat" cmpd="sng">
              <a:solidFill>
                <a:srgbClr val="008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zh-CN" altLang="en-US" sz="1800" b="1">
                  <a:latin typeface="Arial" panose="020B0604020202020204" pitchFamily="34" charset="0"/>
                </a:rPr>
                <a:t>羌塘自然保护区</a:t>
              </a:r>
            </a:p>
          </p:txBody>
        </p:sp>
      </p:grpSp>
      <p:sp>
        <p:nvSpPr>
          <p:cNvPr id="280599" name="矩形 280598"/>
          <p:cNvSpPr/>
          <p:nvPr/>
        </p:nvSpPr>
        <p:spPr>
          <a:xfrm>
            <a:off x="5266373" y="198755"/>
            <a:ext cx="273558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自然保护区</a:t>
            </a:r>
          </a:p>
        </p:txBody>
      </p:sp>
    </p:spTree>
    <p:extLst>
      <p:ext uri="{BB962C8B-B14F-4D97-AF65-F5344CB8AC3E}">
        <p14:creationId xmlns:p14="http://schemas.microsoft.com/office/powerpoint/2010/main" val="3486321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0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0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9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5C3B33CF-E520-4814-A684-6043FCA4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911" y="953122"/>
            <a:ext cx="11119169" cy="572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id="{CAE1888A-6E71-41FC-B2A4-3477A6A1DF6F}"/>
              </a:ext>
            </a:extLst>
          </p:cNvPr>
          <p:cNvSpPr/>
          <p:nvPr/>
        </p:nvSpPr>
        <p:spPr>
          <a:xfrm>
            <a:off x="568560" y="1243899"/>
            <a:ext cx="11021475" cy="100578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30000"/>
              </a:lnSpc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/>
              </a:rPr>
              <a:t>      三江源地区是世界上海拔最高、面积最大的高原湿地，也是世界上高海拔地区生物多样性最集中的地区，是我国重要的水源涵养地。</a:t>
            </a:r>
          </a:p>
        </p:txBody>
      </p:sp>
    </p:spTree>
    <p:extLst>
      <p:ext uri="{BB962C8B-B14F-4D97-AF65-F5344CB8AC3E}">
        <p14:creationId xmlns:p14="http://schemas.microsoft.com/office/powerpoint/2010/main" val="10449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2-389351d2d79f6813f2b074fdc2fa584c_1200x50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145" y="-36830"/>
            <a:ext cx="12296775" cy="6898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7415" y="422910"/>
            <a:ext cx="6925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dirty="0" smtClean="0">
                <a:latin typeface="+mn-ea"/>
              </a:rPr>
              <a:t>可可西里</a:t>
            </a:r>
          </a:p>
        </p:txBody>
      </p:sp>
    </p:spTree>
    <p:extLst>
      <p:ext uri="{BB962C8B-B14F-4D97-AF65-F5344CB8AC3E}">
        <p14:creationId xmlns:p14="http://schemas.microsoft.com/office/powerpoint/2010/main" val="12532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43875" y="924639"/>
            <a:ext cx="7871724" cy="4505648"/>
            <a:chOff x="372" y="1086"/>
            <a:chExt cx="5028" cy="3234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372" y="1086"/>
              <a:ext cx="5028" cy="3234"/>
              <a:chOff x="372" y="1086"/>
              <a:chExt cx="5028" cy="3234"/>
            </a:xfrm>
          </p:grpSpPr>
          <p:pic>
            <p:nvPicPr>
              <p:cNvPr id="14" name="Picture 4" descr="青藏地区底图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2" y="1086"/>
                <a:ext cx="5028" cy="32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ext Box 5"/>
              <p:cNvSpPr txBox="1">
                <a:spLocks noChangeArrowheads="1"/>
              </p:cNvSpPr>
              <p:nvPr/>
            </p:nvSpPr>
            <p:spPr bwMode="auto">
              <a:xfrm>
                <a:off x="2872" y="4104"/>
                <a:ext cx="116" cy="18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zh-CN" sz="1067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endParaRPr>
              </a:p>
            </p:txBody>
          </p:sp>
        </p:grp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792" y="2000"/>
              <a:ext cx="1072" cy="256"/>
            </a:xfrm>
            <a:custGeom>
              <a:avLst/>
              <a:gdLst>
                <a:gd name="T0" fmla="*/ 1064 w 1064"/>
                <a:gd name="T1" fmla="*/ 144 h 224"/>
                <a:gd name="T2" fmla="*/ 960 w 1064"/>
                <a:gd name="T3" fmla="*/ 104 h 224"/>
                <a:gd name="T4" fmla="*/ 936 w 1064"/>
                <a:gd name="T5" fmla="*/ 88 h 224"/>
                <a:gd name="T6" fmla="*/ 816 w 1064"/>
                <a:gd name="T7" fmla="*/ 0 h 224"/>
                <a:gd name="T8" fmla="*/ 712 w 1064"/>
                <a:gd name="T9" fmla="*/ 8 h 224"/>
                <a:gd name="T10" fmla="*/ 648 w 1064"/>
                <a:gd name="T11" fmla="*/ 80 h 224"/>
                <a:gd name="T12" fmla="*/ 216 w 1064"/>
                <a:gd name="T13" fmla="*/ 48 h 224"/>
                <a:gd name="T14" fmla="*/ 96 w 1064"/>
                <a:gd name="T15" fmla="*/ 16 h 224"/>
                <a:gd name="T16" fmla="*/ 40 w 1064"/>
                <a:gd name="T17" fmla="*/ 160 h 224"/>
                <a:gd name="T18" fmla="*/ 0 w 1064"/>
                <a:gd name="T19" fmla="*/ 224 h 2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64"/>
                <a:gd name="T31" fmla="*/ 0 h 224"/>
                <a:gd name="T32" fmla="*/ 1064 w 1064"/>
                <a:gd name="T33" fmla="*/ 224 h 2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64" h="224">
                  <a:moveTo>
                    <a:pt x="1064" y="144"/>
                  </a:moveTo>
                  <a:cubicBezTo>
                    <a:pt x="989" y="133"/>
                    <a:pt x="1024" y="146"/>
                    <a:pt x="960" y="104"/>
                  </a:cubicBezTo>
                  <a:cubicBezTo>
                    <a:pt x="952" y="99"/>
                    <a:pt x="936" y="88"/>
                    <a:pt x="936" y="88"/>
                  </a:cubicBezTo>
                  <a:cubicBezTo>
                    <a:pt x="906" y="43"/>
                    <a:pt x="869" y="13"/>
                    <a:pt x="816" y="0"/>
                  </a:cubicBezTo>
                  <a:cubicBezTo>
                    <a:pt x="781" y="3"/>
                    <a:pt x="746" y="2"/>
                    <a:pt x="712" y="8"/>
                  </a:cubicBezTo>
                  <a:cubicBezTo>
                    <a:pt x="667" y="16"/>
                    <a:pt x="699" y="63"/>
                    <a:pt x="648" y="80"/>
                  </a:cubicBezTo>
                  <a:cubicBezTo>
                    <a:pt x="489" y="71"/>
                    <a:pt x="385" y="53"/>
                    <a:pt x="216" y="48"/>
                  </a:cubicBezTo>
                  <a:cubicBezTo>
                    <a:pt x="136" y="39"/>
                    <a:pt x="155" y="36"/>
                    <a:pt x="96" y="16"/>
                  </a:cubicBezTo>
                  <a:cubicBezTo>
                    <a:pt x="66" y="62"/>
                    <a:pt x="70" y="114"/>
                    <a:pt x="40" y="160"/>
                  </a:cubicBezTo>
                  <a:cubicBezTo>
                    <a:pt x="28" y="220"/>
                    <a:pt x="37" y="187"/>
                    <a:pt x="0" y="224"/>
                  </a:cubicBezTo>
                </a:path>
              </a:pathLst>
            </a:custGeom>
            <a:noFill/>
            <a:ln w="57150" cmpd="sng">
              <a:solidFill>
                <a:srgbClr val="0099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168" y="2256"/>
              <a:ext cx="576" cy="1392"/>
            </a:xfrm>
            <a:custGeom>
              <a:avLst/>
              <a:gdLst>
                <a:gd name="T0" fmla="*/ 576 w 576"/>
                <a:gd name="T1" fmla="*/ 0 h 1288"/>
                <a:gd name="T2" fmla="*/ 504 w 576"/>
                <a:gd name="T3" fmla="*/ 32 h 1288"/>
                <a:gd name="T4" fmla="*/ 456 w 576"/>
                <a:gd name="T5" fmla="*/ 96 h 1288"/>
                <a:gd name="T6" fmla="*/ 408 w 576"/>
                <a:gd name="T7" fmla="*/ 112 h 1288"/>
                <a:gd name="T8" fmla="*/ 344 w 576"/>
                <a:gd name="T9" fmla="*/ 200 h 1288"/>
                <a:gd name="T10" fmla="*/ 264 w 576"/>
                <a:gd name="T11" fmla="*/ 280 h 1288"/>
                <a:gd name="T12" fmla="*/ 240 w 576"/>
                <a:gd name="T13" fmla="*/ 392 h 1288"/>
                <a:gd name="T14" fmla="*/ 216 w 576"/>
                <a:gd name="T15" fmla="*/ 440 h 1288"/>
                <a:gd name="T16" fmla="*/ 200 w 576"/>
                <a:gd name="T17" fmla="*/ 488 h 1288"/>
                <a:gd name="T18" fmla="*/ 152 w 576"/>
                <a:gd name="T19" fmla="*/ 520 h 1288"/>
                <a:gd name="T20" fmla="*/ 128 w 576"/>
                <a:gd name="T21" fmla="*/ 568 h 1288"/>
                <a:gd name="T22" fmla="*/ 112 w 576"/>
                <a:gd name="T23" fmla="*/ 760 h 1288"/>
                <a:gd name="T24" fmla="*/ 72 w 576"/>
                <a:gd name="T25" fmla="*/ 1016 h 1288"/>
                <a:gd name="T26" fmla="*/ 24 w 576"/>
                <a:gd name="T27" fmla="*/ 1152 h 1288"/>
                <a:gd name="T28" fmla="*/ 8 w 576"/>
                <a:gd name="T29" fmla="*/ 1208 h 1288"/>
                <a:gd name="T30" fmla="*/ 0 w 576"/>
                <a:gd name="T31" fmla="*/ 1288 h 128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76"/>
                <a:gd name="T49" fmla="*/ 0 h 1288"/>
                <a:gd name="T50" fmla="*/ 576 w 576"/>
                <a:gd name="T51" fmla="*/ 1288 h 128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76" h="1288">
                  <a:moveTo>
                    <a:pt x="576" y="0"/>
                  </a:moveTo>
                  <a:cubicBezTo>
                    <a:pt x="519" y="19"/>
                    <a:pt x="542" y="7"/>
                    <a:pt x="504" y="32"/>
                  </a:cubicBezTo>
                  <a:cubicBezTo>
                    <a:pt x="487" y="57"/>
                    <a:pt x="485" y="83"/>
                    <a:pt x="456" y="96"/>
                  </a:cubicBezTo>
                  <a:cubicBezTo>
                    <a:pt x="441" y="103"/>
                    <a:pt x="408" y="112"/>
                    <a:pt x="408" y="112"/>
                  </a:cubicBezTo>
                  <a:cubicBezTo>
                    <a:pt x="388" y="142"/>
                    <a:pt x="373" y="181"/>
                    <a:pt x="344" y="200"/>
                  </a:cubicBezTo>
                  <a:cubicBezTo>
                    <a:pt x="327" y="226"/>
                    <a:pt x="290" y="263"/>
                    <a:pt x="264" y="280"/>
                  </a:cubicBezTo>
                  <a:cubicBezTo>
                    <a:pt x="233" y="372"/>
                    <a:pt x="260" y="281"/>
                    <a:pt x="240" y="392"/>
                  </a:cubicBezTo>
                  <a:cubicBezTo>
                    <a:pt x="233" y="429"/>
                    <a:pt x="232" y="405"/>
                    <a:pt x="216" y="440"/>
                  </a:cubicBezTo>
                  <a:cubicBezTo>
                    <a:pt x="209" y="455"/>
                    <a:pt x="214" y="479"/>
                    <a:pt x="200" y="488"/>
                  </a:cubicBezTo>
                  <a:cubicBezTo>
                    <a:pt x="184" y="499"/>
                    <a:pt x="152" y="520"/>
                    <a:pt x="152" y="520"/>
                  </a:cubicBezTo>
                  <a:cubicBezTo>
                    <a:pt x="146" y="537"/>
                    <a:pt x="130" y="550"/>
                    <a:pt x="128" y="568"/>
                  </a:cubicBezTo>
                  <a:cubicBezTo>
                    <a:pt x="98" y="810"/>
                    <a:pt x="141" y="673"/>
                    <a:pt x="112" y="760"/>
                  </a:cubicBezTo>
                  <a:cubicBezTo>
                    <a:pt x="108" y="843"/>
                    <a:pt x="121" y="942"/>
                    <a:pt x="72" y="1016"/>
                  </a:cubicBezTo>
                  <a:cubicBezTo>
                    <a:pt x="57" y="1207"/>
                    <a:pt x="86" y="1060"/>
                    <a:pt x="24" y="1152"/>
                  </a:cubicBezTo>
                  <a:cubicBezTo>
                    <a:pt x="19" y="1171"/>
                    <a:pt x="11" y="1189"/>
                    <a:pt x="8" y="1208"/>
                  </a:cubicBezTo>
                  <a:cubicBezTo>
                    <a:pt x="4" y="1234"/>
                    <a:pt x="0" y="1288"/>
                    <a:pt x="0" y="1288"/>
                  </a:cubicBezTo>
                </a:path>
              </a:pathLst>
            </a:custGeom>
            <a:noFill/>
            <a:ln w="57150" cmpd="sng">
              <a:solidFill>
                <a:srgbClr val="0099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471" y="2080"/>
              <a:ext cx="933" cy="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99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格尔木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003" y="3696"/>
              <a:ext cx="432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拉萨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4692" y="2193"/>
              <a:ext cx="480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99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西宁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776" y="2048"/>
              <a:ext cx="288" cy="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rgbClr val="FF3300"/>
                  </a:solidFill>
                  <a:latin typeface="Arial" charset="0"/>
                </a:rPr>
                <a:t>●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3648" y="2160"/>
              <a:ext cx="288" cy="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rgbClr val="FF3300"/>
                  </a:solidFill>
                  <a:latin typeface="Arial" charset="0"/>
                </a:rPr>
                <a:t>●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3072" y="3552"/>
              <a:ext cx="288" cy="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rgbClr val="FF3300"/>
                  </a:solidFill>
                  <a:latin typeface="Arial" charset="0"/>
                </a:rPr>
                <a:t>●</a:t>
              </a:r>
            </a:p>
          </p:txBody>
        </p:sp>
      </p:grpSp>
      <p:sp>
        <p:nvSpPr>
          <p:cNvPr id="18" name="椭圆 17"/>
          <p:cNvSpPr/>
          <p:nvPr/>
        </p:nvSpPr>
        <p:spPr>
          <a:xfrm rot="253182">
            <a:off x="4275460" y="2364911"/>
            <a:ext cx="1062273" cy="822888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33"/>
          </a:p>
        </p:txBody>
      </p:sp>
      <p:sp>
        <p:nvSpPr>
          <p:cNvPr id="19" name="椭圆 18"/>
          <p:cNvSpPr/>
          <p:nvPr/>
        </p:nvSpPr>
        <p:spPr>
          <a:xfrm rot="253182">
            <a:off x="4999874" y="3036820"/>
            <a:ext cx="1447980" cy="923861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33"/>
          </a:p>
        </p:txBody>
      </p:sp>
      <p:sp>
        <p:nvSpPr>
          <p:cNvPr id="20" name="矩形 19"/>
          <p:cNvSpPr/>
          <p:nvPr/>
        </p:nvSpPr>
        <p:spPr>
          <a:xfrm rot="259545">
            <a:off x="4178412" y="2362144"/>
            <a:ext cx="1278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可可西里保护区</a:t>
            </a:r>
          </a:p>
        </p:txBody>
      </p:sp>
      <p:sp>
        <p:nvSpPr>
          <p:cNvPr id="21" name="矩形 20"/>
          <p:cNvSpPr/>
          <p:nvPr/>
        </p:nvSpPr>
        <p:spPr>
          <a:xfrm rot="259545">
            <a:off x="5071159" y="3169736"/>
            <a:ext cx="1278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99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三江源保护区</a:t>
            </a:r>
          </a:p>
        </p:txBody>
      </p:sp>
      <p:sp>
        <p:nvSpPr>
          <p:cNvPr id="22" name="文本框 63507"/>
          <p:cNvSpPr txBox="1"/>
          <p:nvPr/>
        </p:nvSpPr>
        <p:spPr>
          <a:xfrm>
            <a:off x="1001720" y="5760176"/>
            <a:ext cx="6182931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青藏地区自然保护区</a:t>
            </a:r>
          </a:p>
        </p:txBody>
      </p:sp>
      <p:pic>
        <p:nvPicPr>
          <p:cNvPr id="23" name="图片 388113" descr="可可西里的野牦牛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8980" y="957677"/>
            <a:ext cx="3192497" cy="220592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388110" descr="三江源自然保护区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663" y="3226356"/>
            <a:ext cx="3241843" cy="214737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矩形 24"/>
          <p:cNvSpPr/>
          <p:nvPr/>
        </p:nvSpPr>
        <p:spPr>
          <a:xfrm>
            <a:off x="8200334" y="902548"/>
            <a:ext cx="38317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dirty="0"/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宋体" panose="02010600030101010101" pitchFamily="2" charset="-122"/>
                <a:sym typeface="+mn-ea"/>
              </a:rPr>
              <a:t>可可西里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国家级自然保护区位于青海省玉树藏族自治州西部，是中国建成的面积最大，海拔最高，野生动物资源最为丰富的自然保护区之一。拥有的野生动物多达</a:t>
            </a:r>
            <a:r>
              <a:rPr lang="en-US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230</a:t>
            </a:r>
            <a:r>
              <a:rPr lang="zh-CN" altLang="en-US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多种</a:t>
            </a:r>
            <a:r>
              <a:rPr lang="zh-CN" altLang="en-US" sz="2400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sz="2400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" y="8467"/>
            <a:ext cx="4710895" cy="6667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3733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四、生态环境</a:t>
            </a:r>
            <a:r>
              <a:rPr lang="zh-CN" altLang="en-US" sz="3733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lang="zh-CN" altLang="en-US" sz="3733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97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866" name="表格 1034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30336"/>
              </p:ext>
            </p:extLst>
          </p:nvPr>
        </p:nvGraphicFramePr>
        <p:xfrm>
          <a:off x="81023" y="833551"/>
          <a:ext cx="8423275" cy="1166814"/>
        </p:xfrm>
        <a:graphic>
          <a:graphicData uri="http://schemas.openxmlformats.org/drawingml/2006/table">
            <a:tbl>
              <a:tblPr/>
              <a:tblGrid>
                <a:gridCol w="2941637"/>
                <a:gridCol w="1422400"/>
                <a:gridCol w="1379538"/>
                <a:gridCol w="1377950"/>
                <a:gridCol w="1301750"/>
              </a:tblGrid>
              <a:tr h="388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地区</a:t>
                      </a:r>
                      <a:endParaRPr kumimoji="0" lang="zh-CN" alt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北方地区</a:t>
                      </a:r>
                      <a:endParaRPr kumimoji="0" lang="zh-CN" alt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南方地区</a:t>
                      </a:r>
                      <a:endParaRPr kumimoji="0" lang="zh-CN" alt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西北地区</a:t>
                      </a:r>
                      <a:endParaRPr kumimoji="0" lang="zh-CN" alt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青藏地区</a:t>
                      </a:r>
                      <a:endParaRPr kumimoji="0" lang="zh-CN" alt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面积占全国总面积（％）</a:t>
                      </a: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E885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E885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E885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E885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E8853">
                        <a:alpha val="20000"/>
                      </a:srgbClr>
                    </a:solidFill>
                  </a:tcPr>
                </a:tc>
              </a:tr>
              <a:tr h="388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人口占全国总人口（％）</a:t>
                      </a: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40</a:t>
                      </a: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55</a:t>
                      </a: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8574" marR="68574" marT="34251" marB="34251" anchor="ctr" horzOverflow="overflow">
                    <a:lnL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E8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3451" name="文本框 6"/>
          <p:cNvSpPr/>
          <p:nvPr>
            <p:custDataLst>
              <p:tags r:id="rId1"/>
            </p:custDataLst>
          </p:nvPr>
        </p:nvSpPr>
        <p:spPr>
          <a:xfrm>
            <a:off x="244535" y="2354075"/>
            <a:ext cx="5786437" cy="4603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ea typeface="微软雅黑" panose="020B0503020204020204" pitchFamily="34" charset="-122"/>
              </a:rPr>
              <a:t>地广人稀的地区</a:t>
            </a:r>
          </a:p>
        </p:txBody>
      </p:sp>
      <p:sp>
        <p:nvSpPr>
          <p:cNvPr id="103452" name="文本框 7"/>
          <p:cNvSpPr/>
          <p:nvPr>
            <p:custDataLst>
              <p:tags r:id="rId2"/>
            </p:custDataLst>
          </p:nvPr>
        </p:nvSpPr>
        <p:spPr>
          <a:xfrm>
            <a:off x="81023" y="2862937"/>
            <a:ext cx="3584575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70C0"/>
                </a:solidFill>
                <a:ea typeface="微软雅黑" panose="020B0503020204020204" pitchFamily="34" charset="-122"/>
              </a:rPr>
              <a:t>人口分布在河谷地带</a:t>
            </a:r>
          </a:p>
        </p:txBody>
      </p:sp>
      <p:sp>
        <p:nvSpPr>
          <p:cNvPr id="103453" name="文本框 9"/>
          <p:cNvSpPr/>
          <p:nvPr>
            <p:custDataLst>
              <p:tags r:id="rId3"/>
            </p:custDataLst>
          </p:nvPr>
        </p:nvSpPr>
        <p:spPr>
          <a:xfrm>
            <a:off x="501711" y="3301919"/>
            <a:ext cx="8042275" cy="139063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D0D0D"/>
                </a:solidFill>
                <a:ea typeface="微软雅黑" panose="020B0503020204020204" pitchFamily="34" charset="-122"/>
              </a:rPr>
              <a:t>原因：因为河谷地带相对其他地区，地势较低</a:t>
            </a:r>
            <a:r>
              <a:rPr lang="zh-CN" altLang="en-US" sz="2400" dirty="0" smtClean="0">
                <a:solidFill>
                  <a:srgbClr val="0D0D0D"/>
                </a:solidFill>
                <a:ea typeface="微软雅黑" panose="020B0503020204020204" pitchFamily="34" charset="-122"/>
              </a:rPr>
              <a:t>，</a:t>
            </a:r>
            <a:endParaRPr lang="en-US" altLang="zh-CN" sz="2400" dirty="0" smtClean="0">
              <a:solidFill>
                <a:srgbClr val="0D0D0D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D0D0D"/>
                </a:solidFill>
                <a:ea typeface="微软雅黑" panose="020B0503020204020204" pitchFamily="34" charset="-122"/>
              </a:rPr>
              <a:t>气温</a:t>
            </a:r>
            <a:r>
              <a:rPr lang="zh-CN" altLang="en-US" sz="2400" dirty="0">
                <a:solidFill>
                  <a:srgbClr val="0D0D0D"/>
                </a:solidFill>
                <a:ea typeface="微软雅黑" panose="020B0503020204020204" pitchFamily="34" charset="-122"/>
              </a:rPr>
              <a:t>较高；且地势平坦，水源充足，交通便利</a:t>
            </a:r>
            <a:r>
              <a:rPr lang="zh-CN" altLang="en-US" sz="2400" dirty="0" smtClean="0">
                <a:solidFill>
                  <a:srgbClr val="0D0D0D"/>
                </a:solidFill>
                <a:ea typeface="微软雅黑" panose="020B0503020204020204" pitchFamily="34" charset="-122"/>
              </a:rPr>
              <a:t>，</a:t>
            </a:r>
            <a:endParaRPr lang="en-US" altLang="zh-CN" sz="2400" dirty="0" smtClean="0">
              <a:solidFill>
                <a:srgbClr val="0D0D0D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D0D0D"/>
                </a:solidFill>
                <a:ea typeface="微软雅黑" panose="020B0503020204020204" pitchFamily="34" charset="-122"/>
              </a:rPr>
              <a:t>适合</a:t>
            </a:r>
            <a:r>
              <a:rPr lang="zh-CN" altLang="en-US" sz="2400" dirty="0">
                <a:solidFill>
                  <a:srgbClr val="0D0D0D"/>
                </a:solidFill>
                <a:ea typeface="微软雅黑" panose="020B0503020204020204" pitchFamily="34" charset="-122"/>
              </a:rPr>
              <a:t>居住</a:t>
            </a:r>
          </a:p>
        </p:txBody>
      </p:sp>
      <p:sp>
        <p:nvSpPr>
          <p:cNvPr id="103454" name="文本框 10"/>
          <p:cNvSpPr/>
          <p:nvPr>
            <p:custDataLst>
              <p:tags r:id="rId4"/>
            </p:custDataLst>
          </p:nvPr>
        </p:nvSpPr>
        <p:spPr>
          <a:xfrm>
            <a:off x="244535" y="4572986"/>
            <a:ext cx="2298700" cy="4603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0070C0"/>
                </a:solidFill>
                <a:ea typeface="微软雅黑" panose="020B0503020204020204" pitchFamily="34" charset="-122"/>
              </a:rPr>
              <a:t>城市：</a:t>
            </a:r>
          </a:p>
        </p:txBody>
      </p:sp>
      <p:sp>
        <p:nvSpPr>
          <p:cNvPr id="103455" name="文本框 11"/>
          <p:cNvSpPr/>
          <p:nvPr>
            <p:custDataLst>
              <p:tags r:id="rId5"/>
            </p:custDataLst>
          </p:nvPr>
        </p:nvSpPr>
        <p:spPr>
          <a:xfrm>
            <a:off x="501711" y="5060348"/>
            <a:ext cx="8042275" cy="97872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0D0D0D"/>
                </a:solidFill>
                <a:ea typeface="微软雅黑" panose="020B0503020204020204" pitchFamily="34" charset="-122"/>
              </a:rPr>
              <a:t>拉萨：雅鲁藏布江谷地（西藏政治、经济、文化、宗教和交通中心，布达拉宫被列入世界文化遗产）</a:t>
            </a:r>
          </a:p>
        </p:txBody>
      </p:sp>
      <p:sp>
        <p:nvSpPr>
          <p:cNvPr id="103456" name="文本框 12"/>
          <p:cNvSpPr/>
          <p:nvPr>
            <p:custDataLst>
              <p:tags r:id="rId6"/>
            </p:custDataLst>
          </p:nvPr>
        </p:nvSpPr>
        <p:spPr>
          <a:xfrm>
            <a:off x="517585" y="6196998"/>
            <a:ext cx="5518150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D0D0D"/>
                </a:solidFill>
                <a:ea typeface="微软雅黑" panose="020B0503020204020204" pitchFamily="34" charset="-122"/>
              </a:rPr>
              <a:t>西宁：湟水谷地（青藏高原最大的城市）</a:t>
            </a:r>
          </a:p>
        </p:txBody>
      </p:sp>
      <p:sp>
        <p:nvSpPr>
          <p:cNvPr id="164898" name="Rectangle 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1023" y="0"/>
            <a:ext cx="511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ea typeface="微软雅黑" panose="020B0503020204020204" pitchFamily="34" charset="-122"/>
              </a:rPr>
              <a:t>五</a:t>
            </a:r>
            <a:r>
              <a:rPr lang="en-US" altLang="zh-CN" sz="3600" b="1" dirty="0">
                <a:solidFill>
                  <a:srgbClr val="000000"/>
                </a:solidFill>
                <a:ea typeface="微软雅黑" panose="020B0503020204020204" pitchFamily="34" charset="-122"/>
              </a:rPr>
              <a:t>.</a:t>
            </a:r>
            <a:r>
              <a:rPr lang="zh-CN" altLang="en-US" sz="3600" b="1" dirty="0">
                <a:solidFill>
                  <a:srgbClr val="000000"/>
                </a:solidFill>
                <a:ea typeface="微软雅黑" panose="020B0503020204020204" pitchFamily="34" charset="-122"/>
              </a:rPr>
              <a:t>人口和城市</a:t>
            </a:r>
          </a:p>
        </p:txBody>
      </p:sp>
      <p:pic>
        <p:nvPicPr>
          <p:cNvPr id="10" name="Picture 3" descr="青藏地区位置和地形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7" y="2198555"/>
            <a:ext cx="4711499" cy="259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39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 fill="hold"/>
                                        <p:tgtEl>
                                          <p:spTgt spid="10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 fill="hold"/>
                                        <p:tgtEl>
                                          <p:spTgt spid="10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 fill="hold"/>
                                        <p:tgtEl>
                                          <p:spTgt spid="10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 fill="hold"/>
                                        <p:tgtEl>
                                          <p:spTgt spid="10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 fill="hold"/>
                                        <p:tgtEl>
                                          <p:spTgt spid="10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 fill="hold"/>
                                        <p:tgtEl>
                                          <p:spTgt spid="103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51" grpId="0" animBg="1"/>
      <p:bldP spid="103452" grpId="0" animBg="1"/>
      <p:bldP spid="103453" grpId="0" animBg="1"/>
      <p:bldP spid="103454" grpId="0" animBg="1"/>
      <p:bldP spid="103455" grpId="0" animBg="1"/>
      <p:bldP spid="10345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745a395d367c4c1291d19c6b6e8ea22d.jpg!p4.jpg745a395d367c4c1291d19c6b6e8ea22d.jpg!p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" y="0"/>
            <a:ext cx="12300585" cy="694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35" y="-119380"/>
            <a:ext cx="12192000" cy="7063105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999067" y="320675"/>
            <a:ext cx="184731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endParaRPr lang="zh-CN" altLang="zh-CN" sz="3600" b="1">
              <a:ea typeface="微软雅黑" panose="020B0503020204020204" pitchFamily="34" charset="-122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341631" y="1233171"/>
            <a:ext cx="8428567" cy="34150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青藏</a:t>
            </a:r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地区人们的生活</a:t>
            </a:r>
            <a:endParaRPr lang="zh-CN" altLang="en-US" sz="3600" b="1" dirty="0">
              <a:solidFill>
                <a:schemeClr val="tx2"/>
              </a:solidFill>
              <a:ea typeface="微软雅黑" panose="020B0503020204020204" pitchFamily="34" charset="-122"/>
            </a:endParaRPr>
          </a:p>
          <a:p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吃</a:t>
            </a:r>
            <a:r>
              <a:rPr lang="en-US" altLang="zh-CN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——</a:t>
            </a:r>
          </a:p>
          <a:p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喝</a:t>
            </a:r>
            <a:r>
              <a:rPr lang="en-US" altLang="zh-CN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——</a:t>
            </a:r>
          </a:p>
          <a:p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住</a:t>
            </a:r>
            <a:r>
              <a:rPr lang="en-US" altLang="zh-CN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——</a:t>
            </a:r>
          </a:p>
          <a:p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行</a:t>
            </a:r>
            <a:r>
              <a:rPr lang="en-US" altLang="zh-CN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——</a:t>
            </a:r>
          </a:p>
          <a:p>
            <a:r>
              <a:rPr lang="zh-CN" altLang="en-US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乐</a:t>
            </a:r>
            <a:r>
              <a:rPr lang="en-US" altLang="zh-CN" sz="3600" b="1" dirty="0">
                <a:solidFill>
                  <a:schemeClr val="bg1"/>
                </a:solidFill>
                <a:ea typeface="微软雅黑" panose="020B0503020204020204" pitchFamily="34" charset="-122"/>
              </a:rPr>
              <a:t>——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2054648" y="1864044"/>
            <a:ext cx="6917267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糌（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zan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）粑，牛羊肉</a:t>
            </a: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2054648" y="2443164"/>
            <a:ext cx="4682067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青稞酿成的酒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2163868" y="3022284"/>
            <a:ext cx="4783667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农牧区，城市</a:t>
            </a:r>
          </a:p>
        </p:txBody>
      </p:sp>
      <p:sp>
        <p:nvSpPr>
          <p:cNvPr id="81928" name="Text Box 8"/>
          <p:cNvSpPr txBox="1">
            <a:spLocks noChangeArrowheads="1"/>
          </p:cNvSpPr>
          <p:nvPr/>
        </p:nvSpPr>
        <p:spPr bwMode="auto">
          <a:xfrm>
            <a:off x="2054648" y="3601404"/>
            <a:ext cx="6510867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牦牛（</a:t>
            </a:r>
            <a:r>
              <a:rPr lang="zh-CN" altLang="en-US" sz="3200" b="1">
                <a:solidFill>
                  <a:schemeClr val="bg1"/>
                </a:solidFill>
                <a:latin typeface="Arial Black" panose="020B0A04020102020204"/>
                <a:ea typeface="微软雅黑" panose="020B0503020204020204" pitchFamily="34" charset="-122"/>
              </a:rPr>
              <a:t>“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高原之舟</a:t>
            </a:r>
            <a:r>
              <a:rPr lang="zh-CN" altLang="en-US" sz="3200" b="1">
                <a:solidFill>
                  <a:schemeClr val="bg1"/>
                </a:solidFill>
                <a:latin typeface="Arial Black" panose="020B0A04020102020204"/>
                <a:ea typeface="微软雅黑" panose="020B0503020204020204" pitchFamily="34" charset="-122"/>
              </a:rPr>
              <a:t>”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2163868" y="4180524"/>
            <a:ext cx="4275667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锅庄、弦子</a:t>
            </a:r>
          </a:p>
        </p:txBody>
      </p:sp>
    </p:spTree>
    <p:extLst>
      <p:ext uri="{BB962C8B-B14F-4D97-AF65-F5344CB8AC3E}">
        <p14:creationId xmlns:p14="http://schemas.microsoft.com/office/powerpoint/2010/main" val="42286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图片 1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38"/>
          <a:stretch>
            <a:fillRect/>
          </a:stretch>
        </p:blipFill>
        <p:spPr bwMode="auto">
          <a:xfrm>
            <a:off x="1703389" y="635000"/>
            <a:ext cx="8785225" cy="622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5" name="Text Box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58925" y="44450"/>
            <a:ext cx="44592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ea typeface="微软雅黑" panose="020B0503020204020204" pitchFamily="34" charset="-122"/>
              </a:rPr>
              <a:t>二、自然环境特征</a:t>
            </a:r>
          </a:p>
        </p:txBody>
      </p:sp>
      <p:sp>
        <p:nvSpPr>
          <p:cNvPr id="48131" name="Rectangle 4"/>
          <p:cNvSpPr/>
          <p:nvPr>
            <p:custDataLst>
              <p:tags r:id="rId3"/>
            </p:custDataLst>
          </p:nvPr>
        </p:nvSpPr>
        <p:spPr>
          <a:xfrm>
            <a:off x="6167438" y="44450"/>
            <a:ext cx="3168650" cy="641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0000FF"/>
                </a:solidFill>
                <a:ea typeface="微软雅黑" panose="020B0503020204020204" pitchFamily="34" charset="-122"/>
              </a:rPr>
              <a:t>“高”和“寒”</a:t>
            </a:r>
          </a:p>
        </p:txBody>
      </p:sp>
      <p:sp>
        <p:nvSpPr>
          <p:cNvPr id="48132" name="Text Box 4"/>
          <p:cNvSpPr/>
          <p:nvPr>
            <p:custDataLst>
              <p:tags r:id="rId4"/>
            </p:custDataLst>
          </p:nvPr>
        </p:nvSpPr>
        <p:spPr>
          <a:xfrm>
            <a:off x="3824288" y="3571875"/>
            <a:ext cx="2057400" cy="641350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solidFill>
                  <a:srgbClr val="FF0000"/>
                </a:solidFill>
                <a:ea typeface="微软雅黑" panose="020B0503020204020204" pitchFamily="34" charset="-122"/>
              </a:rPr>
              <a:t>世界屋脊</a:t>
            </a:r>
          </a:p>
        </p:txBody>
      </p:sp>
      <p:sp>
        <p:nvSpPr>
          <p:cNvPr id="48133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16176" y="5829300"/>
            <a:ext cx="3751263" cy="528638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雪峰连绵，冰川广布</a:t>
            </a:r>
          </a:p>
        </p:txBody>
      </p:sp>
      <p:sp>
        <p:nvSpPr>
          <p:cNvPr id="48134" name="Text Box 7">
            <a:hlinkClick r:id="rId15"/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03389" y="1095376"/>
            <a:ext cx="6480175" cy="531813"/>
          </a:xfrm>
          <a:prstGeom prst="rect">
            <a:avLst/>
          </a:prstGeom>
          <a:solidFill>
            <a:schemeClr val="bg1">
              <a:alpha val="69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平均海拔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4000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米以上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,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被称为世界屋脊</a:t>
            </a:r>
          </a:p>
        </p:txBody>
      </p:sp>
      <p:sp>
        <p:nvSpPr>
          <p:cNvPr id="48135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244726" y="1627188"/>
            <a:ext cx="5040313" cy="531812"/>
          </a:xfrm>
          <a:prstGeom prst="rect">
            <a:avLst/>
          </a:prstGeom>
          <a:solidFill>
            <a:schemeClr val="bg1">
              <a:alpha val="69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高原面起伏和缓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,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相对高度小</a:t>
            </a:r>
          </a:p>
        </p:txBody>
      </p:sp>
      <p:cxnSp>
        <p:nvCxnSpPr>
          <p:cNvPr id="110601" name="Line 9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V="1">
            <a:off x="8256588" y="1268414"/>
            <a:ext cx="482600" cy="9525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37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59825" y="765175"/>
            <a:ext cx="1728788" cy="958850"/>
          </a:xfrm>
          <a:prstGeom prst="rect">
            <a:avLst/>
          </a:prstGeom>
          <a:solidFill>
            <a:schemeClr val="bg1">
              <a:alpha val="69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远看是山近看是川</a:t>
            </a:r>
          </a:p>
        </p:txBody>
      </p:sp>
      <p:sp>
        <p:nvSpPr>
          <p:cNvPr id="48138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416176" y="5275263"/>
            <a:ext cx="3749675" cy="53181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地势西北高</a:t>
            </a:r>
            <a:r>
              <a:rPr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,</a:t>
            </a:r>
            <a:r>
              <a:rPr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rPr>
              <a:t>东南低</a:t>
            </a:r>
          </a:p>
        </p:txBody>
      </p:sp>
      <p:sp>
        <p:nvSpPr>
          <p:cNvPr id="110604" name="Rectangle 1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82775" y="441326"/>
            <a:ext cx="6445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0605" name="Freeform 14"/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1703388" y="2492376"/>
            <a:ext cx="6121400" cy="3097213"/>
          </a:xfrm>
          <a:custGeom>
            <a:avLst/>
            <a:gdLst>
              <a:gd name="T0" fmla="*/ 0 w 2461"/>
              <a:gd name="T1" fmla="*/ 0 h 1591"/>
              <a:gd name="T2" fmla="*/ 311 w 2461"/>
              <a:gd name="T3" fmla="*/ 329 h 1591"/>
              <a:gd name="T4" fmla="*/ 466 w 2461"/>
              <a:gd name="T5" fmla="*/ 476 h 1591"/>
              <a:gd name="T6" fmla="*/ 780 w 2461"/>
              <a:gd name="T7" fmla="*/ 507 h 1591"/>
              <a:gd name="T8" fmla="*/ 1042 w 2461"/>
              <a:gd name="T9" fmla="*/ 476 h 1591"/>
              <a:gd name="T10" fmla="*/ 1292 w 2461"/>
              <a:gd name="T11" fmla="*/ 361 h 1591"/>
              <a:gd name="T12" fmla="*/ 1576 w 2461"/>
              <a:gd name="T13" fmla="*/ 297 h 1591"/>
              <a:gd name="T14" fmla="*/ 1923 w 2461"/>
              <a:gd name="T15" fmla="*/ 333 h 1591"/>
              <a:gd name="T16" fmla="*/ 2243 w 2461"/>
              <a:gd name="T17" fmla="*/ 489 h 1591"/>
              <a:gd name="T18" fmla="*/ 2371 w 2461"/>
              <a:gd name="T19" fmla="*/ 672 h 1591"/>
              <a:gd name="T20" fmla="*/ 2453 w 2461"/>
              <a:gd name="T21" fmla="*/ 928 h 1591"/>
              <a:gd name="T22" fmla="*/ 2444 w 2461"/>
              <a:gd name="T23" fmla="*/ 1165 h 1591"/>
              <a:gd name="T24" fmla="*/ 2371 w 2461"/>
              <a:gd name="T25" fmla="*/ 1357 h 1591"/>
              <a:gd name="T26" fmla="*/ 2252 w 2461"/>
              <a:gd name="T27" fmla="*/ 1513 h 1591"/>
              <a:gd name="T28" fmla="*/ 2048 w 2461"/>
              <a:gd name="T29" fmla="*/ 1573 h 1591"/>
              <a:gd name="T30" fmla="*/ 1938 w 2461"/>
              <a:gd name="T31" fmla="*/ 1573 h 1591"/>
              <a:gd name="T32" fmla="*/ 1820 w 2461"/>
              <a:gd name="T33" fmla="*/ 1591 h 1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61" h="1591">
                <a:moveTo>
                  <a:pt x="0" y="0"/>
                </a:moveTo>
                <a:lnTo>
                  <a:pt x="311" y="329"/>
                </a:lnTo>
                <a:lnTo>
                  <a:pt x="466" y="476"/>
                </a:lnTo>
                <a:lnTo>
                  <a:pt x="780" y="507"/>
                </a:lnTo>
                <a:cubicBezTo>
                  <a:pt x="876" y="507"/>
                  <a:pt x="949" y="502"/>
                  <a:pt x="1042" y="476"/>
                </a:cubicBezTo>
                <a:lnTo>
                  <a:pt x="1292" y="361"/>
                </a:lnTo>
                <a:cubicBezTo>
                  <a:pt x="1381" y="331"/>
                  <a:pt x="1471" y="302"/>
                  <a:pt x="1576" y="297"/>
                </a:cubicBezTo>
                <a:cubicBezTo>
                  <a:pt x="1666" y="292"/>
                  <a:pt x="1812" y="301"/>
                  <a:pt x="1923" y="333"/>
                </a:cubicBezTo>
                <a:cubicBezTo>
                  <a:pt x="2034" y="365"/>
                  <a:pt x="2168" y="432"/>
                  <a:pt x="2243" y="489"/>
                </a:cubicBezTo>
                <a:cubicBezTo>
                  <a:pt x="2318" y="546"/>
                  <a:pt x="2336" y="599"/>
                  <a:pt x="2371" y="672"/>
                </a:cubicBezTo>
                <a:cubicBezTo>
                  <a:pt x="2406" y="745"/>
                  <a:pt x="2441" y="846"/>
                  <a:pt x="2453" y="928"/>
                </a:cubicBezTo>
                <a:cubicBezTo>
                  <a:pt x="2461" y="998"/>
                  <a:pt x="2451" y="1100"/>
                  <a:pt x="2444" y="1165"/>
                </a:cubicBezTo>
                <a:cubicBezTo>
                  <a:pt x="2437" y="1230"/>
                  <a:pt x="2389" y="1302"/>
                  <a:pt x="2371" y="1357"/>
                </a:cubicBezTo>
                <a:cubicBezTo>
                  <a:pt x="2353" y="1412"/>
                  <a:pt x="2306" y="1477"/>
                  <a:pt x="2252" y="1513"/>
                </a:cubicBezTo>
                <a:lnTo>
                  <a:pt x="2048" y="1573"/>
                </a:lnTo>
                <a:lnTo>
                  <a:pt x="1938" y="1573"/>
                </a:lnTo>
                <a:lnTo>
                  <a:pt x="1820" y="1591"/>
                </a:lnTo>
              </a:path>
            </a:pathLst>
          </a:custGeom>
          <a:noFill/>
          <a:ln w="571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8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 fill="hold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 fill="hold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 fill="hold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 fill="hold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 fill="hold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 fill="hold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animBg="1"/>
      <p:bldP spid="48132" grpId="0" animBg="1"/>
      <p:bldP spid="48132" grpId="1" animBg="1"/>
      <p:bldP spid="48133" grpId="0" animBg="1"/>
      <p:bldP spid="48134" grpId="0" animBg="1"/>
      <p:bldP spid="48135" grpId="0" animBg="1"/>
      <p:bldP spid="48137" grpId="0" animBg="1"/>
      <p:bldP spid="4813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 cstate="print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任意多边形 93"/>
          <p:cNvSpPr/>
          <p:nvPr/>
        </p:nvSpPr>
        <p:spPr>
          <a:xfrm>
            <a:off x="-123547" y="1823031"/>
            <a:ext cx="15618721" cy="1918060"/>
          </a:xfrm>
          <a:custGeom>
            <a:avLst/>
            <a:gdLst>
              <a:gd name="connisteX0" fmla="*/ 0 w 12187555"/>
              <a:gd name="connsiteY0" fmla="*/ 0 h 1496807"/>
              <a:gd name="connisteX1" fmla="*/ 2814955 w 12187555"/>
              <a:gd name="connsiteY1" fmla="*/ 1021715 h 1496807"/>
              <a:gd name="connisteX2" fmla="*/ 6348730 w 12187555"/>
              <a:gd name="connsiteY2" fmla="*/ 414655 h 1496807"/>
              <a:gd name="connisteX3" fmla="*/ 10075545 w 12187555"/>
              <a:gd name="connsiteY3" fmla="*/ 1463675 h 1496807"/>
              <a:gd name="connisteX4" fmla="*/ 12187555 w 12187555"/>
              <a:gd name="connsiteY4" fmla="*/ 1146175 h 149680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2187555" h="1496808">
                <a:moveTo>
                  <a:pt x="0" y="0"/>
                </a:moveTo>
                <a:cubicBezTo>
                  <a:pt x="492125" y="216535"/>
                  <a:pt x="1544955" y="938530"/>
                  <a:pt x="2814955" y="1021715"/>
                </a:cubicBezTo>
                <a:cubicBezTo>
                  <a:pt x="4084955" y="1104900"/>
                  <a:pt x="4896485" y="326390"/>
                  <a:pt x="6348730" y="414655"/>
                </a:cubicBezTo>
                <a:cubicBezTo>
                  <a:pt x="7800975" y="502920"/>
                  <a:pt x="8907780" y="1317625"/>
                  <a:pt x="10075545" y="1463675"/>
                </a:cubicBezTo>
                <a:cubicBezTo>
                  <a:pt x="11243310" y="1609725"/>
                  <a:pt x="11839575" y="1230630"/>
                  <a:pt x="12187555" y="1146175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6263" y="1268041"/>
            <a:ext cx="3610706" cy="3566762"/>
            <a:chOff x="1599" y="1851"/>
            <a:chExt cx="4437" cy="4383"/>
          </a:xfrm>
        </p:grpSpPr>
        <p:pic>
          <p:nvPicPr>
            <p:cNvPr id="14339" name="图片 3" descr="C:\Users\Administrator\Desktop\u=1705015274,4045950549&amp;fm=26&amp;gp=0.jpgu=1705015274,4045950549&amp;fm=26&amp;gp=0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 rot="19920000">
              <a:off x="1706" y="2677"/>
              <a:ext cx="4182" cy="265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 rot="19980000">
              <a:off x="1599" y="1851"/>
              <a:ext cx="4437" cy="4383"/>
              <a:chOff x="10729347" y="2916221"/>
              <a:chExt cx="781060" cy="771525"/>
            </a:xfrm>
            <a:solidFill>
              <a:schemeClr val="bg1"/>
            </a:solidFill>
          </p:grpSpPr>
          <p:sp>
            <p:nvSpPr>
              <p:cNvPr id="6" name="任意多边形: 形状 136"/>
              <p:cNvSpPr/>
              <p:nvPr/>
            </p:nvSpPr>
            <p:spPr>
              <a:xfrm>
                <a:off x="11460639" y="3210267"/>
                <a:ext cx="9525" cy="9525"/>
              </a:xfrm>
              <a:custGeom>
                <a:avLst/>
                <a:gdLst>
                  <a:gd name="connsiteX0" fmla="*/ 7144 w 9525"/>
                  <a:gd name="connsiteY0" fmla="*/ 11649 h 9525"/>
                  <a:gd name="connsiteX1" fmla="*/ 8010 w 9525"/>
                  <a:gd name="connsiteY1" fmla="*/ 10058 h 9525"/>
                  <a:gd name="connsiteX2" fmla="*/ 7668 w 9525"/>
                  <a:gd name="connsiteY2" fmla="*/ 7144 h 9525"/>
                  <a:gd name="connsiteX3" fmla="*/ 7144 w 9525"/>
                  <a:gd name="connsiteY3" fmla="*/ 116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144" y="11649"/>
                    </a:moveTo>
                    <a:cubicBezTo>
                      <a:pt x="7325" y="10458"/>
                      <a:pt x="7649" y="10154"/>
                      <a:pt x="8010" y="10058"/>
                    </a:cubicBezTo>
                    <a:cubicBezTo>
                      <a:pt x="7896" y="9077"/>
                      <a:pt x="7782" y="8153"/>
                      <a:pt x="7668" y="7144"/>
                    </a:cubicBezTo>
                    <a:lnTo>
                      <a:pt x="7144" y="1164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任意多边形: 形状 137"/>
              <p:cNvSpPr/>
              <p:nvPr/>
            </p:nvSpPr>
            <p:spPr>
              <a:xfrm>
                <a:off x="11493109" y="3486028"/>
                <a:ext cx="9525" cy="9525"/>
              </a:xfrm>
              <a:custGeom>
                <a:avLst/>
                <a:gdLst>
                  <a:gd name="connsiteX0" fmla="*/ 7144 w 9525"/>
                  <a:gd name="connsiteY0" fmla="*/ 8275 h 9525"/>
                  <a:gd name="connsiteX1" fmla="*/ 7172 w 9525"/>
                  <a:gd name="connsiteY1" fmla="*/ 8751 h 9525"/>
                  <a:gd name="connsiteX2" fmla="*/ 8239 w 9525"/>
                  <a:gd name="connsiteY2" fmla="*/ 7456 h 9525"/>
                  <a:gd name="connsiteX3" fmla="*/ 7144 w 9525"/>
                  <a:gd name="connsiteY3" fmla="*/ 827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144" y="8275"/>
                    </a:moveTo>
                    <a:cubicBezTo>
                      <a:pt x="7153" y="8446"/>
                      <a:pt x="7163" y="8551"/>
                      <a:pt x="7172" y="8751"/>
                    </a:cubicBezTo>
                    <a:cubicBezTo>
                      <a:pt x="7506" y="8227"/>
                      <a:pt x="7830" y="7589"/>
                      <a:pt x="8239" y="7456"/>
                    </a:cubicBezTo>
                    <a:cubicBezTo>
                      <a:pt x="7544" y="6951"/>
                      <a:pt x="7544" y="6951"/>
                      <a:pt x="7144" y="82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任意多边形: 形状 138"/>
              <p:cNvSpPr/>
              <p:nvPr/>
            </p:nvSpPr>
            <p:spPr>
              <a:xfrm>
                <a:off x="11485099" y="3415112"/>
                <a:ext cx="9525" cy="9525"/>
              </a:xfrm>
              <a:custGeom>
                <a:avLst/>
                <a:gdLst>
                  <a:gd name="connsiteX0" fmla="*/ 7144 w 9525"/>
                  <a:gd name="connsiteY0" fmla="*/ 10592 h 9525"/>
                  <a:gd name="connsiteX1" fmla="*/ 8239 w 9525"/>
                  <a:gd name="connsiteY1" fmla="*/ 7144 h 9525"/>
                  <a:gd name="connsiteX2" fmla="*/ 7144 w 9525"/>
                  <a:gd name="connsiteY2" fmla="*/ 1059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10592"/>
                    </a:moveTo>
                    <a:cubicBezTo>
                      <a:pt x="7458" y="9392"/>
                      <a:pt x="7820" y="8211"/>
                      <a:pt x="8239" y="7144"/>
                    </a:cubicBezTo>
                    <a:cubicBezTo>
                      <a:pt x="7811" y="7191"/>
                      <a:pt x="7468" y="8639"/>
                      <a:pt x="7144" y="10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任意多边形: 形状 139"/>
              <p:cNvSpPr/>
              <p:nvPr/>
            </p:nvSpPr>
            <p:spPr>
              <a:xfrm>
                <a:off x="11458493" y="3242919"/>
                <a:ext cx="9525" cy="19050"/>
              </a:xfrm>
              <a:custGeom>
                <a:avLst/>
                <a:gdLst>
                  <a:gd name="connsiteX0" fmla="*/ 7232 w 9525"/>
                  <a:gd name="connsiteY0" fmla="*/ 16459 h 19050"/>
                  <a:gd name="connsiteX1" fmla="*/ 8890 w 9525"/>
                  <a:gd name="connsiteY1" fmla="*/ 7144 h 19050"/>
                  <a:gd name="connsiteX2" fmla="*/ 7232 w 9525"/>
                  <a:gd name="connsiteY2" fmla="*/ 164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19050">
                    <a:moveTo>
                      <a:pt x="7232" y="16459"/>
                    </a:moveTo>
                    <a:cubicBezTo>
                      <a:pt x="7775" y="13440"/>
                      <a:pt x="8328" y="10335"/>
                      <a:pt x="8890" y="7144"/>
                    </a:cubicBezTo>
                    <a:cubicBezTo>
                      <a:pt x="7861" y="8144"/>
                      <a:pt x="6832" y="11687"/>
                      <a:pt x="7232" y="16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任意多边形: 形状 140"/>
              <p:cNvSpPr/>
              <p:nvPr/>
            </p:nvSpPr>
            <p:spPr>
              <a:xfrm>
                <a:off x="11483632" y="3418560"/>
                <a:ext cx="9525" cy="19050"/>
              </a:xfrm>
              <a:custGeom>
                <a:avLst/>
                <a:gdLst>
                  <a:gd name="connsiteX0" fmla="*/ 7144 w 9525"/>
                  <a:gd name="connsiteY0" fmla="*/ 16383 h 19050"/>
                  <a:gd name="connsiteX1" fmla="*/ 8601 w 9525"/>
                  <a:gd name="connsiteY1" fmla="*/ 7144 h 19050"/>
                  <a:gd name="connsiteX2" fmla="*/ 7144 w 9525"/>
                  <a:gd name="connsiteY2" fmla="*/ 16383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19050">
                    <a:moveTo>
                      <a:pt x="7144" y="16383"/>
                    </a:moveTo>
                    <a:cubicBezTo>
                      <a:pt x="7668" y="13954"/>
                      <a:pt x="8115" y="10039"/>
                      <a:pt x="8601" y="7144"/>
                    </a:cubicBezTo>
                    <a:cubicBezTo>
                      <a:pt x="7858" y="9954"/>
                      <a:pt x="7410" y="13068"/>
                      <a:pt x="7144" y="16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任意多边形: 形状 141"/>
              <p:cNvSpPr/>
              <p:nvPr/>
            </p:nvSpPr>
            <p:spPr>
              <a:xfrm>
                <a:off x="11493652" y="3609848"/>
                <a:ext cx="9525" cy="19050"/>
              </a:xfrm>
              <a:custGeom>
                <a:avLst/>
                <a:gdLst>
                  <a:gd name="connsiteX0" fmla="*/ 7144 w 9525"/>
                  <a:gd name="connsiteY0" fmla="*/ 13738 h 19050"/>
                  <a:gd name="connsiteX1" fmla="*/ 8201 w 9525"/>
                  <a:gd name="connsiteY1" fmla="*/ 7604 h 19050"/>
                  <a:gd name="connsiteX2" fmla="*/ 7458 w 9525"/>
                  <a:gd name="connsiteY2" fmla="*/ 7147 h 19050"/>
                  <a:gd name="connsiteX3" fmla="*/ 7144 w 9525"/>
                  <a:gd name="connsiteY3" fmla="*/ 13738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19050">
                    <a:moveTo>
                      <a:pt x="7144" y="13738"/>
                    </a:moveTo>
                    <a:cubicBezTo>
                      <a:pt x="7534" y="11871"/>
                      <a:pt x="7906" y="9833"/>
                      <a:pt x="8201" y="7604"/>
                    </a:cubicBezTo>
                    <a:cubicBezTo>
                      <a:pt x="7944" y="7461"/>
                      <a:pt x="7782" y="7109"/>
                      <a:pt x="7458" y="7147"/>
                    </a:cubicBezTo>
                    <a:lnTo>
                      <a:pt x="7144" y="1373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任意多边形: 形状 142"/>
              <p:cNvSpPr/>
              <p:nvPr/>
            </p:nvSpPr>
            <p:spPr>
              <a:xfrm>
                <a:off x="11423919" y="3607184"/>
                <a:ext cx="19050" cy="9525"/>
              </a:xfrm>
              <a:custGeom>
                <a:avLst/>
                <a:gdLst>
                  <a:gd name="connsiteX0" fmla="*/ 13660 w 19050"/>
                  <a:gd name="connsiteY0" fmla="*/ 7144 h 9525"/>
                  <a:gd name="connsiteX1" fmla="*/ 7421 w 19050"/>
                  <a:gd name="connsiteY1" fmla="*/ 9477 h 9525"/>
                  <a:gd name="connsiteX2" fmla="*/ 13660 w 19050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" h="9525">
                    <a:moveTo>
                      <a:pt x="13660" y="7144"/>
                    </a:moveTo>
                    <a:cubicBezTo>
                      <a:pt x="7555" y="7620"/>
                      <a:pt x="6535" y="8458"/>
                      <a:pt x="7421" y="9477"/>
                    </a:cubicBezTo>
                    <a:cubicBezTo>
                      <a:pt x="8488" y="8734"/>
                      <a:pt x="10326" y="7982"/>
                      <a:pt x="1366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任意多边形: 形状 143"/>
              <p:cNvSpPr/>
              <p:nvPr/>
            </p:nvSpPr>
            <p:spPr>
              <a:xfrm>
                <a:off x="11280599" y="3606307"/>
                <a:ext cx="9525" cy="9525"/>
              </a:xfrm>
              <a:custGeom>
                <a:avLst/>
                <a:gdLst>
                  <a:gd name="connsiteX0" fmla="*/ 7294 w 9525"/>
                  <a:gd name="connsiteY0" fmla="*/ 7915 h 9525"/>
                  <a:gd name="connsiteX1" fmla="*/ 10495 w 9525"/>
                  <a:gd name="connsiteY1" fmla="*/ 7144 h 9525"/>
                  <a:gd name="connsiteX2" fmla="*/ 7294 w 9525"/>
                  <a:gd name="connsiteY2" fmla="*/ 79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294" y="7915"/>
                    </a:moveTo>
                    <a:cubicBezTo>
                      <a:pt x="8428" y="7715"/>
                      <a:pt x="9523" y="7449"/>
                      <a:pt x="10495" y="7144"/>
                    </a:cubicBezTo>
                    <a:cubicBezTo>
                      <a:pt x="8209" y="7439"/>
                      <a:pt x="6637" y="7791"/>
                      <a:pt x="7294" y="79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任意多边形: 形状 144"/>
              <p:cNvSpPr/>
              <p:nvPr/>
            </p:nvSpPr>
            <p:spPr>
              <a:xfrm>
                <a:off x="11366789" y="3623871"/>
                <a:ext cx="9525" cy="9525"/>
              </a:xfrm>
              <a:custGeom>
                <a:avLst/>
                <a:gdLst>
                  <a:gd name="connsiteX0" fmla="*/ 7144 w 9525"/>
                  <a:gd name="connsiteY0" fmla="*/ 7144 h 9525"/>
                  <a:gd name="connsiteX1" fmla="*/ 8277 w 9525"/>
                  <a:gd name="connsiteY1" fmla="*/ 8372 h 9525"/>
                  <a:gd name="connsiteX2" fmla="*/ 7144 w 9525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7144"/>
                    </a:moveTo>
                    <a:cubicBezTo>
                      <a:pt x="7325" y="7630"/>
                      <a:pt x="7715" y="8020"/>
                      <a:pt x="8277" y="8372"/>
                    </a:cubicBezTo>
                    <a:cubicBezTo>
                      <a:pt x="8820" y="8011"/>
                      <a:pt x="8592" y="7601"/>
                      <a:pt x="714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任意多边形: 形状 145"/>
              <p:cNvSpPr/>
              <p:nvPr/>
            </p:nvSpPr>
            <p:spPr>
              <a:xfrm>
                <a:off x="10733538" y="3195246"/>
                <a:ext cx="9525" cy="9525"/>
              </a:xfrm>
              <a:custGeom>
                <a:avLst/>
                <a:gdLst>
                  <a:gd name="connsiteX0" fmla="*/ 8230 w 9525"/>
                  <a:gd name="connsiteY0" fmla="*/ 7144 h 9525"/>
                  <a:gd name="connsiteX1" fmla="*/ 7144 w 9525"/>
                  <a:gd name="connsiteY1" fmla="*/ 10754 h 9525"/>
                  <a:gd name="connsiteX2" fmla="*/ 8230 w 9525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8230" y="7144"/>
                    </a:moveTo>
                    <a:lnTo>
                      <a:pt x="7144" y="10754"/>
                    </a:lnTo>
                    <a:cubicBezTo>
                      <a:pt x="7706" y="10135"/>
                      <a:pt x="8030" y="8792"/>
                      <a:pt x="823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: 形状 146"/>
              <p:cNvSpPr/>
              <p:nvPr/>
            </p:nvSpPr>
            <p:spPr>
              <a:xfrm>
                <a:off x="10729347" y="2979258"/>
                <a:ext cx="9525" cy="9525"/>
              </a:xfrm>
              <a:custGeom>
                <a:avLst/>
                <a:gdLst>
                  <a:gd name="connsiteX0" fmla="*/ 7144 w 9525"/>
                  <a:gd name="connsiteY0" fmla="*/ 10106 h 9525"/>
                  <a:gd name="connsiteX1" fmla="*/ 7153 w 9525"/>
                  <a:gd name="connsiteY1" fmla="*/ 7144 h 9525"/>
                  <a:gd name="connsiteX2" fmla="*/ 7144 w 9525"/>
                  <a:gd name="connsiteY2" fmla="*/ 1010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10106"/>
                    </a:moveTo>
                    <a:cubicBezTo>
                      <a:pt x="7144" y="9058"/>
                      <a:pt x="7153" y="8125"/>
                      <a:pt x="7153" y="7144"/>
                    </a:cubicBezTo>
                    <a:cubicBezTo>
                      <a:pt x="7153" y="8125"/>
                      <a:pt x="7144" y="9049"/>
                      <a:pt x="7144" y="101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任意多边形: 形状 147"/>
              <p:cNvSpPr/>
              <p:nvPr/>
            </p:nvSpPr>
            <p:spPr>
              <a:xfrm>
                <a:off x="10729357" y="2972361"/>
                <a:ext cx="9525" cy="19050"/>
              </a:xfrm>
              <a:custGeom>
                <a:avLst/>
                <a:gdLst>
                  <a:gd name="connsiteX0" fmla="*/ 7172 w 9525"/>
                  <a:gd name="connsiteY0" fmla="*/ 7144 h 19050"/>
                  <a:gd name="connsiteX1" fmla="*/ 7144 w 9525"/>
                  <a:gd name="connsiteY1" fmla="*/ 14049 h 19050"/>
                  <a:gd name="connsiteX2" fmla="*/ 7172 w 9525"/>
                  <a:gd name="connsiteY2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19050">
                    <a:moveTo>
                      <a:pt x="7172" y="7144"/>
                    </a:moveTo>
                    <a:cubicBezTo>
                      <a:pt x="7163" y="9544"/>
                      <a:pt x="7153" y="11754"/>
                      <a:pt x="7144" y="14049"/>
                    </a:cubicBezTo>
                    <a:cubicBezTo>
                      <a:pt x="7191" y="11078"/>
                      <a:pt x="7287" y="8496"/>
                      <a:pt x="7172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任意多边形: 形状 148"/>
              <p:cNvSpPr/>
              <p:nvPr/>
            </p:nvSpPr>
            <p:spPr>
              <a:xfrm>
                <a:off x="11487499" y="3616442"/>
                <a:ext cx="19050" cy="28575"/>
              </a:xfrm>
              <a:custGeom>
                <a:avLst/>
                <a:gdLst>
                  <a:gd name="connsiteX0" fmla="*/ 7144 w 19050"/>
                  <a:gd name="connsiteY0" fmla="*/ 13459 h 28575"/>
                  <a:gd name="connsiteX1" fmla="*/ 12173 w 19050"/>
                  <a:gd name="connsiteY1" fmla="*/ 30385 h 28575"/>
                  <a:gd name="connsiteX2" fmla="*/ 13287 w 19050"/>
                  <a:gd name="connsiteY2" fmla="*/ 7144 h 28575"/>
                  <a:gd name="connsiteX3" fmla="*/ 7144 w 19050"/>
                  <a:gd name="connsiteY3" fmla="*/ 1345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8575">
                    <a:moveTo>
                      <a:pt x="7144" y="13459"/>
                    </a:moveTo>
                    <a:cubicBezTo>
                      <a:pt x="9087" y="18240"/>
                      <a:pt x="9715" y="30108"/>
                      <a:pt x="12173" y="30385"/>
                    </a:cubicBezTo>
                    <a:lnTo>
                      <a:pt x="13287" y="7144"/>
                    </a:lnTo>
                    <a:cubicBezTo>
                      <a:pt x="11497" y="15402"/>
                      <a:pt x="8830" y="19621"/>
                      <a:pt x="7144" y="13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任意多边形: 形状 149"/>
              <p:cNvSpPr/>
              <p:nvPr/>
            </p:nvSpPr>
            <p:spPr>
              <a:xfrm>
                <a:off x="10818330" y="3591265"/>
                <a:ext cx="9525" cy="9525"/>
              </a:xfrm>
              <a:custGeom>
                <a:avLst/>
                <a:gdLst>
                  <a:gd name="connsiteX0" fmla="*/ 8239 w 9525"/>
                  <a:gd name="connsiteY0" fmla="*/ 7498 h 9525"/>
                  <a:gd name="connsiteX1" fmla="*/ 7144 w 9525"/>
                  <a:gd name="connsiteY1" fmla="*/ 7203 h 9525"/>
                  <a:gd name="connsiteX2" fmla="*/ 8134 w 9525"/>
                  <a:gd name="connsiteY2" fmla="*/ 7613 h 9525"/>
                  <a:gd name="connsiteX3" fmla="*/ 8239 w 9525"/>
                  <a:gd name="connsiteY3" fmla="*/ 7498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8239" y="7498"/>
                    </a:moveTo>
                    <a:cubicBezTo>
                      <a:pt x="8049" y="7136"/>
                      <a:pt x="7658" y="7079"/>
                      <a:pt x="7144" y="7203"/>
                    </a:cubicBezTo>
                    <a:cubicBezTo>
                      <a:pt x="7468" y="7422"/>
                      <a:pt x="7744" y="7613"/>
                      <a:pt x="8134" y="7613"/>
                    </a:cubicBezTo>
                    <a:lnTo>
                      <a:pt x="8239" y="74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任意多边形: 形状 150"/>
              <p:cNvSpPr/>
              <p:nvPr/>
            </p:nvSpPr>
            <p:spPr>
              <a:xfrm>
                <a:off x="10797356" y="3459660"/>
                <a:ext cx="9525" cy="9525"/>
              </a:xfrm>
              <a:custGeom>
                <a:avLst/>
                <a:gdLst>
                  <a:gd name="connsiteX0" fmla="*/ 7144 w 9525"/>
                  <a:gd name="connsiteY0" fmla="*/ 7544 h 9525"/>
                  <a:gd name="connsiteX1" fmla="*/ 7382 w 9525"/>
                  <a:gd name="connsiteY1" fmla="*/ 8211 h 9525"/>
                  <a:gd name="connsiteX2" fmla="*/ 7258 w 9525"/>
                  <a:gd name="connsiteY2" fmla="*/ 7144 h 9525"/>
                  <a:gd name="connsiteX3" fmla="*/ 7144 w 9525"/>
                  <a:gd name="connsiteY3" fmla="*/ 75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144" y="7544"/>
                    </a:moveTo>
                    <a:cubicBezTo>
                      <a:pt x="7220" y="7763"/>
                      <a:pt x="7315" y="8020"/>
                      <a:pt x="7382" y="8211"/>
                    </a:cubicBezTo>
                    <a:cubicBezTo>
                      <a:pt x="7334" y="7830"/>
                      <a:pt x="7306" y="7534"/>
                      <a:pt x="7258" y="7144"/>
                    </a:cubicBezTo>
                    <a:lnTo>
                      <a:pt x="7144" y="75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任意多边形: 形状 151"/>
              <p:cNvSpPr/>
              <p:nvPr/>
            </p:nvSpPr>
            <p:spPr>
              <a:xfrm>
                <a:off x="10821892" y="3588743"/>
                <a:ext cx="9525" cy="9525"/>
              </a:xfrm>
              <a:custGeom>
                <a:avLst/>
                <a:gdLst>
                  <a:gd name="connsiteX0" fmla="*/ 7144 w 9525"/>
                  <a:gd name="connsiteY0" fmla="*/ 8382 h 9525"/>
                  <a:gd name="connsiteX1" fmla="*/ 8344 w 9525"/>
                  <a:gd name="connsiteY1" fmla="*/ 7144 h 9525"/>
                  <a:gd name="connsiteX2" fmla="*/ 7144 w 9525"/>
                  <a:gd name="connsiteY2" fmla="*/ 83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8382"/>
                    </a:moveTo>
                    <a:cubicBezTo>
                      <a:pt x="7563" y="7953"/>
                      <a:pt x="7982" y="7515"/>
                      <a:pt x="8344" y="7144"/>
                    </a:cubicBezTo>
                    <a:cubicBezTo>
                      <a:pt x="7487" y="8039"/>
                      <a:pt x="7506" y="8010"/>
                      <a:pt x="7144" y="8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任意多边形: 形状 152"/>
              <p:cNvSpPr/>
              <p:nvPr/>
            </p:nvSpPr>
            <p:spPr>
              <a:xfrm>
                <a:off x="11450523" y="3172767"/>
                <a:ext cx="9525" cy="9525"/>
              </a:xfrm>
              <a:custGeom>
                <a:avLst/>
                <a:gdLst>
                  <a:gd name="connsiteX0" fmla="*/ 7649 w 9525"/>
                  <a:gd name="connsiteY0" fmla="*/ 10458 h 9525"/>
                  <a:gd name="connsiteX1" fmla="*/ 7144 w 9525"/>
                  <a:gd name="connsiteY1" fmla="*/ 7144 h 9525"/>
                  <a:gd name="connsiteX2" fmla="*/ 7649 w 9525"/>
                  <a:gd name="connsiteY2" fmla="*/ 10458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649" y="10458"/>
                    </a:moveTo>
                    <a:cubicBezTo>
                      <a:pt x="7487" y="9392"/>
                      <a:pt x="7353" y="8496"/>
                      <a:pt x="7144" y="7144"/>
                    </a:cubicBezTo>
                    <a:cubicBezTo>
                      <a:pt x="7258" y="8630"/>
                      <a:pt x="7439" y="9620"/>
                      <a:pt x="7649" y="10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任意多边形: 形状 153"/>
              <p:cNvSpPr/>
              <p:nvPr/>
            </p:nvSpPr>
            <p:spPr>
              <a:xfrm>
                <a:off x="10793290" y="3454671"/>
                <a:ext cx="9525" cy="28575"/>
              </a:xfrm>
              <a:custGeom>
                <a:avLst/>
                <a:gdLst>
                  <a:gd name="connsiteX0" fmla="*/ 7724 w 9525"/>
                  <a:gd name="connsiteY0" fmla="*/ 24011 h 28575"/>
                  <a:gd name="connsiteX1" fmla="*/ 11210 w 9525"/>
                  <a:gd name="connsiteY1" fmla="*/ 12533 h 28575"/>
                  <a:gd name="connsiteX2" fmla="*/ 9381 w 9525"/>
                  <a:gd name="connsiteY2" fmla="*/ 7371 h 28575"/>
                  <a:gd name="connsiteX3" fmla="*/ 7724 w 9525"/>
                  <a:gd name="connsiteY3" fmla="*/ 240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28575">
                    <a:moveTo>
                      <a:pt x="7724" y="24011"/>
                    </a:moveTo>
                    <a:lnTo>
                      <a:pt x="11210" y="12533"/>
                    </a:lnTo>
                    <a:cubicBezTo>
                      <a:pt x="10657" y="10990"/>
                      <a:pt x="10105" y="9409"/>
                      <a:pt x="9381" y="7371"/>
                    </a:cubicBezTo>
                    <a:cubicBezTo>
                      <a:pt x="6628" y="5256"/>
                      <a:pt x="6866" y="18467"/>
                      <a:pt x="7724" y="240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: 形状 154"/>
              <p:cNvSpPr/>
              <p:nvPr/>
            </p:nvSpPr>
            <p:spPr>
              <a:xfrm>
                <a:off x="10817425" y="3589982"/>
                <a:ext cx="9525" cy="9525"/>
              </a:xfrm>
              <a:custGeom>
                <a:avLst/>
                <a:gdLst>
                  <a:gd name="connsiteX0" fmla="*/ 11611 w 9525"/>
                  <a:gd name="connsiteY0" fmla="*/ 7144 h 9525"/>
                  <a:gd name="connsiteX1" fmla="*/ 10897 w 9525"/>
                  <a:gd name="connsiteY1" fmla="*/ 7801 h 9525"/>
                  <a:gd name="connsiteX2" fmla="*/ 9030 w 9525"/>
                  <a:gd name="connsiteY2" fmla="*/ 8896 h 9525"/>
                  <a:gd name="connsiteX3" fmla="*/ 7144 w 9525"/>
                  <a:gd name="connsiteY3" fmla="*/ 11068 h 9525"/>
                  <a:gd name="connsiteX4" fmla="*/ 7325 w 9525"/>
                  <a:gd name="connsiteY4" fmla="*/ 11382 h 9525"/>
                  <a:gd name="connsiteX5" fmla="*/ 11611 w 9525"/>
                  <a:gd name="connsiteY5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" h="9525">
                    <a:moveTo>
                      <a:pt x="11611" y="7144"/>
                    </a:moveTo>
                    <a:cubicBezTo>
                      <a:pt x="11411" y="7334"/>
                      <a:pt x="11192" y="7525"/>
                      <a:pt x="10897" y="7801"/>
                    </a:cubicBezTo>
                    <a:cubicBezTo>
                      <a:pt x="10020" y="8582"/>
                      <a:pt x="9439" y="8877"/>
                      <a:pt x="9030" y="8896"/>
                    </a:cubicBezTo>
                    <a:cubicBezTo>
                      <a:pt x="8401" y="9544"/>
                      <a:pt x="7772" y="10268"/>
                      <a:pt x="7144" y="11068"/>
                    </a:cubicBezTo>
                    <a:cubicBezTo>
                      <a:pt x="7172" y="11249"/>
                      <a:pt x="7229" y="11344"/>
                      <a:pt x="7325" y="11382"/>
                    </a:cubicBezTo>
                    <a:cubicBezTo>
                      <a:pt x="8849" y="10716"/>
                      <a:pt x="10192" y="8553"/>
                      <a:pt x="116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任意多边形: 形状 155"/>
              <p:cNvSpPr/>
              <p:nvPr/>
            </p:nvSpPr>
            <p:spPr>
              <a:xfrm>
                <a:off x="10729357" y="2916221"/>
                <a:ext cx="781050" cy="771525"/>
              </a:xfrm>
              <a:custGeom>
                <a:avLst/>
                <a:gdLst>
                  <a:gd name="connsiteX0" fmla="*/ 721300 w 781050"/>
                  <a:gd name="connsiteY0" fmla="*/ 708365 h 771525"/>
                  <a:gd name="connsiteX1" fmla="*/ 724138 w 781050"/>
                  <a:gd name="connsiteY1" fmla="*/ 702393 h 771525"/>
                  <a:gd name="connsiteX2" fmla="*/ 709517 w 781050"/>
                  <a:gd name="connsiteY2" fmla="*/ 706803 h 771525"/>
                  <a:gd name="connsiteX3" fmla="*/ 701983 w 781050"/>
                  <a:gd name="connsiteY3" fmla="*/ 700440 h 771525"/>
                  <a:gd name="connsiteX4" fmla="*/ 703507 w 781050"/>
                  <a:gd name="connsiteY4" fmla="*/ 712841 h 771525"/>
                  <a:gd name="connsiteX5" fmla="*/ 679809 w 781050"/>
                  <a:gd name="connsiteY5" fmla="*/ 714261 h 771525"/>
                  <a:gd name="connsiteX6" fmla="*/ 673513 w 781050"/>
                  <a:gd name="connsiteY6" fmla="*/ 719585 h 771525"/>
                  <a:gd name="connsiteX7" fmla="*/ 645700 w 781050"/>
                  <a:gd name="connsiteY7" fmla="*/ 716032 h 771525"/>
                  <a:gd name="connsiteX8" fmla="*/ 632451 w 781050"/>
                  <a:gd name="connsiteY8" fmla="*/ 717090 h 771525"/>
                  <a:gd name="connsiteX9" fmla="*/ 631984 w 781050"/>
                  <a:gd name="connsiteY9" fmla="*/ 715718 h 771525"/>
                  <a:gd name="connsiteX10" fmla="*/ 632889 w 781050"/>
                  <a:gd name="connsiteY10" fmla="*/ 718490 h 771525"/>
                  <a:gd name="connsiteX11" fmla="*/ 599951 w 781050"/>
                  <a:gd name="connsiteY11" fmla="*/ 716204 h 771525"/>
                  <a:gd name="connsiteX12" fmla="*/ 632555 w 781050"/>
                  <a:gd name="connsiteY12" fmla="*/ 712565 h 771525"/>
                  <a:gd name="connsiteX13" fmla="*/ 641880 w 781050"/>
                  <a:gd name="connsiteY13" fmla="*/ 701945 h 771525"/>
                  <a:gd name="connsiteX14" fmla="*/ 600637 w 781050"/>
                  <a:gd name="connsiteY14" fmla="*/ 708527 h 771525"/>
                  <a:gd name="connsiteX15" fmla="*/ 606790 w 781050"/>
                  <a:gd name="connsiteY15" fmla="*/ 697954 h 771525"/>
                  <a:gd name="connsiteX16" fmla="*/ 562775 w 781050"/>
                  <a:gd name="connsiteY16" fmla="*/ 705964 h 771525"/>
                  <a:gd name="connsiteX17" fmla="*/ 584692 w 781050"/>
                  <a:gd name="connsiteY17" fmla="*/ 694468 h 771525"/>
                  <a:gd name="connsiteX18" fmla="*/ 561718 w 781050"/>
                  <a:gd name="connsiteY18" fmla="*/ 697240 h 771525"/>
                  <a:gd name="connsiteX19" fmla="*/ 572795 w 781050"/>
                  <a:gd name="connsiteY19" fmla="*/ 697440 h 771525"/>
                  <a:gd name="connsiteX20" fmla="*/ 550888 w 781050"/>
                  <a:gd name="connsiteY20" fmla="*/ 708936 h 771525"/>
                  <a:gd name="connsiteX21" fmla="*/ 517541 w 781050"/>
                  <a:gd name="connsiteY21" fmla="*/ 700745 h 771525"/>
                  <a:gd name="connsiteX22" fmla="*/ 517703 w 781050"/>
                  <a:gd name="connsiteY22" fmla="*/ 705974 h 771525"/>
                  <a:gd name="connsiteX23" fmla="*/ 508216 w 781050"/>
                  <a:gd name="connsiteY23" fmla="*/ 701592 h 771525"/>
                  <a:gd name="connsiteX24" fmla="*/ 485813 w 781050"/>
                  <a:gd name="connsiteY24" fmla="*/ 711708 h 771525"/>
                  <a:gd name="connsiteX25" fmla="*/ 465334 w 781050"/>
                  <a:gd name="connsiteY25" fmla="*/ 703316 h 771525"/>
                  <a:gd name="connsiteX26" fmla="*/ 437683 w 781050"/>
                  <a:gd name="connsiteY26" fmla="*/ 707231 h 771525"/>
                  <a:gd name="connsiteX27" fmla="*/ 462020 w 781050"/>
                  <a:gd name="connsiteY27" fmla="*/ 698125 h 771525"/>
                  <a:gd name="connsiteX28" fmla="*/ 466335 w 781050"/>
                  <a:gd name="connsiteY28" fmla="*/ 701554 h 771525"/>
                  <a:gd name="connsiteX29" fmla="*/ 481641 w 781050"/>
                  <a:gd name="connsiteY29" fmla="*/ 699221 h 771525"/>
                  <a:gd name="connsiteX30" fmla="*/ 458419 w 781050"/>
                  <a:gd name="connsiteY30" fmla="*/ 692268 h 771525"/>
                  <a:gd name="connsiteX31" fmla="*/ 453876 w 781050"/>
                  <a:gd name="connsiteY31" fmla="*/ 697916 h 771525"/>
                  <a:gd name="connsiteX32" fmla="*/ 443579 w 781050"/>
                  <a:gd name="connsiteY32" fmla="*/ 695982 h 771525"/>
                  <a:gd name="connsiteX33" fmla="*/ 424939 w 781050"/>
                  <a:gd name="connsiteY33" fmla="*/ 702907 h 771525"/>
                  <a:gd name="connsiteX34" fmla="*/ 402165 w 781050"/>
                  <a:gd name="connsiteY34" fmla="*/ 697335 h 771525"/>
                  <a:gd name="connsiteX35" fmla="*/ 357721 w 781050"/>
                  <a:gd name="connsiteY35" fmla="*/ 703955 h 771525"/>
                  <a:gd name="connsiteX36" fmla="*/ 369494 w 781050"/>
                  <a:gd name="connsiteY36" fmla="*/ 705517 h 771525"/>
                  <a:gd name="connsiteX37" fmla="*/ 366874 w 781050"/>
                  <a:gd name="connsiteY37" fmla="*/ 702412 h 771525"/>
                  <a:gd name="connsiteX38" fmla="*/ 403555 w 781050"/>
                  <a:gd name="connsiteY38" fmla="*/ 701497 h 771525"/>
                  <a:gd name="connsiteX39" fmla="*/ 395021 w 781050"/>
                  <a:gd name="connsiteY39" fmla="*/ 709641 h 771525"/>
                  <a:gd name="connsiteX40" fmla="*/ 385753 w 781050"/>
                  <a:gd name="connsiteY40" fmla="*/ 705955 h 771525"/>
                  <a:gd name="connsiteX41" fmla="*/ 367675 w 781050"/>
                  <a:gd name="connsiteY41" fmla="*/ 709727 h 771525"/>
                  <a:gd name="connsiteX42" fmla="*/ 379943 w 781050"/>
                  <a:gd name="connsiteY42" fmla="*/ 712670 h 771525"/>
                  <a:gd name="connsiteX43" fmla="*/ 327212 w 781050"/>
                  <a:gd name="connsiteY43" fmla="*/ 713851 h 771525"/>
                  <a:gd name="connsiteX44" fmla="*/ 310163 w 781050"/>
                  <a:gd name="connsiteY44" fmla="*/ 706088 h 771525"/>
                  <a:gd name="connsiteX45" fmla="*/ 290160 w 781050"/>
                  <a:gd name="connsiteY45" fmla="*/ 708851 h 771525"/>
                  <a:gd name="connsiteX46" fmla="*/ 307619 w 781050"/>
                  <a:gd name="connsiteY46" fmla="*/ 708231 h 771525"/>
                  <a:gd name="connsiteX47" fmla="*/ 285550 w 781050"/>
                  <a:gd name="connsiteY47" fmla="*/ 714499 h 771525"/>
                  <a:gd name="connsiteX48" fmla="*/ 285436 w 781050"/>
                  <a:gd name="connsiteY48" fmla="*/ 709260 h 771525"/>
                  <a:gd name="connsiteX49" fmla="*/ 234077 w 781050"/>
                  <a:gd name="connsiteY49" fmla="*/ 704841 h 771525"/>
                  <a:gd name="connsiteX50" fmla="*/ 224600 w 781050"/>
                  <a:gd name="connsiteY50" fmla="*/ 710222 h 771525"/>
                  <a:gd name="connsiteX51" fmla="*/ 218675 w 781050"/>
                  <a:gd name="connsiteY51" fmla="*/ 701935 h 771525"/>
                  <a:gd name="connsiteX52" fmla="*/ 187071 w 781050"/>
                  <a:gd name="connsiteY52" fmla="*/ 703840 h 771525"/>
                  <a:gd name="connsiteX53" fmla="*/ 198377 w 781050"/>
                  <a:gd name="connsiteY53" fmla="*/ 704002 h 771525"/>
                  <a:gd name="connsiteX54" fmla="*/ 176565 w 781050"/>
                  <a:gd name="connsiteY54" fmla="*/ 710965 h 771525"/>
                  <a:gd name="connsiteX55" fmla="*/ 160134 w 781050"/>
                  <a:gd name="connsiteY55" fmla="*/ 709822 h 771525"/>
                  <a:gd name="connsiteX56" fmla="*/ 155734 w 781050"/>
                  <a:gd name="connsiteY56" fmla="*/ 696649 h 771525"/>
                  <a:gd name="connsiteX57" fmla="*/ 152009 w 781050"/>
                  <a:gd name="connsiteY57" fmla="*/ 688686 h 771525"/>
                  <a:gd name="connsiteX58" fmla="*/ 155991 w 781050"/>
                  <a:gd name="connsiteY58" fmla="*/ 689886 h 771525"/>
                  <a:gd name="connsiteX59" fmla="*/ 133321 w 781050"/>
                  <a:gd name="connsiteY59" fmla="*/ 697001 h 771525"/>
                  <a:gd name="connsiteX60" fmla="*/ 150171 w 781050"/>
                  <a:gd name="connsiteY60" fmla="*/ 697449 h 771525"/>
                  <a:gd name="connsiteX61" fmla="*/ 162839 w 781050"/>
                  <a:gd name="connsiteY61" fmla="*/ 697906 h 771525"/>
                  <a:gd name="connsiteX62" fmla="*/ 126930 w 781050"/>
                  <a:gd name="connsiteY62" fmla="*/ 702250 h 771525"/>
                  <a:gd name="connsiteX63" fmla="*/ 143018 w 781050"/>
                  <a:gd name="connsiteY63" fmla="*/ 696125 h 771525"/>
                  <a:gd name="connsiteX64" fmla="*/ 135122 w 781050"/>
                  <a:gd name="connsiteY64" fmla="*/ 689496 h 771525"/>
                  <a:gd name="connsiteX65" fmla="*/ 118253 w 781050"/>
                  <a:gd name="connsiteY65" fmla="*/ 690286 h 771525"/>
                  <a:gd name="connsiteX66" fmla="*/ 106956 w 781050"/>
                  <a:gd name="connsiteY66" fmla="*/ 681771 h 771525"/>
                  <a:gd name="connsiteX67" fmla="*/ 101708 w 781050"/>
                  <a:gd name="connsiteY67" fmla="*/ 681609 h 771525"/>
                  <a:gd name="connsiteX68" fmla="*/ 100955 w 781050"/>
                  <a:gd name="connsiteY68" fmla="*/ 681609 h 771525"/>
                  <a:gd name="connsiteX69" fmla="*/ 100870 w 781050"/>
                  <a:gd name="connsiteY69" fmla="*/ 681647 h 771525"/>
                  <a:gd name="connsiteX70" fmla="*/ 100470 w 781050"/>
                  <a:gd name="connsiteY70" fmla="*/ 682200 h 771525"/>
                  <a:gd name="connsiteX71" fmla="*/ 99079 w 781050"/>
                  <a:gd name="connsiteY71" fmla="*/ 684467 h 771525"/>
                  <a:gd name="connsiteX72" fmla="*/ 95002 w 781050"/>
                  <a:gd name="connsiteY72" fmla="*/ 687429 h 771525"/>
                  <a:gd name="connsiteX73" fmla="*/ 96107 w 781050"/>
                  <a:gd name="connsiteY73" fmla="*/ 688962 h 771525"/>
                  <a:gd name="connsiteX74" fmla="*/ 91430 w 781050"/>
                  <a:gd name="connsiteY74" fmla="*/ 694734 h 771525"/>
                  <a:gd name="connsiteX75" fmla="*/ 89668 w 781050"/>
                  <a:gd name="connsiteY75" fmla="*/ 690877 h 771525"/>
                  <a:gd name="connsiteX76" fmla="*/ 89868 w 781050"/>
                  <a:gd name="connsiteY76" fmla="*/ 685962 h 771525"/>
                  <a:gd name="connsiteX77" fmla="*/ 96088 w 781050"/>
                  <a:gd name="connsiteY77" fmla="*/ 682276 h 771525"/>
                  <a:gd name="connsiteX78" fmla="*/ 92726 w 781050"/>
                  <a:gd name="connsiteY78" fmla="*/ 681257 h 771525"/>
                  <a:gd name="connsiteX79" fmla="*/ 89040 w 781050"/>
                  <a:gd name="connsiteY79" fmla="*/ 681933 h 771525"/>
                  <a:gd name="connsiteX80" fmla="*/ 87201 w 781050"/>
                  <a:gd name="connsiteY80" fmla="*/ 679475 h 771525"/>
                  <a:gd name="connsiteX81" fmla="*/ 84506 w 781050"/>
                  <a:gd name="connsiteY81" fmla="*/ 681076 h 771525"/>
                  <a:gd name="connsiteX82" fmla="*/ 84763 w 781050"/>
                  <a:gd name="connsiteY82" fmla="*/ 675913 h 771525"/>
                  <a:gd name="connsiteX83" fmla="*/ 85315 w 781050"/>
                  <a:gd name="connsiteY83" fmla="*/ 668703 h 771525"/>
                  <a:gd name="connsiteX84" fmla="*/ 87039 w 781050"/>
                  <a:gd name="connsiteY84" fmla="*/ 657539 h 771525"/>
                  <a:gd name="connsiteX85" fmla="*/ 91145 w 781050"/>
                  <a:gd name="connsiteY85" fmla="*/ 637746 h 771525"/>
                  <a:gd name="connsiteX86" fmla="*/ 95841 w 781050"/>
                  <a:gd name="connsiteY86" fmla="*/ 644595 h 771525"/>
                  <a:gd name="connsiteX87" fmla="*/ 83706 w 781050"/>
                  <a:gd name="connsiteY87" fmla="*/ 628783 h 771525"/>
                  <a:gd name="connsiteX88" fmla="*/ 82048 w 781050"/>
                  <a:gd name="connsiteY88" fmla="*/ 645385 h 771525"/>
                  <a:gd name="connsiteX89" fmla="*/ 79353 w 781050"/>
                  <a:gd name="connsiteY89" fmla="*/ 612353 h 771525"/>
                  <a:gd name="connsiteX90" fmla="*/ 84839 w 781050"/>
                  <a:gd name="connsiteY90" fmla="*/ 616620 h 771525"/>
                  <a:gd name="connsiteX91" fmla="*/ 84620 w 781050"/>
                  <a:gd name="connsiteY91" fmla="*/ 583863 h 771525"/>
                  <a:gd name="connsiteX92" fmla="*/ 90449 w 781050"/>
                  <a:gd name="connsiteY92" fmla="*/ 598141 h 771525"/>
                  <a:gd name="connsiteX93" fmla="*/ 97374 w 781050"/>
                  <a:gd name="connsiteY93" fmla="*/ 572567 h 771525"/>
                  <a:gd name="connsiteX94" fmla="*/ 94107 w 781050"/>
                  <a:gd name="connsiteY94" fmla="*/ 555374 h 771525"/>
                  <a:gd name="connsiteX95" fmla="*/ 88449 w 781050"/>
                  <a:gd name="connsiteY95" fmla="*/ 585206 h 771525"/>
                  <a:gd name="connsiteX96" fmla="*/ 86211 w 781050"/>
                  <a:gd name="connsiteY96" fmla="*/ 539534 h 771525"/>
                  <a:gd name="connsiteX97" fmla="*/ 85925 w 781050"/>
                  <a:gd name="connsiteY97" fmla="*/ 557241 h 771525"/>
                  <a:gd name="connsiteX98" fmla="*/ 75352 w 781050"/>
                  <a:gd name="connsiteY98" fmla="*/ 551669 h 771525"/>
                  <a:gd name="connsiteX99" fmla="*/ 80724 w 781050"/>
                  <a:gd name="connsiteY99" fmla="*/ 593903 h 771525"/>
                  <a:gd name="connsiteX100" fmla="*/ 70037 w 781050"/>
                  <a:gd name="connsiteY100" fmla="*/ 567766 h 771525"/>
                  <a:gd name="connsiteX101" fmla="*/ 71923 w 781050"/>
                  <a:gd name="connsiteY101" fmla="*/ 520075 h 771525"/>
                  <a:gd name="connsiteX102" fmla="*/ 61627 w 781050"/>
                  <a:gd name="connsiteY102" fmla="*/ 458781 h 771525"/>
                  <a:gd name="connsiteX103" fmla="*/ 59569 w 781050"/>
                  <a:gd name="connsiteY103" fmla="*/ 379076 h 771525"/>
                  <a:gd name="connsiteX104" fmla="*/ 64780 w 781050"/>
                  <a:gd name="connsiteY104" fmla="*/ 361941 h 771525"/>
                  <a:gd name="connsiteX105" fmla="*/ 60541 w 781050"/>
                  <a:gd name="connsiteY105" fmla="*/ 342386 h 771525"/>
                  <a:gd name="connsiteX106" fmla="*/ 60893 w 781050"/>
                  <a:gd name="connsiteY106" fmla="*/ 352396 h 771525"/>
                  <a:gd name="connsiteX107" fmla="*/ 57179 w 781050"/>
                  <a:gd name="connsiteY107" fmla="*/ 347939 h 771525"/>
                  <a:gd name="connsiteX108" fmla="*/ 56207 w 781050"/>
                  <a:gd name="connsiteY108" fmla="*/ 306476 h 771525"/>
                  <a:gd name="connsiteX109" fmla="*/ 61636 w 781050"/>
                  <a:gd name="connsiteY109" fmla="*/ 322050 h 771525"/>
                  <a:gd name="connsiteX110" fmla="*/ 56036 w 781050"/>
                  <a:gd name="connsiteY110" fmla="*/ 242868 h 771525"/>
                  <a:gd name="connsiteX111" fmla="*/ 61922 w 781050"/>
                  <a:gd name="connsiteY111" fmla="*/ 226247 h 771525"/>
                  <a:gd name="connsiteX112" fmla="*/ 61522 w 781050"/>
                  <a:gd name="connsiteY112" fmla="*/ 208074 h 771525"/>
                  <a:gd name="connsiteX113" fmla="*/ 66675 w 781050"/>
                  <a:gd name="connsiteY113" fmla="*/ 202282 h 771525"/>
                  <a:gd name="connsiteX114" fmla="*/ 65303 w 781050"/>
                  <a:gd name="connsiteY114" fmla="*/ 181670 h 771525"/>
                  <a:gd name="connsiteX115" fmla="*/ 75143 w 781050"/>
                  <a:gd name="connsiteY115" fmla="*/ 182775 h 771525"/>
                  <a:gd name="connsiteX116" fmla="*/ 73590 w 781050"/>
                  <a:gd name="connsiteY116" fmla="*/ 196177 h 771525"/>
                  <a:gd name="connsiteX117" fmla="*/ 79019 w 781050"/>
                  <a:gd name="connsiteY117" fmla="*/ 211741 h 771525"/>
                  <a:gd name="connsiteX118" fmla="*/ 75829 w 781050"/>
                  <a:gd name="connsiteY118" fmla="*/ 202778 h 771525"/>
                  <a:gd name="connsiteX119" fmla="*/ 78229 w 781050"/>
                  <a:gd name="connsiteY119" fmla="*/ 194901 h 771525"/>
                  <a:gd name="connsiteX120" fmla="*/ 72161 w 781050"/>
                  <a:gd name="connsiteY120" fmla="*/ 167411 h 771525"/>
                  <a:gd name="connsiteX121" fmla="*/ 74285 w 781050"/>
                  <a:gd name="connsiteY121" fmla="*/ 118624 h 771525"/>
                  <a:gd name="connsiteX122" fmla="*/ 68275 w 781050"/>
                  <a:gd name="connsiteY122" fmla="*/ 118882 h 771525"/>
                  <a:gd name="connsiteX123" fmla="*/ 67304 w 781050"/>
                  <a:gd name="connsiteY123" fmla="*/ 136017 h 771525"/>
                  <a:gd name="connsiteX124" fmla="*/ 65551 w 781050"/>
                  <a:gd name="connsiteY124" fmla="*/ 112500 h 771525"/>
                  <a:gd name="connsiteX125" fmla="*/ 66161 w 781050"/>
                  <a:gd name="connsiteY125" fmla="*/ 97946 h 771525"/>
                  <a:gd name="connsiteX126" fmla="*/ 70904 w 781050"/>
                  <a:gd name="connsiteY126" fmla="*/ 97450 h 771525"/>
                  <a:gd name="connsiteX127" fmla="*/ 67551 w 781050"/>
                  <a:gd name="connsiteY127" fmla="*/ 92192 h 771525"/>
                  <a:gd name="connsiteX128" fmla="*/ 63637 w 781050"/>
                  <a:gd name="connsiteY128" fmla="*/ 91259 h 771525"/>
                  <a:gd name="connsiteX129" fmla="*/ 64903 w 781050"/>
                  <a:gd name="connsiteY129" fmla="*/ 107404 h 771525"/>
                  <a:gd name="connsiteX130" fmla="*/ 57407 w 781050"/>
                  <a:gd name="connsiteY130" fmla="*/ 92974 h 771525"/>
                  <a:gd name="connsiteX131" fmla="*/ 54750 w 781050"/>
                  <a:gd name="connsiteY131" fmla="*/ 65770 h 771525"/>
                  <a:gd name="connsiteX132" fmla="*/ 65465 w 781050"/>
                  <a:gd name="connsiteY132" fmla="*/ 64427 h 771525"/>
                  <a:gd name="connsiteX133" fmla="*/ 89325 w 781050"/>
                  <a:gd name="connsiteY133" fmla="*/ 67513 h 771525"/>
                  <a:gd name="connsiteX134" fmla="*/ 90126 w 781050"/>
                  <a:gd name="connsiteY134" fmla="*/ 61836 h 771525"/>
                  <a:gd name="connsiteX135" fmla="*/ 109928 w 781050"/>
                  <a:gd name="connsiteY135" fmla="*/ 56026 h 771525"/>
                  <a:gd name="connsiteX136" fmla="*/ 145790 w 781050"/>
                  <a:gd name="connsiteY136" fmla="*/ 55912 h 771525"/>
                  <a:gd name="connsiteX137" fmla="*/ 111223 w 781050"/>
                  <a:gd name="connsiteY137" fmla="*/ 60665 h 771525"/>
                  <a:gd name="connsiteX138" fmla="*/ 110614 w 781050"/>
                  <a:gd name="connsiteY138" fmla="*/ 66199 h 771525"/>
                  <a:gd name="connsiteX139" fmla="*/ 105870 w 781050"/>
                  <a:gd name="connsiteY139" fmla="*/ 68809 h 771525"/>
                  <a:gd name="connsiteX140" fmla="*/ 100965 w 781050"/>
                  <a:gd name="connsiteY140" fmla="*/ 69847 h 771525"/>
                  <a:gd name="connsiteX141" fmla="*/ 95631 w 781050"/>
                  <a:gd name="connsiteY141" fmla="*/ 70618 h 771525"/>
                  <a:gd name="connsiteX142" fmla="*/ 102241 w 781050"/>
                  <a:gd name="connsiteY142" fmla="*/ 70952 h 771525"/>
                  <a:gd name="connsiteX143" fmla="*/ 107842 w 781050"/>
                  <a:gd name="connsiteY143" fmla="*/ 70837 h 771525"/>
                  <a:gd name="connsiteX144" fmla="*/ 113386 w 781050"/>
                  <a:gd name="connsiteY144" fmla="*/ 69694 h 771525"/>
                  <a:gd name="connsiteX145" fmla="*/ 122063 w 781050"/>
                  <a:gd name="connsiteY145" fmla="*/ 66627 h 771525"/>
                  <a:gd name="connsiteX146" fmla="*/ 112833 w 781050"/>
                  <a:gd name="connsiteY146" fmla="*/ 67066 h 771525"/>
                  <a:gd name="connsiteX147" fmla="*/ 117300 w 781050"/>
                  <a:gd name="connsiteY147" fmla="*/ 63351 h 771525"/>
                  <a:gd name="connsiteX148" fmla="*/ 175889 w 781050"/>
                  <a:gd name="connsiteY148" fmla="*/ 71819 h 771525"/>
                  <a:gd name="connsiteX149" fmla="*/ 185928 w 781050"/>
                  <a:gd name="connsiteY149" fmla="*/ 67237 h 771525"/>
                  <a:gd name="connsiteX150" fmla="*/ 198272 w 781050"/>
                  <a:gd name="connsiteY150" fmla="*/ 78629 h 771525"/>
                  <a:gd name="connsiteX151" fmla="*/ 214693 w 781050"/>
                  <a:gd name="connsiteY151" fmla="*/ 74276 h 771525"/>
                  <a:gd name="connsiteX152" fmla="*/ 224438 w 781050"/>
                  <a:gd name="connsiteY152" fmla="*/ 76390 h 771525"/>
                  <a:gd name="connsiteX153" fmla="*/ 247107 w 781050"/>
                  <a:gd name="connsiteY153" fmla="*/ 72285 h 771525"/>
                  <a:gd name="connsiteX154" fmla="*/ 233667 w 781050"/>
                  <a:gd name="connsiteY154" fmla="*/ 74962 h 771525"/>
                  <a:gd name="connsiteX155" fmla="*/ 244993 w 781050"/>
                  <a:gd name="connsiteY155" fmla="*/ 83487 h 771525"/>
                  <a:gd name="connsiteX156" fmla="*/ 225219 w 781050"/>
                  <a:gd name="connsiteY156" fmla="*/ 81705 h 771525"/>
                  <a:gd name="connsiteX157" fmla="*/ 242907 w 781050"/>
                  <a:gd name="connsiteY157" fmla="*/ 86220 h 771525"/>
                  <a:gd name="connsiteX158" fmla="*/ 222047 w 781050"/>
                  <a:gd name="connsiteY158" fmla="*/ 85820 h 771525"/>
                  <a:gd name="connsiteX159" fmla="*/ 254756 w 781050"/>
                  <a:gd name="connsiteY159" fmla="*/ 85592 h 771525"/>
                  <a:gd name="connsiteX160" fmla="*/ 265033 w 781050"/>
                  <a:gd name="connsiteY160" fmla="*/ 91259 h 771525"/>
                  <a:gd name="connsiteX161" fmla="*/ 258994 w 781050"/>
                  <a:gd name="connsiteY161" fmla="*/ 80096 h 771525"/>
                  <a:gd name="connsiteX162" fmla="*/ 309391 w 781050"/>
                  <a:gd name="connsiteY162" fmla="*/ 75924 h 771525"/>
                  <a:gd name="connsiteX163" fmla="*/ 328413 w 781050"/>
                  <a:gd name="connsiteY163" fmla="*/ 68142 h 771525"/>
                  <a:gd name="connsiteX164" fmla="*/ 295951 w 781050"/>
                  <a:gd name="connsiteY164" fmla="*/ 65913 h 771525"/>
                  <a:gd name="connsiteX165" fmla="*/ 295427 w 781050"/>
                  <a:gd name="connsiteY165" fmla="*/ 62370 h 771525"/>
                  <a:gd name="connsiteX166" fmla="*/ 331575 w 781050"/>
                  <a:gd name="connsiteY166" fmla="*/ 64037 h 771525"/>
                  <a:gd name="connsiteX167" fmla="*/ 328127 w 781050"/>
                  <a:gd name="connsiteY167" fmla="*/ 66380 h 771525"/>
                  <a:gd name="connsiteX168" fmla="*/ 361940 w 781050"/>
                  <a:gd name="connsiteY168" fmla="*/ 64780 h 771525"/>
                  <a:gd name="connsiteX169" fmla="*/ 358502 w 781050"/>
                  <a:gd name="connsiteY169" fmla="*/ 67123 h 771525"/>
                  <a:gd name="connsiteX170" fmla="*/ 417366 w 781050"/>
                  <a:gd name="connsiteY170" fmla="*/ 68904 h 771525"/>
                  <a:gd name="connsiteX171" fmla="*/ 409165 w 781050"/>
                  <a:gd name="connsiteY171" fmla="*/ 64722 h 771525"/>
                  <a:gd name="connsiteX172" fmla="*/ 435826 w 781050"/>
                  <a:gd name="connsiteY172" fmla="*/ 61808 h 771525"/>
                  <a:gd name="connsiteX173" fmla="*/ 454028 w 781050"/>
                  <a:gd name="connsiteY173" fmla="*/ 69885 h 771525"/>
                  <a:gd name="connsiteX174" fmla="*/ 500491 w 781050"/>
                  <a:gd name="connsiteY174" fmla="*/ 64513 h 771525"/>
                  <a:gd name="connsiteX175" fmla="*/ 481746 w 781050"/>
                  <a:gd name="connsiteY175" fmla="*/ 65589 h 771525"/>
                  <a:gd name="connsiteX176" fmla="*/ 477002 w 781050"/>
                  <a:gd name="connsiteY176" fmla="*/ 54835 h 771525"/>
                  <a:gd name="connsiteX177" fmla="*/ 512912 w 781050"/>
                  <a:gd name="connsiteY177" fmla="*/ 46263 h 771525"/>
                  <a:gd name="connsiteX178" fmla="*/ 493624 w 781050"/>
                  <a:gd name="connsiteY178" fmla="*/ 53673 h 771525"/>
                  <a:gd name="connsiteX179" fmla="*/ 517131 w 781050"/>
                  <a:gd name="connsiteY179" fmla="*/ 53464 h 771525"/>
                  <a:gd name="connsiteX180" fmla="*/ 502882 w 781050"/>
                  <a:gd name="connsiteY180" fmla="*/ 59293 h 771525"/>
                  <a:gd name="connsiteX181" fmla="*/ 516312 w 781050"/>
                  <a:gd name="connsiteY181" fmla="*/ 56617 h 771525"/>
                  <a:gd name="connsiteX182" fmla="*/ 554593 w 781050"/>
                  <a:gd name="connsiteY182" fmla="*/ 59760 h 771525"/>
                  <a:gd name="connsiteX183" fmla="*/ 546668 w 781050"/>
                  <a:gd name="connsiteY183" fmla="*/ 57350 h 771525"/>
                  <a:gd name="connsiteX184" fmla="*/ 586254 w 781050"/>
                  <a:gd name="connsiteY184" fmla="*/ 52426 h 771525"/>
                  <a:gd name="connsiteX185" fmla="*/ 613658 w 781050"/>
                  <a:gd name="connsiteY185" fmla="*/ 63303 h 771525"/>
                  <a:gd name="connsiteX186" fmla="*/ 602352 w 781050"/>
                  <a:gd name="connsiteY186" fmla="*/ 63246 h 771525"/>
                  <a:gd name="connsiteX187" fmla="*/ 627412 w 781050"/>
                  <a:gd name="connsiteY187" fmla="*/ 66618 h 771525"/>
                  <a:gd name="connsiteX188" fmla="*/ 675551 w 781050"/>
                  <a:gd name="connsiteY188" fmla="*/ 60550 h 771525"/>
                  <a:gd name="connsiteX189" fmla="*/ 726472 w 781050"/>
                  <a:gd name="connsiteY189" fmla="*/ 54054 h 771525"/>
                  <a:gd name="connsiteX190" fmla="*/ 728929 w 781050"/>
                  <a:gd name="connsiteY190" fmla="*/ 77534 h 771525"/>
                  <a:gd name="connsiteX191" fmla="*/ 727729 w 781050"/>
                  <a:gd name="connsiteY191" fmla="*/ 61646 h 771525"/>
                  <a:gd name="connsiteX192" fmla="*/ 731510 w 781050"/>
                  <a:gd name="connsiteY192" fmla="*/ 72828 h 771525"/>
                  <a:gd name="connsiteX193" fmla="*/ 729386 w 781050"/>
                  <a:gd name="connsiteY193" fmla="*/ 84801 h 771525"/>
                  <a:gd name="connsiteX194" fmla="*/ 735968 w 781050"/>
                  <a:gd name="connsiteY194" fmla="*/ 62360 h 771525"/>
                  <a:gd name="connsiteX195" fmla="*/ 735740 w 781050"/>
                  <a:gd name="connsiteY195" fmla="*/ 70190 h 771525"/>
                  <a:gd name="connsiteX196" fmla="*/ 736759 w 781050"/>
                  <a:gd name="connsiteY196" fmla="*/ 58512 h 771525"/>
                  <a:gd name="connsiteX197" fmla="*/ 738178 w 781050"/>
                  <a:gd name="connsiteY197" fmla="*/ 92173 h 771525"/>
                  <a:gd name="connsiteX198" fmla="*/ 736292 w 781050"/>
                  <a:gd name="connsiteY198" fmla="*/ 120158 h 771525"/>
                  <a:gd name="connsiteX199" fmla="*/ 734416 w 781050"/>
                  <a:gd name="connsiteY199" fmla="*/ 100022 h 771525"/>
                  <a:gd name="connsiteX200" fmla="*/ 730815 w 781050"/>
                  <a:gd name="connsiteY200" fmla="*/ 95669 h 771525"/>
                  <a:gd name="connsiteX201" fmla="*/ 724519 w 781050"/>
                  <a:gd name="connsiteY201" fmla="*/ 75028 h 771525"/>
                  <a:gd name="connsiteX202" fmla="*/ 719366 w 781050"/>
                  <a:gd name="connsiteY202" fmla="*/ 83696 h 771525"/>
                  <a:gd name="connsiteX203" fmla="*/ 720862 w 781050"/>
                  <a:gd name="connsiteY203" fmla="*/ 99298 h 771525"/>
                  <a:gd name="connsiteX204" fmla="*/ 717356 w 781050"/>
                  <a:gd name="connsiteY204" fmla="*/ 89725 h 771525"/>
                  <a:gd name="connsiteX205" fmla="*/ 714337 w 781050"/>
                  <a:gd name="connsiteY205" fmla="*/ 88678 h 771525"/>
                  <a:gd name="connsiteX206" fmla="*/ 720052 w 781050"/>
                  <a:gd name="connsiteY206" fmla="*/ 101898 h 771525"/>
                  <a:gd name="connsiteX207" fmla="*/ 716385 w 781050"/>
                  <a:gd name="connsiteY207" fmla="*/ 105823 h 771525"/>
                  <a:gd name="connsiteX208" fmla="*/ 717709 w 781050"/>
                  <a:gd name="connsiteY208" fmla="*/ 117224 h 771525"/>
                  <a:gd name="connsiteX209" fmla="*/ 715347 w 781050"/>
                  <a:gd name="connsiteY209" fmla="*/ 113824 h 771525"/>
                  <a:gd name="connsiteX210" fmla="*/ 717928 w 781050"/>
                  <a:gd name="connsiteY210" fmla="*/ 149933 h 771525"/>
                  <a:gd name="connsiteX211" fmla="*/ 719700 w 781050"/>
                  <a:gd name="connsiteY211" fmla="*/ 130159 h 771525"/>
                  <a:gd name="connsiteX212" fmla="*/ 734673 w 781050"/>
                  <a:gd name="connsiteY212" fmla="*/ 164487 h 771525"/>
                  <a:gd name="connsiteX213" fmla="*/ 729872 w 781050"/>
                  <a:gd name="connsiteY213" fmla="*/ 180308 h 771525"/>
                  <a:gd name="connsiteX214" fmla="*/ 721519 w 781050"/>
                  <a:gd name="connsiteY214" fmla="*/ 157591 h 771525"/>
                  <a:gd name="connsiteX215" fmla="*/ 718547 w 781050"/>
                  <a:gd name="connsiteY215" fmla="*/ 181375 h 771525"/>
                  <a:gd name="connsiteX216" fmla="*/ 708936 w 781050"/>
                  <a:gd name="connsiteY216" fmla="*/ 154438 h 771525"/>
                  <a:gd name="connsiteX217" fmla="*/ 712318 w 781050"/>
                  <a:gd name="connsiteY217" fmla="*/ 187966 h 771525"/>
                  <a:gd name="connsiteX218" fmla="*/ 721976 w 781050"/>
                  <a:gd name="connsiteY218" fmla="*/ 184013 h 771525"/>
                  <a:gd name="connsiteX219" fmla="*/ 719176 w 781050"/>
                  <a:gd name="connsiteY219" fmla="*/ 212760 h 771525"/>
                  <a:gd name="connsiteX220" fmla="*/ 714146 w 781050"/>
                  <a:gd name="connsiteY220" fmla="*/ 195872 h 771525"/>
                  <a:gd name="connsiteX221" fmla="*/ 716375 w 781050"/>
                  <a:gd name="connsiteY221" fmla="*/ 241497 h 771525"/>
                  <a:gd name="connsiteX222" fmla="*/ 725014 w 781050"/>
                  <a:gd name="connsiteY222" fmla="*/ 246564 h 771525"/>
                  <a:gd name="connsiteX223" fmla="*/ 723452 w 781050"/>
                  <a:gd name="connsiteY223" fmla="*/ 248060 h 771525"/>
                  <a:gd name="connsiteX224" fmla="*/ 730958 w 781050"/>
                  <a:gd name="connsiteY224" fmla="*/ 257642 h 771525"/>
                  <a:gd name="connsiteX225" fmla="*/ 728786 w 781050"/>
                  <a:gd name="connsiteY225" fmla="*/ 267014 h 771525"/>
                  <a:gd name="connsiteX226" fmla="*/ 734968 w 781050"/>
                  <a:gd name="connsiteY226" fmla="*/ 283521 h 771525"/>
                  <a:gd name="connsiteX227" fmla="*/ 735482 w 781050"/>
                  <a:gd name="connsiteY227" fmla="*/ 279025 h 771525"/>
                  <a:gd name="connsiteX228" fmla="*/ 743083 w 781050"/>
                  <a:gd name="connsiteY228" fmla="*/ 293037 h 771525"/>
                  <a:gd name="connsiteX229" fmla="*/ 739254 w 781050"/>
                  <a:gd name="connsiteY229" fmla="*/ 304114 h 771525"/>
                  <a:gd name="connsiteX230" fmla="*/ 737997 w 781050"/>
                  <a:gd name="connsiteY230" fmla="*/ 333851 h 771525"/>
                  <a:gd name="connsiteX231" fmla="*/ 739702 w 781050"/>
                  <a:gd name="connsiteY231" fmla="*/ 337623 h 771525"/>
                  <a:gd name="connsiteX232" fmla="*/ 735473 w 781050"/>
                  <a:gd name="connsiteY232" fmla="*/ 357130 h 771525"/>
                  <a:gd name="connsiteX233" fmla="*/ 743598 w 781050"/>
                  <a:gd name="connsiteY233" fmla="*/ 386182 h 771525"/>
                  <a:gd name="connsiteX234" fmla="*/ 744969 w 781050"/>
                  <a:gd name="connsiteY234" fmla="*/ 348186 h 771525"/>
                  <a:gd name="connsiteX235" fmla="*/ 750122 w 781050"/>
                  <a:gd name="connsiteY235" fmla="*/ 342395 h 771525"/>
                  <a:gd name="connsiteX236" fmla="*/ 744750 w 781050"/>
                  <a:gd name="connsiteY236" fmla="*/ 315458 h 771525"/>
                  <a:gd name="connsiteX237" fmla="*/ 752751 w 781050"/>
                  <a:gd name="connsiteY237" fmla="*/ 328146 h 771525"/>
                  <a:gd name="connsiteX238" fmla="*/ 752808 w 781050"/>
                  <a:gd name="connsiteY238" fmla="*/ 355854 h 771525"/>
                  <a:gd name="connsiteX239" fmla="*/ 747722 w 781050"/>
                  <a:gd name="connsiteY239" fmla="*/ 369818 h 771525"/>
                  <a:gd name="connsiteX240" fmla="*/ 748865 w 781050"/>
                  <a:gd name="connsiteY240" fmla="*/ 455333 h 771525"/>
                  <a:gd name="connsiteX241" fmla="*/ 742112 w 781050"/>
                  <a:gd name="connsiteY241" fmla="*/ 407841 h 771525"/>
                  <a:gd name="connsiteX242" fmla="*/ 744284 w 781050"/>
                  <a:gd name="connsiteY242" fmla="*/ 406222 h 771525"/>
                  <a:gd name="connsiteX243" fmla="*/ 738111 w 781050"/>
                  <a:gd name="connsiteY243" fmla="*/ 421034 h 771525"/>
                  <a:gd name="connsiteX244" fmla="*/ 737473 w 781050"/>
                  <a:gd name="connsiteY244" fmla="*/ 526275 h 771525"/>
                  <a:gd name="connsiteX245" fmla="*/ 742674 w 781050"/>
                  <a:gd name="connsiteY245" fmla="*/ 528704 h 771525"/>
                  <a:gd name="connsiteX246" fmla="*/ 743874 w 781050"/>
                  <a:gd name="connsiteY246" fmla="*/ 505225 h 771525"/>
                  <a:gd name="connsiteX247" fmla="*/ 747541 w 781050"/>
                  <a:gd name="connsiteY247" fmla="*/ 521056 h 771525"/>
                  <a:gd name="connsiteX248" fmla="*/ 749198 w 781050"/>
                  <a:gd name="connsiteY248" fmla="*/ 504396 h 771525"/>
                  <a:gd name="connsiteX249" fmla="*/ 753713 w 781050"/>
                  <a:gd name="connsiteY249" fmla="*/ 525818 h 771525"/>
                  <a:gd name="connsiteX250" fmla="*/ 747246 w 781050"/>
                  <a:gd name="connsiteY250" fmla="*/ 538734 h 771525"/>
                  <a:gd name="connsiteX251" fmla="*/ 751065 w 781050"/>
                  <a:gd name="connsiteY251" fmla="*/ 598637 h 771525"/>
                  <a:gd name="connsiteX252" fmla="*/ 748951 w 781050"/>
                  <a:gd name="connsiteY252" fmla="*/ 588864 h 771525"/>
                  <a:gd name="connsiteX253" fmla="*/ 748608 w 781050"/>
                  <a:gd name="connsiteY253" fmla="*/ 598380 h 771525"/>
                  <a:gd name="connsiteX254" fmla="*/ 737111 w 781050"/>
                  <a:gd name="connsiteY254" fmla="*/ 535810 h 771525"/>
                  <a:gd name="connsiteX255" fmla="*/ 742026 w 781050"/>
                  <a:gd name="connsiteY255" fmla="*/ 594922 h 771525"/>
                  <a:gd name="connsiteX256" fmla="*/ 740654 w 781050"/>
                  <a:gd name="connsiteY256" fmla="*/ 593884 h 771525"/>
                  <a:gd name="connsiteX257" fmla="*/ 743683 w 781050"/>
                  <a:gd name="connsiteY257" fmla="*/ 597818 h 771525"/>
                  <a:gd name="connsiteX258" fmla="*/ 741902 w 781050"/>
                  <a:gd name="connsiteY258" fmla="*/ 637127 h 771525"/>
                  <a:gd name="connsiteX259" fmla="*/ 742998 w 781050"/>
                  <a:gd name="connsiteY259" fmla="*/ 616858 h 771525"/>
                  <a:gd name="connsiteX260" fmla="*/ 748322 w 781050"/>
                  <a:gd name="connsiteY260" fmla="*/ 616039 h 771525"/>
                  <a:gd name="connsiteX261" fmla="*/ 753056 w 781050"/>
                  <a:gd name="connsiteY261" fmla="*/ 728748 h 771525"/>
                  <a:gd name="connsiteX262" fmla="*/ 755866 w 781050"/>
                  <a:gd name="connsiteY262" fmla="*/ 699983 h 771525"/>
                  <a:gd name="connsiteX263" fmla="*/ 766963 w 781050"/>
                  <a:gd name="connsiteY263" fmla="*/ 705298 h 771525"/>
                  <a:gd name="connsiteX264" fmla="*/ 767248 w 781050"/>
                  <a:gd name="connsiteY264" fmla="*/ 687610 h 771525"/>
                  <a:gd name="connsiteX265" fmla="*/ 773249 w 781050"/>
                  <a:gd name="connsiteY265" fmla="*/ 687343 h 771525"/>
                  <a:gd name="connsiteX266" fmla="*/ 772449 w 781050"/>
                  <a:gd name="connsiteY266" fmla="*/ 701259 h 771525"/>
                  <a:gd name="connsiteX267" fmla="*/ 774906 w 781050"/>
                  <a:gd name="connsiteY267" fmla="*/ 729291 h 771525"/>
                  <a:gd name="connsiteX268" fmla="*/ 774402 w 781050"/>
                  <a:gd name="connsiteY268" fmla="*/ 714251 h 771525"/>
                  <a:gd name="connsiteX269" fmla="*/ 778221 w 781050"/>
                  <a:gd name="connsiteY269" fmla="*/ 735130 h 771525"/>
                  <a:gd name="connsiteX270" fmla="*/ 777716 w 781050"/>
                  <a:gd name="connsiteY270" fmla="*/ 681028 h 771525"/>
                  <a:gd name="connsiteX271" fmla="*/ 770611 w 781050"/>
                  <a:gd name="connsiteY271" fmla="*/ 682066 h 771525"/>
                  <a:gd name="connsiteX272" fmla="*/ 766791 w 781050"/>
                  <a:gd name="connsiteY272" fmla="*/ 661187 h 771525"/>
                  <a:gd name="connsiteX273" fmla="*/ 775135 w 781050"/>
                  <a:gd name="connsiteY273" fmla="*/ 664388 h 771525"/>
                  <a:gd name="connsiteX274" fmla="*/ 773706 w 781050"/>
                  <a:gd name="connsiteY274" fmla="*/ 635613 h 771525"/>
                  <a:gd name="connsiteX275" fmla="*/ 778793 w 781050"/>
                  <a:gd name="connsiteY275" fmla="*/ 602094 h 771525"/>
                  <a:gd name="connsiteX276" fmla="*/ 770868 w 781050"/>
                  <a:gd name="connsiteY276" fmla="*/ 578577 h 771525"/>
                  <a:gd name="connsiteX277" fmla="*/ 762895 w 781050"/>
                  <a:gd name="connsiteY277" fmla="*/ 593131 h 771525"/>
                  <a:gd name="connsiteX278" fmla="*/ 765296 w 781050"/>
                  <a:gd name="connsiteY278" fmla="*/ 604733 h 771525"/>
                  <a:gd name="connsiteX279" fmla="*/ 760095 w 781050"/>
                  <a:gd name="connsiteY279" fmla="*/ 621887 h 771525"/>
                  <a:gd name="connsiteX280" fmla="*/ 760895 w 781050"/>
                  <a:gd name="connsiteY280" fmla="*/ 599713 h 771525"/>
                  <a:gd name="connsiteX281" fmla="*/ 751513 w 781050"/>
                  <a:gd name="connsiteY281" fmla="*/ 566471 h 771525"/>
                  <a:gd name="connsiteX282" fmla="*/ 753399 w 781050"/>
                  <a:gd name="connsiteY282" fmla="*/ 543449 h 771525"/>
                  <a:gd name="connsiteX283" fmla="*/ 758895 w 781050"/>
                  <a:gd name="connsiteY283" fmla="*/ 547735 h 771525"/>
                  <a:gd name="connsiteX284" fmla="*/ 757399 w 781050"/>
                  <a:gd name="connsiteY284" fmla="*/ 569376 h 771525"/>
                  <a:gd name="connsiteX285" fmla="*/ 761371 w 781050"/>
                  <a:gd name="connsiteY285" fmla="*/ 518751 h 771525"/>
                  <a:gd name="connsiteX286" fmla="*/ 758952 w 781050"/>
                  <a:gd name="connsiteY286" fmla="*/ 516836 h 771525"/>
                  <a:gd name="connsiteX287" fmla="*/ 765019 w 781050"/>
                  <a:gd name="connsiteY287" fmla="*/ 485718 h 771525"/>
                  <a:gd name="connsiteX288" fmla="*/ 764048 w 781050"/>
                  <a:gd name="connsiteY288" fmla="*/ 424767 h 771525"/>
                  <a:gd name="connsiteX289" fmla="*/ 765372 w 781050"/>
                  <a:gd name="connsiteY289" fmla="*/ 437178 h 771525"/>
                  <a:gd name="connsiteX290" fmla="*/ 765534 w 781050"/>
                  <a:gd name="connsiteY290" fmla="*/ 403146 h 771525"/>
                  <a:gd name="connsiteX291" fmla="*/ 770277 w 781050"/>
                  <a:gd name="connsiteY291" fmla="*/ 418148 h 771525"/>
                  <a:gd name="connsiteX292" fmla="*/ 770106 w 781050"/>
                  <a:gd name="connsiteY292" fmla="*/ 393611 h 771525"/>
                  <a:gd name="connsiteX293" fmla="*/ 772449 w 781050"/>
                  <a:gd name="connsiteY293" fmla="*/ 397040 h 771525"/>
                  <a:gd name="connsiteX294" fmla="*/ 773954 w 781050"/>
                  <a:gd name="connsiteY294" fmla="*/ 355883 h 771525"/>
                  <a:gd name="connsiteX295" fmla="*/ 768458 w 781050"/>
                  <a:gd name="connsiteY295" fmla="*/ 293065 h 771525"/>
                  <a:gd name="connsiteX296" fmla="*/ 772344 w 781050"/>
                  <a:gd name="connsiteY296" fmla="*/ 322097 h 771525"/>
                  <a:gd name="connsiteX297" fmla="*/ 774583 w 781050"/>
                  <a:gd name="connsiteY297" fmla="*/ 289655 h 771525"/>
                  <a:gd name="connsiteX298" fmla="*/ 761781 w 781050"/>
                  <a:gd name="connsiteY298" fmla="*/ 253746 h 771525"/>
                  <a:gd name="connsiteX299" fmla="*/ 766124 w 781050"/>
                  <a:gd name="connsiteY299" fmla="*/ 250546 h 771525"/>
                  <a:gd name="connsiteX300" fmla="*/ 764467 w 781050"/>
                  <a:gd name="connsiteY300" fmla="*/ 228162 h 771525"/>
                  <a:gd name="connsiteX301" fmla="*/ 757095 w 781050"/>
                  <a:gd name="connsiteY301" fmla="*/ 227352 h 771525"/>
                  <a:gd name="connsiteX302" fmla="*/ 753599 w 781050"/>
                  <a:gd name="connsiteY302" fmla="*/ 197025 h 771525"/>
                  <a:gd name="connsiteX303" fmla="*/ 760466 w 781050"/>
                  <a:gd name="connsiteY303" fmla="*/ 182785 h 771525"/>
                  <a:gd name="connsiteX304" fmla="*/ 756695 w 781050"/>
                  <a:gd name="connsiteY304" fmla="*/ 111204 h 771525"/>
                  <a:gd name="connsiteX305" fmla="*/ 762867 w 781050"/>
                  <a:gd name="connsiteY305" fmla="*/ 116272 h 771525"/>
                  <a:gd name="connsiteX306" fmla="*/ 762181 w 781050"/>
                  <a:gd name="connsiteY306" fmla="*/ 85373 h 771525"/>
                  <a:gd name="connsiteX307" fmla="*/ 765600 w 781050"/>
                  <a:gd name="connsiteY307" fmla="*/ 92212 h 771525"/>
                  <a:gd name="connsiteX308" fmla="*/ 766477 w 781050"/>
                  <a:gd name="connsiteY308" fmla="*/ 123920 h 771525"/>
                  <a:gd name="connsiteX309" fmla="*/ 766772 w 781050"/>
                  <a:gd name="connsiteY309" fmla="*/ 100679 h 771525"/>
                  <a:gd name="connsiteX310" fmla="*/ 766820 w 781050"/>
                  <a:gd name="connsiteY310" fmla="*/ 71514 h 771525"/>
                  <a:gd name="connsiteX311" fmla="*/ 766562 w 781050"/>
                  <a:gd name="connsiteY311" fmla="*/ 13945 h 771525"/>
                  <a:gd name="connsiteX312" fmla="*/ 762257 w 781050"/>
                  <a:gd name="connsiteY312" fmla="*/ 13964 h 771525"/>
                  <a:gd name="connsiteX313" fmla="*/ 765867 w 781050"/>
                  <a:gd name="connsiteY313" fmla="*/ 14640 h 771525"/>
                  <a:gd name="connsiteX314" fmla="*/ 762086 w 781050"/>
                  <a:gd name="connsiteY314" fmla="*/ 24955 h 771525"/>
                  <a:gd name="connsiteX315" fmla="*/ 761238 w 781050"/>
                  <a:gd name="connsiteY315" fmla="*/ 19269 h 771525"/>
                  <a:gd name="connsiteX316" fmla="*/ 719404 w 781050"/>
                  <a:gd name="connsiteY316" fmla="*/ 19850 h 771525"/>
                  <a:gd name="connsiteX317" fmla="*/ 731196 w 781050"/>
                  <a:gd name="connsiteY317" fmla="*/ 16535 h 771525"/>
                  <a:gd name="connsiteX318" fmla="*/ 701973 w 781050"/>
                  <a:gd name="connsiteY318" fmla="*/ 17326 h 771525"/>
                  <a:gd name="connsiteX319" fmla="*/ 721985 w 781050"/>
                  <a:gd name="connsiteY319" fmla="*/ 10982 h 771525"/>
                  <a:gd name="connsiteX320" fmla="*/ 693391 w 781050"/>
                  <a:gd name="connsiteY320" fmla="*/ 12182 h 771525"/>
                  <a:gd name="connsiteX321" fmla="*/ 703850 w 781050"/>
                  <a:gd name="connsiteY321" fmla="*/ 7772 h 771525"/>
                  <a:gd name="connsiteX322" fmla="*/ 660225 w 781050"/>
                  <a:gd name="connsiteY322" fmla="*/ 7144 h 771525"/>
                  <a:gd name="connsiteX323" fmla="*/ 647033 w 781050"/>
                  <a:gd name="connsiteY323" fmla="*/ 11601 h 771525"/>
                  <a:gd name="connsiteX324" fmla="*/ 561527 w 781050"/>
                  <a:gd name="connsiteY324" fmla="*/ 8506 h 771525"/>
                  <a:gd name="connsiteX325" fmla="*/ 581587 w 781050"/>
                  <a:gd name="connsiteY325" fmla="*/ 12059 h 771525"/>
                  <a:gd name="connsiteX326" fmla="*/ 562575 w 781050"/>
                  <a:gd name="connsiteY326" fmla="*/ 19831 h 771525"/>
                  <a:gd name="connsiteX327" fmla="*/ 511931 w 781050"/>
                  <a:gd name="connsiteY327" fmla="*/ 18002 h 771525"/>
                  <a:gd name="connsiteX328" fmla="*/ 506654 w 781050"/>
                  <a:gd name="connsiteY328" fmla="*/ 7925 h 771525"/>
                  <a:gd name="connsiteX329" fmla="*/ 464420 w 781050"/>
                  <a:gd name="connsiteY329" fmla="*/ 16269 h 771525"/>
                  <a:gd name="connsiteX330" fmla="*/ 445132 w 781050"/>
                  <a:gd name="connsiteY330" fmla="*/ 9582 h 771525"/>
                  <a:gd name="connsiteX331" fmla="*/ 320831 w 781050"/>
                  <a:gd name="connsiteY331" fmla="*/ 12487 h 771525"/>
                  <a:gd name="connsiteX332" fmla="*/ 326365 w 781050"/>
                  <a:gd name="connsiteY332" fmla="*/ 15869 h 771525"/>
                  <a:gd name="connsiteX333" fmla="*/ 301314 w 781050"/>
                  <a:gd name="connsiteY333" fmla="*/ 12487 h 771525"/>
                  <a:gd name="connsiteX334" fmla="*/ 263052 w 781050"/>
                  <a:gd name="connsiteY334" fmla="*/ 17812 h 771525"/>
                  <a:gd name="connsiteX335" fmla="*/ 270948 w 781050"/>
                  <a:gd name="connsiteY335" fmla="*/ 20222 h 771525"/>
                  <a:gd name="connsiteX336" fmla="*/ 237439 w 781050"/>
                  <a:gd name="connsiteY336" fmla="*/ 19355 h 771525"/>
                  <a:gd name="connsiteX337" fmla="*/ 256727 w 781050"/>
                  <a:gd name="connsiteY337" fmla="*/ 13345 h 771525"/>
                  <a:gd name="connsiteX338" fmla="*/ 215017 w 781050"/>
                  <a:gd name="connsiteY338" fmla="*/ 16783 h 771525"/>
                  <a:gd name="connsiteX339" fmla="*/ 217113 w 781050"/>
                  <a:gd name="connsiteY339" fmla="*/ 14030 h 771525"/>
                  <a:gd name="connsiteX340" fmla="*/ 136103 w 781050"/>
                  <a:gd name="connsiteY340" fmla="*/ 19917 h 771525"/>
                  <a:gd name="connsiteX341" fmla="*/ 130569 w 781050"/>
                  <a:gd name="connsiteY341" fmla="*/ 16545 h 771525"/>
                  <a:gd name="connsiteX342" fmla="*/ 102603 w 781050"/>
                  <a:gd name="connsiteY342" fmla="*/ 19069 h 771525"/>
                  <a:gd name="connsiteX343" fmla="*/ 107890 w 781050"/>
                  <a:gd name="connsiteY343" fmla="*/ 16440 h 771525"/>
                  <a:gd name="connsiteX344" fmla="*/ 101108 w 781050"/>
                  <a:gd name="connsiteY344" fmla="*/ 16459 h 771525"/>
                  <a:gd name="connsiteX345" fmla="*/ 89211 w 781050"/>
                  <a:gd name="connsiteY345" fmla="*/ 16707 h 771525"/>
                  <a:gd name="connsiteX346" fmla="*/ 65903 w 781050"/>
                  <a:gd name="connsiteY346" fmla="*/ 17602 h 771525"/>
                  <a:gd name="connsiteX347" fmla="*/ 30099 w 781050"/>
                  <a:gd name="connsiteY347" fmla="*/ 19231 h 771525"/>
                  <a:gd name="connsiteX348" fmla="*/ 50663 w 781050"/>
                  <a:gd name="connsiteY348" fmla="*/ 17240 h 771525"/>
                  <a:gd name="connsiteX349" fmla="*/ 7525 w 781050"/>
                  <a:gd name="connsiteY349" fmla="*/ 18507 h 771525"/>
                  <a:gd name="connsiteX350" fmla="*/ 7801 w 781050"/>
                  <a:gd name="connsiteY350" fmla="*/ 83553 h 771525"/>
                  <a:gd name="connsiteX351" fmla="*/ 7144 w 781050"/>
                  <a:gd name="connsiteY351" fmla="*/ 73162 h 771525"/>
                  <a:gd name="connsiteX352" fmla="*/ 7182 w 781050"/>
                  <a:gd name="connsiteY352" fmla="*/ 93659 h 771525"/>
                  <a:gd name="connsiteX353" fmla="*/ 7420 w 781050"/>
                  <a:gd name="connsiteY353" fmla="*/ 113014 h 771525"/>
                  <a:gd name="connsiteX354" fmla="*/ 8258 w 781050"/>
                  <a:gd name="connsiteY354" fmla="*/ 136493 h 771525"/>
                  <a:gd name="connsiteX355" fmla="*/ 9801 w 781050"/>
                  <a:gd name="connsiteY355" fmla="*/ 186099 h 771525"/>
                  <a:gd name="connsiteX356" fmla="*/ 14611 w 781050"/>
                  <a:gd name="connsiteY356" fmla="*/ 228819 h 771525"/>
                  <a:gd name="connsiteX357" fmla="*/ 12421 w 781050"/>
                  <a:gd name="connsiteY357" fmla="*/ 286179 h 771525"/>
                  <a:gd name="connsiteX358" fmla="*/ 13745 w 781050"/>
                  <a:gd name="connsiteY358" fmla="*/ 281864 h 771525"/>
                  <a:gd name="connsiteX359" fmla="*/ 11630 w 781050"/>
                  <a:gd name="connsiteY359" fmla="*/ 330698 h 771525"/>
                  <a:gd name="connsiteX360" fmla="*/ 14935 w 781050"/>
                  <a:gd name="connsiteY360" fmla="*/ 414604 h 771525"/>
                  <a:gd name="connsiteX361" fmla="*/ 13002 w 781050"/>
                  <a:gd name="connsiteY361" fmla="*/ 409842 h 771525"/>
                  <a:gd name="connsiteX362" fmla="*/ 15002 w 781050"/>
                  <a:gd name="connsiteY362" fmla="*/ 461867 h 771525"/>
                  <a:gd name="connsiteX363" fmla="*/ 12535 w 781050"/>
                  <a:gd name="connsiteY363" fmla="*/ 461591 h 771525"/>
                  <a:gd name="connsiteX364" fmla="*/ 12849 w 781050"/>
                  <a:gd name="connsiteY364" fmla="*/ 598389 h 771525"/>
                  <a:gd name="connsiteX365" fmla="*/ 14288 w 781050"/>
                  <a:gd name="connsiteY365" fmla="*/ 666921 h 771525"/>
                  <a:gd name="connsiteX366" fmla="*/ 14773 w 781050"/>
                  <a:gd name="connsiteY366" fmla="*/ 712975 h 771525"/>
                  <a:gd name="connsiteX367" fmla="*/ 14897 w 781050"/>
                  <a:gd name="connsiteY367" fmla="*/ 765658 h 771525"/>
                  <a:gd name="connsiteX368" fmla="*/ 37509 w 781050"/>
                  <a:gd name="connsiteY368" fmla="*/ 765753 h 771525"/>
                  <a:gd name="connsiteX369" fmla="*/ 203797 w 781050"/>
                  <a:gd name="connsiteY369" fmla="*/ 767020 h 771525"/>
                  <a:gd name="connsiteX370" fmla="*/ 355616 w 781050"/>
                  <a:gd name="connsiteY370" fmla="*/ 767296 h 771525"/>
                  <a:gd name="connsiteX371" fmla="*/ 648986 w 781050"/>
                  <a:gd name="connsiteY371" fmla="*/ 761838 h 771525"/>
                  <a:gd name="connsiteX372" fmla="*/ 721300 w 781050"/>
                  <a:gd name="connsiteY372" fmla="*/ 708365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</a:cxnLst>
                <a:rect l="l" t="t" r="r" b="b"/>
                <a:pathLst>
                  <a:path w="781050" h="771525">
                    <a:moveTo>
                      <a:pt x="721300" y="708365"/>
                    </a:moveTo>
                    <a:cubicBezTo>
                      <a:pt x="714194" y="706384"/>
                      <a:pt x="738911" y="703212"/>
                      <a:pt x="724138" y="702393"/>
                    </a:cubicBezTo>
                    <a:lnTo>
                      <a:pt x="709517" y="706803"/>
                    </a:lnTo>
                    <a:cubicBezTo>
                      <a:pt x="711946" y="704745"/>
                      <a:pt x="703631" y="702288"/>
                      <a:pt x="701983" y="700440"/>
                    </a:cubicBezTo>
                    <a:cubicBezTo>
                      <a:pt x="696125" y="704536"/>
                      <a:pt x="720728" y="707231"/>
                      <a:pt x="703507" y="712841"/>
                    </a:cubicBezTo>
                    <a:cubicBezTo>
                      <a:pt x="699506" y="715337"/>
                      <a:pt x="686429" y="714851"/>
                      <a:pt x="679809" y="714261"/>
                    </a:cubicBezTo>
                    <a:cubicBezTo>
                      <a:pt x="694573" y="715070"/>
                      <a:pt x="679437" y="718090"/>
                      <a:pt x="673513" y="719585"/>
                    </a:cubicBezTo>
                    <a:cubicBezTo>
                      <a:pt x="664426" y="717880"/>
                      <a:pt x="649900" y="718690"/>
                      <a:pt x="645700" y="716032"/>
                    </a:cubicBezTo>
                    <a:cubicBezTo>
                      <a:pt x="644319" y="716994"/>
                      <a:pt x="637270" y="717528"/>
                      <a:pt x="632451" y="717090"/>
                    </a:cubicBezTo>
                    <a:lnTo>
                      <a:pt x="631984" y="715718"/>
                    </a:lnTo>
                    <a:cubicBezTo>
                      <a:pt x="621135" y="716928"/>
                      <a:pt x="635660" y="717052"/>
                      <a:pt x="632889" y="718490"/>
                    </a:cubicBezTo>
                    <a:cubicBezTo>
                      <a:pt x="625040" y="718957"/>
                      <a:pt x="612753" y="716013"/>
                      <a:pt x="599951" y="716204"/>
                    </a:cubicBezTo>
                    <a:cubicBezTo>
                      <a:pt x="612753" y="716013"/>
                      <a:pt x="623402" y="714099"/>
                      <a:pt x="632555" y="712565"/>
                    </a:cubicBezTo>
                    <a:cubicBezTo>
                      <a:pt x="609219" y="710136"/>
                      <a:pt x="636670" y="705536"/>
                      <a:pt x="641880" y="701945"/>
                    </a:cubicBezTo>
                    <a:cubicBezTo>
                      <a:pt x="623126" y="703640"/>
                      <a:pt x="615953" y="706193"/>
                      <a:pt x="600637" y="708527"/>
                    </a:cubicBezTo>
                    <a:cubicBezTo>
                      <a:pt x="582006" y="705679"/>
                      <a:pt x="602094" y="698383"/>
                      <a:pt x="606790" y="697954"/>
                    </a:cubicBezTo>
                    <a:cubicBezTo>
                      <a:pt x="589759" y="699973"/>
                      <a:pt x="571919" y="704431"/>
                      <a:pt x="562775" y="705964"/>
                    </a:cubicBezTo>
                    <a:cubicBezTo>
                      <a:pt x="575453" y="700545"/>
                      <a:pt x="573272" y="698830"/>
                      <a:pt x="584692" y="694468"/>
                    </a:cubicBezTo>
                    <a:cubicBezTo>
                      <a:pt x="571033" y="691334"/>
                      <a:pt x="568252" y="695182"/>
                      <a:pt x="561718" y="697240"/>
                    </a:cubicBezTo>
                    <a:cubicBezTo>
                      <a:pt x="565528" y="696735"/>
                      <a:pt x="571414" y="696373"/>
                      <a:pt x="572795" y="697440"/>
                    </a:cubicBezTo>
                    <a:cubicBezTo>
                      <a:pt x="556565" y="696992"/>
                      <a:pt x="559337" y="705326"/>
                      <a:pt x="550888" y="708936"/>
                    </a:cubicBezTo>
                    <a:cubicBezTo>
                      <a:pt x="538886" y="706688"/>
                      <a:pt x="516017" y="705650"/>
                      <a:pt x="517541" y="700745"/>
                    </a:cubicBezTo>
                    <a:lnTo>
                      <a:pt x="517703" y="705974"/>
                    </a:lnTo>
                    <a:cubicBezTo>
                      <a:pt x="503644" y="707241"/>
                      <a:pt x="510397" y="703297"/>
                      <a:pt x="508216" y="701592"/>
                    </a:cubicBezTo>
                    <a:cubicBezTo>
                      <a:pt x="502968" y="705164"/>
                      <a:pt x="509521" y="710289"/>
                      <a:pt x="485813" y="711708"/>
                    </a:cubicBezTo>
                    <a:cubicBezTo>
                      <a:pt x="489461" y="703278"/>
                      <a:pt x="464677" y="710984"/>
                      <a:pt x="465334" y="703316"/>
                    </a:cubicBezTo>
                    <a:cubicBezTo>
                      <a:pt x="454257" y="703831"/>
                      <a:pt x="449218" y="708098"/>
                      <a:pt x="437683" y="707231"/>
                    </a:cubicBezTo>
                    <a:cubicBezTo>
                      <a:pt x="424929" y="702897"/>
                      <a:pt x="455143" y="696839"/>
                      <a:pt x="462020" y="698125"/>
                    </a:cubicBezTo>
                    <a:cubicBezTo>
                      <a:pt x="478022" y="697887"/>
                      <a:pt x="459915" y="701650"/>
                      <a:pt x="466335" y="701554"/>
                    </a:cubicBezTo>
                    <a:lnTo>
                      <a:pt x="481641" y="699221"/>
                    </a:lnTo>
                    <a:cubicBezTo>
                      <a:pt x="473107" y="697611"/>
                      <a:pt x="456371" y="695773"/>
                      <a:pt x="458419" y="692268"/>
                    </a:cubicBezTo>
                    <a:cubicBezTo>
                      <a:pt x="442846" y="693906"/>
                      <a:pt x="470954" y="695897"/>
                      <a:pt x="453876" y="697916"/>
                    </a:cubicBezTo>
                    <a:lnTo>
                      <a:pt x="443579" y="695982"/>
                    </a:lnTo>
                    <a:cubicBezTo>
                      <a:pt x="426539" y="697992"/>
                      <a:pt x="447161" y="701859"/>
                      <a:pt x="424939" y="702907"/>
                    </a:cubicBezTo>
                    <a:cubicBezTo>
                      <a:pt x="439807" y="699183"/>
                      <a:pt x="400831" y="702926"/>
                      <a:pt x="402165" y="697335"/>
                    </a:cubicBezTo>
                    <a:cubicBezTo>
                      <a:pt x="401279" y="704326"/>
                      <a:pt x="362341" y="698306"/>
                      <a:pt x="357721" y="703955"/>
                    </a:cubicBezTo>
                    <a:lnTo>
                      <a:pt x="369494" y="705517"/>
                    </a:lnTo>
                    <a:lnTo>
                      <a:pt x="366874" y="702412"/>
                    </a:lnTo>
                    <a:cubicBezTo>
                      <a:pt x="379676" y="702221"/>
                      <a:pt x="390315" y="700316"/>
                      <a:pt x="403555" y="701497"/>
                    </a:cubicBezTo>
                    <a:cubicBezTo>
                      <a:pt x="393154" y="704088"/>
                      <a:pt x="407118" y="707355"/>
                      <a:pt x="395021" y="709641"/>
                    </a:cubicBezTo>
                    <a:cubicBezTo>
                      <a:pt x="372294" y="713842"/>
                      <a:pt x="388953" y="705898"/>
                      <a:pt x="385753" y="705955"/>
                    </a:cubicBezTo>
                    <a:lnTo>
                      <a:pt x="367675" y="709727"/>
                    </a:lnTo>
                    <a:lnTo>
                      <a:pt x="379943" y="712670"/>
                    </a:lnTo>
                    <a:cubicBezTo>
                      <a:pt x="365865" y="713946"/>
                      <a:pt x="346653" y="714242"/>
                      <a:pt x="327212" y="713851"/>
                    </a:cubicBezTo>
                    <a:cubicBezTo>
                      <a:pt x="298494" y="709765"/>
                      <a:pt x="330727" y="709955"/>
                      <a:pt x="310163" y="706088"/>
                    </a:cubicBezTo>
                    <a:cubicBezTo>
                      <a:pt x="300971" y="707622"/>
                      <a:pt x="303209" y="709346"/>
                      <a:pt x="290160" y="708851"/>
                    </a:cubicBezTo>
                    <a:cubicBezTo>
                      <a:pt x="297199" y="710832"/>
                      <a:pt x="302714" y="707955"/>
                      <a:pt x="307619" y="708231"/>
                    </a:cubicBezTo>
                    <a:cubicBezTo>
                      <a:pt x="313935" y="712661"/>
                      <a:pt x="284216" y="710336"/>
                      <a:pt x="285550" y="714499"/>
                    </a:cubicBezTo>
                    <a:cubicBezTo>
                      <a:pt x="280187" y="712841"/>
                      <a:pt x="281216" y="711079"/>
                      <a:pt x="285436" y="709260"/>
                    </a:cubicBezTo>
                    <a:cubicBezTo>
                      <a:pt x="263462" y="711003"/>
                      <a:pt x="242326" y="710298"/>
                      <a:pt x="234077" y="704841"/>
                    </a:cubicBezTo>
                    <a:lnTo>
                      <a:pt x="224600" y="710222"/>
                    </a:lnTo>
                    <a:cubicBezTo>
                      <a:pt x="186985" y="708365"/>
                      <a:pt x="250317" y="705288"/>
                      <a:pt x="218675" y="701935"/>
                    </a:cubicBezTo>
                    <a:cubicBezTo>
                      <a:pt x="205626" y="701440"/>
                      <a:pt x="192776" y="701650"/>
                      <a:pt x="187071" y="703840"/>
                    </a:cubicBezTo>
                    <a:lnTo>
                      <a:pt x="198377" y="704002"/>
                    </a:lnTo>
                    <a:cubicBezTo>
                      <a:pt x="189728" y="706936"/>
                      <a:pt x="190386" y="709012"/>
                      <a:pt x="176565" y="710965"/>
                    </a:cubicBezTo>
                    <a:cubicBezTo>
                      <a:pt x="166735" y="710422"/>
                      <a:pt x="172002" y="706860"/>
                      <a:pt x="160134" y="709822"/>
                    </a:cubicBezTo>
                    <a:cubicBezTo>
                      <a:pt x="130159" y="706803"/>
                      <a:pt x="150943" y="701592"/>
                      <a:pt x="155734" y="696649"/>
                    </a:cubicBezTo>
                    <a:cubicBezTo>
                      <a:pt x="133864" y="693839"/>
                      <a:pt x="166783" y="686400"/>
                      <a:pt x="152009" y="688686"/>
                    </a:cubicBezTo>
                    <a:lnTo>
                      <a:pt x="155991" y="689886"/>
                    </a:lnTo>
                    <a:lnTo>
                      <a:pt x="133321" y="697001"/>
                    </a:lnTo>
                    <a:cubicBezTo>
                      <a:pt x="154600" y="702945"/>
                      <a:pt x="141742" y="691486"/>
                      <a:pt x="150171" y="697449"/>
                    </a:cubicBezTo>
                    <a:lnTo>
                      <a:pt x="162839" y="697906"/>
                    </a:lnTo>
                    <a:cubicBezTo>
                      <a:pt x="158858" y="700935"/>
                      <a:pt x="129578" y="698821"/>
                      <a:pt x="126930" y="702250"/>
                    </a:cubicBezTo>
                    <a:cubicBezTo>
                      <a:pt x="126683" y="700478"/>
                      <a:pt x="129835" y="696354"/>
                      <a:pt x="143018" y="696125"/>
                    </a:cubicBezTo>
                    <a:lnTo>
                      <a:pt x="135122" y="689496"/>
                    </a:lnTo>
                    <a:cubicBezTo>
                      <a:pt x="127492" y="688858"/>
                      <a:pt x="122453" y="693268"/>
                      <a:pt x="118253" y="690286"/>
                    </a:cubicBezTo>
                    <a:cubicBezTo>
                      <a:pt x="106880" y="685991"/>
                      <a:pt x="134874" y="683485"/>
                      <a:pt x="106956" y="681771"/>
                    </a:cubicBezTo>
                    <a:cubicBezTo>
                      <a:pt x="105089" y="681714"/>
                      <a:pt x="103346" y="681657"/>
                      <a:pt x="101708" y="681609"/>
                    </a:cubicBezTo>
                    <a:lnTo>
                      <a:pt x="100955" y="681609"/>
                    </a:lnTo>
                    <a:lnTo>
                      <a:pt x="100870" y="681647"/>
                    </a:lnTo>
                    <a:cubicBezTo>
                      <a:pt x="100755" y="681733"/>
                      <a:pt x="100632" y="681933"/>
                      <a:pt x="100470" y="682200"/>
                    </a:cubicBezTo>
                    <a:cubicBezTo>
                      <a:pt x="100155" y="682743"/>
                      <a:pt x="99679" y="683600"/>
                      <a:pt x="99079" y="684467"/>
                    </a:cubicBezTo>
                    <a:cubicBezTo>
                      <a:pt x="97936" y="686191"/>
                      <a:pt x="96117" y="687962"/>
                      <a:pt x="95002" y="687429"/>
                    </a:cubicBezTo>
                    <a:cubicBezTo>
                      <a:pt x="94174" y="688915"/>
                      <a:pt x="95174" y="688753"/>
                      <a:pt x="96107" y="688962"/>
                    </a:cubicBezTo>
                    <a:cubicBezTo>
                      <a:pt x="93497" y="691201"/>
                      <a:pt x="95250" y="693030"/>
                      <a:pt x="91430" y="694734"/>
                    </a:cubicBezTo>
                    <a:cubicBezTo>
                      <a:pt x="91983" y="692306"/>
                      <a:pt x="91116" y="691286"/>
                      <a:pt x="89668" y="690877"/>
                    </a:cubicBezTo>
                    <a:cubicBezTo>
                      <a:pt x="90011" y="689000"/>
                      <a:pt x="89926" y="687438"/>
                      <a:pt x="89868" y="685962"/>
                    </a:cubicBezTo>
                    <a:cubicBezTo>
                      <a:pt x="92297" y="685143"/>
                      <a:pt x="94688" y="682381"/>
                      <a:pt x="96088" y="682276"/>
                    </a:cubicBezTo>
                    <a:cubicBezTo>
                      <a:pt x="95498" y="681876"/>
                      <a:pt x="94745" y="681380"/>
                      <a:pt x="92726" y="681257"/>
                    </a:cubicBezTo>
                    <a:cubicBezTo>
                      <a:pt x="91069" y="684266"/>
                      <a:pt x="90126" y="683781"/>
                      <a:pt x="89040" y="681933"/>
                    </a:cubicBezTo>
                    <a:cubicBezTo>
                      <a:pt x="88497" y="681057"/>
                      <a:pt x="87916" y="680076"/>
                      <a:pt x="87201" y="679475"/>
                    </a:cubicBezTo>
                    <a:cubicBezTo>
                      <a:pt x="86477" y="677161"/>
                      <a:pt x="85620" y="679733"/>
                      <a:pt x="84506" y="681076"/>
                    </a:cubicBezTo>
                    <a:cubicBezTo>
                      <a:pt x="84601" y="679180"/>
                      <a:pt x="84687" y="677466"/>
                      <a:pt x="84763" y="675913"/>
                    </a:cubicBezTo>
                    <a:cubicBezTo>
                      <a:pt x="84896" y="673265"/>
                      <a:pt x="85087" y="670884"/>
                      <a:pt x="85315" y="668703"/>
                    </a:cubicBezTo>
                    <a:cubicBezTo>
                      <a:pt x="85763" y="664340"/>
                      <a:pt x="86363" y="660787"/>
                      <a:pt x="87039" y="657539"/>
                    </a:cubicBezTo>
                    <a:cubicBezTo>
                      <a:pt x="88373" y="651043"/>
                      <a:pt x="89973" y="645776"/>
                      <a:pt x="91145" y="637746"/>
                    </a:cubicBezTo>
                    <a:cubicBezTo>
                      <a:pt x="92507" y="638804"/>
                      <a:pt x="93945" y="667569"/>
                      <a:pt x="95841" y="644595"/>
                    </a:cubicBezTo>
                    <a:cubicBezTo>
                      <a:pt x="91145" y="618192"/>
                      <a:pt x="89316" y="649319"/>
                      <a:pt x="83706" y="628783"/>
                    </a:cubicBezTo>
                    <a:lnTo>
                      <a:pt x="82048" y="645385"/>
                    </a:lnTo>
                    <a:cubicBezTo>
                      <a:pt x="76333" y="647471"/>
                      <a:pt x="80620" y="616620"/>
                      <a:pt x="79353" y="612353"/>
                    </a:cubicBezTo>
                    <a:cubicBezTo>
                      <a:pt x="80791" y="602104"/>
                      <a:pt x="80963" y="626631"/>
                      <a:pt x="84839" y="616620"/>
                    </a:cubicBezTo>
                    <a:cubicBezTo>
                      <a:pt x="86106" y="601323"/>
                      <a:pt x="82487" y="593627"/>
                      <a:pt x="84620" y="583863"/>
                    </a:cubicBezTo>
                    <a:cubicBezTo>
                      <a:pt x="88497" y="593379"/>
                      <a:pt x="86963" y="587312"/>
                      <a:pt x="90449" y="598141"/>
                    </a:cubicBezTo>
                    <a:cubicBezTo>
                      <a:pt x="90345" y="562251"/>
                      <a:pt x="94964" y="599980"/>
                      <a:pt x="97374" y="572567"/>
                    </a:cubicBezTo>
                    <a:cubicBezTo>
                      <a:pt x="96631" y="563861"/>
                      <a:pt x="93259" y="569405"/>
                      <a:pt x="94107" y="555374"/>
                    </a:cubicBezTo>
                    <a:cubicBezTo>
                      <a:pt x="89935" y="563566"/>
                      <a:pt x="88554" y="562527"/>
                      <a:pt x="88449" y="585206"/>
                    </a:cubicBezTo>
                    <a:cubicBezTo>
                      <a:pt x="82382" y="577282"/>
                      <a:pt x="89878" y="555374"/>
                      <a:pt x="86211" y="539534"/>
                    </a:cubicBezTo>
                    <a:cubicBezTo>
                      <a:pt x="85754" y="552221"/>
                      <a:pt x="85001" y="543506"/>
                      <a:pt x="85925" y="557241"/>
                    </a:cubicBezTo>
                    <a:cubicBezTo>
                      <a:pt x="80867" y="559098"/>
                      <a:pt x="80086" y="564185"/>
                      <a:pt x="75352" y="551669"/>
                    </a:cubicBezTo>
                    <a:cubicBezTo>
                      <a:pt x="76733" y="566404"/>
                      <a:pt x="82172" y="572786"/>
                      <a:pt x="80724" y="593903"/>
                    </a:cubicBezTo>
                    <a:cubicBezTo>
                      <a:pt x="75571" y="599713"/>
                      <a:pt x="76724" y="568023"/>
                      <a:pt x="70037" y="567766"/>
                    </a:cubicBezTo>
                    <a:cubicBezTo>
                      <a:pt x="66656" y="557270"/>
                      <a:pt x="69456" y="531724"/>
                      <a:pt x="71923" y="520075"/>
                    </a:cubicBezTo>
                    <a:cubicBezTo>
                      <a:pt x="67780" y="499596"/>
                      <a:pt x="67647" y="474469"/>
                      <a:pt x="61627" y="458781"/>
                    </a:cubicBezTo>
                    <a:cubicBezTo>
                      <a:pt x="63570" y="443979"/>
                      <a:pt x="57855" y="407022"/>
                      <a:pt x="59569" y="379076"/>
                    </a:cubicBezTo>
                    <a:cubicBezTo>
                      <a:pt x="62551" y="374809"/>
                      <a:pt x="61512" y="344767"/>
                      <a:pt x="64780" y="361941"/>
                    </a:cubicBezTo>
                    <a:cubicBezTo>
                      <a:pt x="63808" y="359512"/>
                      <a:pt x="63227" y="336328"/>
                      <a:pt x="60541" y="342386"/>
                    </a:cubicBezTo>
                    <a:cubicBezTo>
                      <a:pt x="61512" y="344767"/>
                      <a:pt x="60722" y="347396"/>
                      <a:pt x="60893" y="352396"/>
                    </a:cubicBezTo>
                    <a:lnTo>
                      <a:pt x="57179" y="347939"/>
                    </a:lnTo>
                    <a:cubicBezTo>
                      <a:pt x="58712" y="334470"/>
                      <a:pt x="53969" y="319392"/>
                      <a:pt x="56207" y="306476"/>
                    </a:cubicBezTo>
                    <a:cubicBezTo>
                      <a:pt x="59179" y="302257"/>
                      <a:pt x="58150" y="330746"/>
                      <a:pt x="61636" y="322050"/>
                    </a:cubicBezTo>
                    <a:cubicBezTo>
                      <a:pt x="56083" y="309639"/>
                      <a:pt x="53692" y="258985"/>
                      <a:pt x="56036" y="242868"/>
                    </a:cubicBezTo>
                    <a:cubicBezTo>
                      <a:pt x="56779" y="232048"/>
                      <a:pt x="61417" y="230762"/>
                      <a:pt x="61922" y="226247"/>
                    </a:cubicBezTo>
                    <a:lnTo>
                      <a:pt x="61522" y="208074"/>
                    </a:lnTo>
                    <a:cubicBezTo>
                      <a:pt x="63017" y="205940"/>
                      <a:pt x="64789" y="205664"/>
                      <a:pt x="66675" y="202282"/>
                    </a:cubicBezTo>
                    <a:cubicBezTo>
                      <a:pt x="67704" y="193319"/>
                      <a:pt x="66161" y="187233"/>
                      <a:pt x="65303" y="181670"/>
                    </a:cubicBezTo>
                    <a:cubicBezTo>
                      <a:pt x="68275" y="157944"/>
                      <a:pt x="72057" y="170612"/>
                      <a:pt x="75143" y="182775"/>
                    </a:cubicBezTo>
                    <a:lnTo>
                      <a:pt x="73590" y="196177"/>
                    </a:lnTo>
                    <a:cubicBezTo>
                      <a:pt x="75705" y="205959"/>
                      <a:pt x="74838" y="219970"/>
                      <a:pt x="79019" y="211741"/>
                    </a:cubicBezTo>
                    <a:cubicBezTo>
                      <a:pt x="78562" y="204940"/>
                      <a:pt x="76800" y="205178"/>
                      <a:pt x="75829" y="202778"/>
                    </a:cubicBezTo>
                    <a:lnTo>
                      <a:pt x="78229" y="194901"/>
                    </a:lnTo>
                    <a:cubicBezTo>
                      <a:pt x="76391" y="186976"/>
                      <a:pt x="75419" y="165068"/>
                      <a:pt x="72161" y="167411"/>
                    </a:cubicBezTo>
                    <a:cubicBezTo>
                      <a:pt x="74505" y="151352"/>
                      <a:pt x="71647" y="132883"/>
                      <a:pt x="74285" y="118624"/>
                    </a:cubicBezTo>
                    <a:cubicBezTo>
                      <a:pt x="72171" y="128407"/>
                      <a:pt x="70847" y="115995"/>
                      <a:pt x="68275" y="118882"/>
                    </a:cubicBezTo>
                    <a:lnTo>
                      <a:pt x="67304" y="136017"/>
                    </a:lnTo>
                    <a:cubicBezTo>
                      <a:pt x="66789" y="129169"/>
                      <a:pt x="66161" y="120758"/>
                      <a:pt x="65551" y="112500"/>
                    </a:cubicBezTo>
                    <a:cubicBezTo>
                      <a:pt x="65103" y="106880"/>
                      <a:pt x="65046" y="101641"/>
                      <a:pt x="66161" y="97946"/>
                    </a:cubicBezTo>
                    <a:cubicBezTo>
                      <a:pt x="68218" y="99803"/>
                      <a:pt x="68904" y="100098"/>
                      <a:pt x="70904" y="97450"/>
                    </a:cubicBezTo>
                    <a:cubicBezTo>
                      <a:pt x="69494" y="99327"/>
                      <a:pt x="68570" y="95641"/>
                      <a:pt x="67551" y="92192"/>
                    </a:cubicBezTo>
                    <a:cubicBezTo>
                      <a:pt x="66532" y="88868"/>
                      <a:pt x="65418" y="85630"/>
                      <a:pt x="63637" y="91259"/>
                    </a:cubicBezTo>
                    <a:cubicBezTo>
                      <a:pt x="64780" y="96850"/>
                      <a:pt x="65237" y="101270"/>
                      <a:pt x="64903" y="107404"/>
                    </a:cubicBezTo>
                    <a:cubicBezTo>
                      <a:pt x="60436" y="111252"/>
                      <a:pt x="59931" y="100784"/>
                      <a:pt x="57407" y="92974"/>
                    </a:cubicBezTo>
                    <a:cubicBezTo>
                      <a:pt x="56769" y="86468"/>
                      <a:pt x="55712" y="75638"/>
                      <a:pt x="54750" y="65770"/>
                    </a:cubicBezTo>
                    <a:cubicBezTo>
                      <a:pt x="58703" y="65275"/>
                      <a:pt x="62284" y="64827"/>
                      <a:pt x="65465" y="64427"/>
                    </a:cubicBezTo>
                    <a:cubicBezTo>
                      <a:pt x="74219" y="65456"/>
                      <a:pt x="78400" y="70485"/>
                      <a:pt x="89325" y="67513"/>
                    </a:cubicBezTo>
                    <a:cubicBezTo>
                      <a:pt x="80848" y="65399"/>
                      <a:pt x="83487" y="63627"/>
                      <a:pt x="90126" y="61836"/>
                    </a:cubicBezTo>
                    <a:cubicBezTo>
                      <a:pt x="96422" y="60046"/>
                      <a:pt x="107347" y="58226"/>
                      <a:pt x="109928" y="56026"/>
                    </a:cubicBezTo>
                    <a:cubicBezTo>
                      <a:pt x="124711" y="57960"/>
                      <a:pt x="133922" y="52302"/>
                      <a:pt x="145790" y="55912"/>
                    </a:cubicBezTo>
                    <a:cubicBezTo>
                      <a:pt x="139741" y="57464"/>
                      <a:pt x="117015" y="57341"/>
                      <a:pt x="111223" y="60665"/>
                    </a:cubicBezTo>
                    <a:cubicBezTo>
                      <a:pt x="110814" y="62236"/>
                      <a:pt x="112071" y="64313"/>
                      <a:pt x="110614" y="66199"/>
                    </a:cubicBezTo>
                    <a:cubicBezTo>
                      <a:pt x="109890" y="67142"/>
                      <a:pt x="108490" y="68037"/>
                      <a:pt x="105870" y="68809"/>
                    </a:cubicBezTo>
                    <a:cubicBezTo>
                      <a:pt x="104565" y="69190"/>
                      <a:pt x="102937" y="69542"/>
                      <a:pt x="100965" y="69847"/>
                    </a:cubicBezTo>
                    <a:cubicBezTo>
                      <a:pt x="99460" y="70152"/>
                      <a:pt x="97698" y="70418"/>
                      <a:pt x="95631" y="70618"/>
                    </a:cubicBezTo>
                    <a:cubicBezTo>
                      <a:pt x="98308" y="70818"/>
                      <a:pt x="99889" y="70923"/>
                      <a:pt x="102241" y="70952"/>
                    </a:cubicBezTo>
                    <a:cubicBezTo>
                      <a:pt x="104546" y="70980"/>
                      <a:pt x="106366" y="70942"/>
                      <a:pt x="107842" y="70837"/>
                    </a:cubicBezTo>
                    <a:cubicBezTo>
                      <a:pt x="110785" y="70637"/>
                      <a:pt x="112309" y="70209"/>
                      <a:pt x="113386" y="69694"/>
                    </a:cubicBezTo>
                    <a:cubicBezTo>
                      <a:pt x="115529" y="68656"/>
                      <a:pt x="115853" y="67266"/>
                      <a:pt x="122063" y="66627"/>
                    </a:cubicBezTo>
                    <a:lnTo>
                      <a:pt x="112833" y="67066"/>
                    </a:lnTo>
                    <a:cubicBezTo>
                      <a:pt x="117034" y="65818"/>
                      <a:pt x="109109" y="63417"/>
                      <a:pt x="117300" y="63351"/>
                    </a:cubicBezTo>
                    <a:cubicBezTo>
                      <a:pt x="148942" y="64503"/>
                      <a:pt x="154515" y="67866"/>
                      <a:pt x="175889" y="71819"/>
                    </a:cubicBezTo>
                    <a:cubicBezTo>
                      <a:pt x="171126" y="69533"/>
                      <a:pt x="180880" y="67408"/>
                      <a:pt x="185928" y="67237"/>
                    </a:cubicBezTo>
                    <a:cubicBezTo>
                      <a:pt x="206502" y="70094"/>
                      <a:pt x="185661" y="73933"/>
                      <a:pt x="198272" y="78629"/>
                    </a:cubicBezTo>
                    <a:cubicBezTo>
                      <a:pt x="205426" y="75714"/>
                      <a:pt x="219427" y="76571"/>
                      <a:pt x="214693" y="74276"/>
                    </a:cubicBezTo>
                    <a:cubicBezTo>
                      <a:pt x="222837" y="74219"/>
                      <a:pt x="218618" y="75476"/>
                      <a:pt x="224438" y="76390"/>
                    </a:cubicBezTo>
                    <a:cubicBezTo>
                      <a:pt x="229705" y="73762"/>
                      <a:pt x="235801" y="72219"/>
                      <a:pt x="247107" y="72285"/>
                    </a:cubicBezTo>
                    <a:cubicBezTo>
                      <a:pt x="246078" y="73657"/>
                      <a:pt x="244497" y="75705"/>
                      <a:pt x="233667" y="74962"/>
                    </a:cubicBezTo>
                    <a:cubicBezTo>
                      <a:pt x="245812" y="76114"/>
                      <a:pt x="250260" y="80858"/>
                      <a:pt x="244993" y="83487"/>
                    </a:cubicBezTo>
                    <a:lnTo>
                      <a:pt x="225219" y="81705"/>
                    </a:lnTo>
                    <a:cubicBezTo>
                      <a:pt x="216227" y="84915"/>
                      <a:pt x="243669" y="83087"/>
                      <a:pt x="242907" y="86220"/>
                    </a:cubicBezTo>
                    <a:cubicBezTo>
                      <a:pt x="234182" y="86963"/>
                      <a:pt x="227600" y="84953"/>
                      <a:pt x="222047" y="85820"/>
                    </a:cubicBezTo>
                    <a:cubicBezTo>
                      <a:pt x="227600" y="89202"/>
                      <a:pt x="244726" y="85944"/>
                      <a:pt x="254756" y="85592"/>
                    </a:cubicBezTo>
                    <a:cubicBezTo>
                      <a:pt x="270596" y="86173"/>
                      <a:pt x="264786" y="89487"/>
                      <a:pt x="265033" y="91259"/>
                    </a:cubicBezTo>
                    <a:cubicBezTo>
                      <a:pt x="291960" y="85877"/>
                      <a:pt x="233915" y="85192"/>
                      <a:pt x="258994" y="80096"/>
                    </a:cubicBezTo>
                    <a:cubicBezTo>
                      <a:pt x="268491" y="76200"/>
                      <a:pt x="292503" y="76724"/>
                      <a:pt x="309391" y="75924"/>
                    </a:cubicBezTo>
                    <a:cubicBezTo>
                      <a:pt x="294885" y="71514"/>
                      <a:pt x="311010" y="69628"/>
                      <a:pt x="328413" y="68142"/>
                    </a:cubicBezTo>
                    <a:cubicBezTo>
                      <a:pt x="305714" y="68037"/>
                      <a:pt x="322602" y="62998"/>
                      <a:pt x="295951" y="65913"/>
                    </a:cubicBezTo>
                    <a:lnTo>
                      <a:pt x="295427" y="62370"/>
                    </a:lnTo>
                    <a:cubicBezTo>
                      <a:pt x="306791" y="62427"/>
                      <a:pt x="320231" y="63970"/>
                      <a:pt x="331575" y="64037"/>
                    </a:cubicBezTo>
                    <a:cubicBezTo>
                      <a:pt x="329213" y="64999"/>
                      <a:pt x="331841" y="65799"/>
                      <a:pt x="328127" y="66380"/>
                    </a:cubicBezTo>
                    <a:lnTo>
                      <a:pt x="361940" y="64780"/>
                    </a:lnTo>
                    <a:lnTo>
                      <a:pt x="358502" y="67123"/>
                    </a:lnTo>
                    <a:cubicBezTo>
                      <a:pt x="379343" y="67523"/>
                      <a:pt x="404946" y="70209"/>
                      <a:pt x="417366" y="68904"/>
                    </a:cubicBezTo>
                    <a:cubicBezTo>
                      <a:pt x="407327" y="69247"/>
                      <a:pt x="398631" y="65761"/>
                      <a:pt x="409165" y="64722"/>
                    </a:cubicBezTo>
                    <a:cubicBezTo>
                      <a:pt x="415252" y="63189"/>
                      <a:pt x="426329" y="61465"/>
                      <a:pt x="435826" y="61808"/>
                    </a:cubicBezTo>
                    <a:cubicBezTo>
                      <a:pt x="440836" y="65865"/>
                      <a:pt x="476736" y="65761"/>
                      <a:pt x="454028" y="69885"/>
                    </a:cubicBezTo>
                    <a:cubicBezTo>
                      <a:pt x="483308" y="67770"/>
                      <a:pt x="472497" y="67027"/>
                      <a:pt x="500491" y="64513"/>
                    </a:cubicBezTo>
                    <a:lnTo>
                      <a:pt x="481746" y="65589"/>
                    </a:lnTo>
                    <a:cubicBezTo>
                      <a:pt x="479384" y="62341"/>
                      <a:pt x="494957" y="56893"/>
                      <a:pt x="477002" y="54835"/>
                    </a:cubicBezTo>
                    <a:cubicBezTo>
                      <a:pt x="498110" y="52769"/>
                      <a:pt x="484651" y="46987"/>
                      <a:pt x="512912" y="46263"/>
                    </a:cubicBezTo>
                    <a:cubicBezTo>
                      <a:pt x="524380" y="48235"/>
                      <a:pt x="509492" y="52845"/>
                      <a:pt x="493624" y="53673"/>
                    </a:cubicBezTo>
                    <a:cubicBezTo>
                      <a:pt x="501615" y="53931"/>
                      <a:pt x="508883" y="55712"/>
                      <a:pt x="517131" y="53464"/>
                    </a:cubicBezTo>
                    <a:cubicBezTo>
                      <a:pt x="523170" y="56140"/>
                      <a:pt x="502082" y="58207"/>
                      <a:pt x="502882" y="59293"/>
                    </a:cubicBezTo>
                    <a:cubicBezTo>
                      <a:pt x="517408" y="59465"/>
                      <a:pt x="502606" y="57531"/>
                      <a:pt x="516312" y="56617"/>
                    </a:cubicBezTo>
                    <a:cubicBezTo>
                      <a:pt x="540334" y="52892"/>
                      <a:pt x="531619" y="62103"/>
                      <a:pt x="554593" y="59760"/>
                    </a:cubicBezTo>
                    <a:cubicBezTo>
                      <a:pt x="549573" y="59922"/>
                      <a:pt x="540629" y="58893"/>
                      <a:pt x="546668" y="57350"/>
                    </a:cubicBezTo>
                    <a:cubicBezTo>
                      <a:pt x="577548" y="57417"/>
                      <a:pt x="563842" y="54083"/>
                      <a:pt x="586254" y="52426"/>
                    </a:cubicBezTo>
                    <a:cubicBezTo>
                      <a:pt x="598923" y="57121"/>
                      <a:pt x="593379" y="62217"/>
                      <a:pt x="613658" y="63303"/>
                    </a:cubicBezTo>
                    <a:lnTo>
                      <a:pt x="602352" y="63246"/>
                    </a:lnTo>
                    <a:cubicBezTo>
                      <a:pt x="610257" y="65646"/>
                      <a:pt x="619220" y="66685"/>
                      <a:pt x="627412" y="66618"/>
                    </a:cubicBezTo>
                    <a:cubicBezTo>
                      <a:pt x="644233" y="64960"/>
                      <a:pt x="660921" y="62789"/>
                      <a:pt x="675551" y="60550"/>
                    </a:cubicBezTo>
                    <a:cubicBezTo>
                      <a:pt x="690420" y="58312"/>
                      <a:pt x="707193" y="55997"/>
                      <a:pt x="726472" y="54054"/>
                    </a:cubicBezTo>
                    <a:cubicBezTo>
                      <a:pt x="727386" y="61027"/>
                      <a:pt x="728224" y="68904"/>
                      <a:pt x="728929" y="77534"/>
                    </a:cubicBezTo>
                    <a:lnTo>
                      <a:pt x="727729" y="61646"/>
                    </a:lnTo>
                    <a:cubicBezTo>
                      <a:pt x="729339" y="54493"/>
                      <a:pt x="729739" y="74076"/>
                      <a:pt x="731510" y="72828"/>
                    </a:cubicBezTo>
                    <a:lnTo>
                      <a:pt x="729386" y="84801"/>
                    </a:lnTo>
                    <a:cubicBezTo>
                      <a:pt x="732815" y="86525"/>
                      <a:pt x="732654" y="58131"/>
                      <a:pt x="735968" y="62360"/>
                    </a:cubicBezTo>
                    <a:cubicBezTo>
                      <a:pt x="735559" y="64265"/>
                      <a:pt x="735454" y="68142"/>
                      <a:pt x="735740" y="70190"/>
                    </a:cubicBezTo>
                    <a:lnTo>
                      <a:pt x="736759" y="58512"/>
                    </a:lnTo>
                    <a:cubicBezTo>
                      <a:pt x="736216" y="71323"/>
                      <a:pt x="737473" y="81667"/>
                      <a:pt x="738178" y="92173"/>
                    </a:cubicBezTo>
                    <a:cubicBezTo>
                      <a:pt x="738883" y="102527"/>
                      <a:pt x="739045" y="113433"/>
                      <a:pt x="736292" y="120158"/>
                    </a:cubicBezTo>
                    <a:cubicBezTo>
                      <a:pt x="736121" y="110871"/>
                      <a:pt x="735406" y="103070"/>
                      <a:pt x="734416" y="100022"/>
                    </a:cubicBezTo>
                    <a:cubicBezTo>
                      <a:pt x="733416" y="96612"/>
                      <a:pt x="732130" y="96117"/>
                      <a:pt x="730815" y="95669"/>
                    </a:cubicBezTo>
                    <a:cubicBezTo>
                      <a:pt x="728177" y="94831"/>
                      <a:pt x="725405" y="93926"/>
                      <a:pt x="724519" y="75028"/>
                    </a:cubicBezTo>
                    <a:cubicBezTo>
                      <a:pt x="725891" y="94983"/>
                      <a:pt x="720862" y="80515"/>
                      <a:pt x="719366" y="83696"/>
                    </a:cubicBezTo>
                    <a:cubicBezTo>
                      <a:pt x="718623" y="93897"/>
                      <a:pt x="721995" y="87420"/>
                      <a:pt x="720862" y="99298"/>
                    </a:cubicBezTo>
                    <a:cubicBezTo>
                      <a:pt x="719623" y="99422"/>
                      <a:pt x="718452" y="93678"/>
                      <a:pt x="717356" y="89725"/>
                    </a:cubicBezTo>
                    <a:cubicBezTo>
                      <a:pt x="716261" y="85696"/>
                      <a:pt x="715251" y="83401"/>
                      <a:pt x="714337" y="88678"/>
                    </a:cubicBezTo>
                    <a:cubicBezTo>
                      <a:pt x="718166" y="87830"/>
                      <a:pt x="717423" y="97622"/>
                      <a:pt x="720052" y="101898"/>
                    </a:cubicBezTo>
                    <a:cubicBezTo>
                      <a:pt x="719023" y="110290"/>
                      <a:pt x="717594" y="102118"/>
                      <a:pt x="716385" y="105823"/>
                    </a:cubicBezTo>
                    <a:cubicBezTo>
                      <a:pt x="716556" y="109995"/>
                      <a:pt x="718223" y="112595"/>
                      <a:pt x="717709" y="117224"/>
                    </a:cubicBezTo>
                    <a:lnTo>
                      <a:pt x="715347" y="113824"/>
                    </a:lnTo>
                    <a:cubicBezTo>
                      <a:pt x="711975" y="138855"/>
                      <a:pt x="718957" y="121453"/>
                      <a:pt x="717928" y="149933"/>
                    </a:cubicBezTo>
                    <a:cubicBezTo>
                      <a:pt x="721062" y="150733"/>
                      <a:pt x="720328" y="142018"/>
                      <a:pt x="719700" y="130159"/>
                    </a:cubicBezTo>
                    <a:cubicBezTo>
                      <a:pt x="726615" y="124130"/>
                      <a:pt x="727196" y="166849"/>
                      <a:pt x="734673" y="164487"/>
                    </a:cubicBezTo>
                    <a:cubicBezTo>
                      <a:pt x="735825" y="191414"/>
                      <a:pt x="731768" y="157363"/>
                      <a:pt x="729872" y="180308"/>
                    </a:cubicBezTo>
                    <a:cubicBezTo>
                      <a:pt x="725186" y="192948"/>
                      <a:pt x="724833" y="163420"/>
                      <a:pt x="721519" y="157591"/>
                    </a:cubicBezTo>
                    <a:lnTo>
                      <a:pt x="718547" y="181375"/>
                    </a:lnTo>
                    <a:cubicBezTo>
                      <a:pt x="712480" y="173431"/>
                      <a:pt x="714432" y="158658"/>
                      <a:pt x="708936" y="154438"/>
                    </a:cubicBezTo>
                    <a:cubicBezTo>
                      <a:pt x="708651" y="172117"/>
                      <a:pt x="710136" y="170012"/>
                      <a:pt x="712318" y="187966"/>
                    </a:cubicBezTo>
                    <a:cubicBezTo>
                      <a:pt x="716890" y="158934"/>
                      <a:pt x="716090" y="200606"/>
                      <a:pt x="721976" y="184013"/>
                    </a:cubicBezTo>
                    <a:cubicBezTo>
                      <a:pt x="720442" y="197453"/>
                      <a:pt x="719176" y="193234"/>
                      <a:pt x="719176" y="212760"/>
                    </a:cubicBezTo>
                    <a:cubicBezTo>
                      <a:pt x="717852" y="200368"/>
                      <a:pt x="714251" y="212265"/>
                      <a:pt x="714146" y="195872"/>
                    </a:cubicBezTo>
                    <a:cubicBezTo>
                      <a:pt x="714604" y="222256"/>
                      <a:pt x="715928" y="215122"/>
                      <a:pt x="716375" y="241497"/>
                    </a:cubicBezTo>
                    <a:cubicBezTo>
                      <a:pt x="720662" y="249717"/>
                      <a:pt x="721928" y="214846"/>
                      <a:pt x="725014" y="246564"/>
                    </a:cubicBezTo>
                    <a:cubicBezTo>
                      <a:pt x="725062" y="253422"/>
                      <a:pt x="723443" y="252079"/>
                      <a:pt x="723452" y="248060"/>
                    </a:cubicBezTo>
                    <a:cubicBezTo>
                      <a:pt x="721785" y="270720"/>
                      <a:pt x="728767" y="243402"/>
                      <a:pt x="730958" y="257642"/>
                    </a:cubicBezTo>
                    <a:cubicBezTo>
                      <a:pt x="731482" y="267538"/>
                      <a:pt x="729806" y="271101"/>
                      <a:pt x="728786" y="267014"/>
                    </a:cubicBezTo>
                    <a:cubicBezTo>
                      <a:pt x="731168" y="281864"/>
                      <a:pt x="734006" y="273644"/>
                      <a:pt x="734968" y="283521"/>
                    </a:cubicBezTo>
                    <a:lnTo>
                      <a:pt x="735482" y="279025"/>
                    </a:lnTo>
                    <a:cubicBezTo>
                      <a:pt x="736730" y="283245"/>
                      <a:pt x="742798" y="271672"/>
                      <a:pt x="743083" y="293037"/>
                    </a:cubicBezTo>
                    <a:cubicBezTo>
                      <a:pt x="743083" y="308629"/>
                      <a:pt x="740683" y="303743"/>
                      <a:pt x="739254" y="304114"/>
                    </a:cubicBezTo>
                    <a:cubicBezTo>
                      <a:pt x="740731" y="316230"/>
                      <a:pt x="739483" y="325545"/>
                      <a:pt x="737997" y="333851"/>
                    </a:cubicBezTo>
                    <a:cubicBezTo>
                      <a:pt x="738835" y="333013"/>
                      <a:pt x="739673" y="333947"/>
                      <a:pt x="739702" y="337623"/>
                    </a:cubicBezTo>
                    <a:cubicBezTo>
                      <a:pt x="741083" y="358216"/>
                      <a:pt x="736102" y="349463"/>
                      <a:pt x="735473" y="357130"/>
                    </a:cubicBezTo>
                    <a:cubicBezTo>
                      <a:pt x="733358" y="386458"/>
                      <a:pt x="743369" y="353473"/>
                      <a:pt x="743598" y="386182"/>
                    </a:cubicBezTo>
                    <a:lnTo>
                      <a:pt x="744969" y="348186"/>
                    </a:lnTo>
                    <a:cubicBezTo>
                      <a:pt x="747036" y="349777"/>
                      <a:pt x="750179" y="350587"/>
                      <a:pt x="750122" y="342395"/>
                    </a:cubicBezTo>
                    <a:cubicBezTo>
                      <a:pt x="746979" y="341624"/>
                      <a:pt x="744284" y="328146"/>
                      <a:pt x="744750" y="315458"/>
                    </a:cubicBezTo>
                    <a:cubicBezTo>
                      <a:pt x="748398" y="311801"/>
                      <a:pt x="748808" y="349529"/>
                      <a:pt x="752751" y="328146"/>
                    </a:cubicBezTo>
                    <a:cubicBezTo>
                      <a:pt x="752123" y="335794"/>
                      <a:pt x="753142" y="346396"/>
                      <a:pt x="752808" y="355854"/>
                    </a:cubicBezTo>
                    <a:cubicBezTo>
                      <a:pt x="748922" y="346348"/>
                      <a:pt x="752065" y="386210"/>
                      <a:pt x="747722" y="369818"/>
                    </a:cubicBezTo>
                    <a:cubicBezTo>
                      <a:pt x="748694" y="411270"/>
                      <a:pt x="745998" y="417328"/>
                      <a:pt x="748865" y="455333"/>
                    </a:cubicBezTo>
                    <a:cubicBezTo>
                      <a:pt x="746512" y="451904"/>
                      <a:pt x="740331" y="427634"/>
                      <a:pt x="742112" y="407841"/>
                    </a:cubicBezTo>
                    <a:lnTo>
                      <a:pt x="744284" y="406222"/>
                    </a:lnTo>
                    <a:cubicBezTo>
                      <a:pt x="741655" y="381438"/>
                      <a:pt x="741826" y="425529"/>
                      <a:pt x="738111" y="421034"/>
                    </a:cubicBezTo>
                    <a:cubicBezTo>
                      <a:pt x="744055" y="451628"/>
                      <a:pt x="735301" y="488823"/>
                      <a:pt x="737473" y="526275"/>
                    </a:cubicBezTo>
                    <a:cubicBezTo>
                      <a:pt x="739464" y="519694"/>
                      <a:pt x="740626" y="527114"/>
                      <a:pt x="742674" y="528704"/>
                    </a:cubicBezTo>
                    <a:cubicBezTo>
                      <a:pt x="742159" y="513655"/>
                      <a:pt x="741350" y="516293"/>
                      <a:pt x="743874" y="505225"/>
                    </a:cubicBezTo>
                    <a:cubicBezTo>
                      <a:pt x="746627" y="507321"/>
                      <a:pt x="745588" y="516312"/>
                      <a:pt x="747541" y="521056"/>
                    </a:cubicBezTo>
                    <a:cubicBezTo>
                      <a:pt x="750570" y="524999"/>
                      <a:pt x="747589" y="509711"/>
                      <a:pt x="749198" y="504396"/>
                    </a:cubicBezTo>
                    <a:cubicBezTo>
                      <a:pt x="750799" y="518693"/>
                      <a:pt x="751199" y="517341"/>
                      <a:pt x="753713" y="525818"/>
                    </a:cubicBezTo>
                    <a:cubicBezTo>
                      <a:pt x="751313" y="533714"/>
                      <a:pt x="749941" y="532648"/>
                      <a:pt x="747246" y="538734"/>
                    </a:cubicBezTo>
                    <a:cubicBezTo>
                      <a:pt x="746665" y="574091"/>
                      <a:pt x="752104" y="570128"/>
                      <a:pt x="751065" y="598637"/>
                    </a:cubicBezTo>
                    <a:cubicBezTo>
                      <a:pt x="751646" y="582816"/>
                      <a:pt x="747979" y="606047"/>
                      <a:pt x="748951" y="588864"/>
                    </a:cubicBezTo>
                    <a:lnTo>
                      <a:pt x="748608" y="598380"/>
                    </a:lnTo>
                    <a:cubicBezTo>
                      <a:pt x="744198" y="573824"/>
                      <a:pt x="744322" y="531600"/>
                      <a:pt x="737111" y="535810"/>
                    </a:cubicBezTo>
                    <a:cubicBezTo>
                      <a:pt x="737797" y="555870"/>
                      <a:pt x="741855" y="570405"/>
                      <a:pt x="742026" y="594922"/>
                    </a:cubicBezTo>
                    <a:lnTo>
                      <a:pt x="740654" y="593884"/>
                    </a:lnTo>
                    <a:cubicBezTo>
                      <a:pt x="740369" y="611591"/>
                      <a:pt x="742417" y="593617"/>
                      <a:pt x="743683" y="597818"/>
                    </a:cubicBezTo>
                    <a:cubicBezTo>
                      <a:pt x="746141" y="617620"/>
                      <a:pt x="736759" y="623440"/>
                      <a:pt x="741902" y="637127"/>
                    </a:cubicBezTo>
                    <a:lnTo>
                      <a:pt x="742998" y="616858"/>
                    </a:lnTo>
                    <a:cubicBezTo>
                      <a:pt x="745969" y="632155"/>
                      <a:pt x="743512" y="612362"/>
                      <a:pt x="748322" y="616039"/>
                    </a:cubicBezTo>
                    <a:cubicBezTo>
                      <a:pt x="751932" y="643233"/>
                      <a:pt x="749513" y="690220"/>
                      <a:pt x="753056" y="728748"/>
                    </a:cubicBezTo>
                    <a:cubicBezTo>
                      <a:pt x="755580" y="717671"/>
                      <a:pt x="755685" y="714518"/>
                      <a:pt x="755866" y="699983"/>
                    </a:cubicBezTo>
                    <a:cubicBezTo>
                      <a:pt x="762333" y="706555"/>
                      <a:pt x="761419" y="712403"/>
                      <a:pt x="766963" y="705298"/>
                    </a:cubicBezTo>
                    <a:lnTo>
                      <a:pt x="767248" y="687610"/>
                    </a:lnTo>
                    <a:lnTo>
                      <a:pt x="773249" y="687343"/>
                    </a:lnTo>
                    <a:cubicBezTo>
                      <a:pt x="773354" y="692182"/>
                      <a:pt x="773030" y="696973"/>
                      <a:pt x="772449" y="701259"/>
                    </a:cubicBezTo>
                    <a:cubicBezTo>
                      <a:pt x="776211" y="703688"/>
                      <a:pt x="771306" y="728091"/>
                      <a:pt x="774906" y="729291"/>
                    </a:cubicBezTo>
                    <a:lnTo>
                      <a:pt x="774402" y="714251"/>
                    </a:lnTo>
                    <a:cubicBezTo>
                      <a:pt x="777488" y="706869"/>
                      <a:pt x="777202" y="724567"/>
                      <a:pt x="778221" y="735130"/>
                    </a:cubicBezTo>
                    <a:cubicBezTo>
                      <a:pt x="782117" y="725100"/>
                      <a:pt x="778002" y="702393"/>
                      <a:pt x="777716" y="681028"/>
                    </a:cubicBezTo>
                    <a:cubicBezTo>
                      <a:pt x="775535" y="682571"/>
                      <a:pt x="771020" y="661235"/>
                      <a:pt x="770611" y="682066"/>
                    </a:cubicBezTo>
                    <a:cubicBezTo>
                      <a:pt x="768163" y="681809"/>
                      <a:pt x="766839" y="669379"/>
                      <a:pt x="766791" y="661187"/>
                    </a:cubicBezTo>
                    <a:cubicBezTo>
                      <a:pt x="768039" y="665455"/>
                      <a:pt x="773363" y="645119"/>
                      <a:pt x="775135" y="664388"/>
                    </a:cubicBezTo>
                    <a:cubicBezTo>
                      <a:pt x="772277" y="645909"/>
                      <a:pt x="775078" y="656196"/>
                      <a:pt x="773706" y="635613"/>
                    </a:cubicBezTo>
                    <a:cubicBezTo>
                      <a:pt x="775364" y="638508"/>
                      <a:pt x="773601" y="599713"/>
                      <a:pt x="778793" y="602094"/>
                    </a:cubicBezTo>
                    <a:cubicBezTo>
                      <a:pt x="776573" y="595551"/>
                      <a:pt x="771125" y="602437"/>
                      <a:pt x="770868" y="578577"/>
                    </a:cubicBezTo>
                    <a:cubicBezTo>
                      <a:pt x="767277" y="584368"/>
                      <a:pt x="766763" y="610972"/>
                      <a:pt x="762895" y="593131"/>
                    </a:cubicBezTo>
                    <a:lnTo>
                      <a:pt x="765296" y="604733"/>
                    </a:lnTo>
                    <a:cubicBezTo>
                      <a:pt x="763638" y="621354"/>
                      <a:pt x="761571" y="600199"/>
                      <a:pt x="760095" y="621887"/>
                    </a:cubicBezTo>
                    <a:cubicBezTo>
                      <a:pt x="760324" y="615525"/>
                      <a:pt x="758314" y="602599"/>
                      <a:pt x="760895" y="599713"/>
                    </a:cubicBezTo>
                    <a:cubicBezTo>
                      <a:pt x="753285" y="605276"/>
                      <a:pt x="757114" y="567519"/>
                      <a:pt x="751513" y="566471"/>
                    </a:cubicBezTo>
                    <a:cubicBezTo>
                      <a:pt x="753790" y="561699"/>
                      <a:pt x="754028" y="555374"/>
                      <a:pt x="753399" y="543449"/>
                    </a:cubicBezTo>
                    <a:cubicBezTo>
                      <a:pt x="755466" y="545078"/>
                      <a:pt x="757457" y="538486"/>
                      <a:pt x="758895" y="547735"/>
                    </a:cubicBezTo>
                    <a:cubicBezTo>
                      <a:pt x="758276" y="555384"/>
                      <a:pt x="759123" y="560927"/>
                      <a:pt x="757399" y="569376"/>
                    </a:cubicBezTo>
                    <a:cubicBezTo>
                      <a:pt x="764972" y="564690"/>
                      <a:pt x="759781" y="538544"/>
                      <a:pt x="761371" y="518751"/>
                    </a:cubicBezTo>
                    <a:cubicBezTo>
                      <a:pt x="760771" y="521522"/>
                      <a:pt x="760038" y="522313"/>
                      <a:pt x="758952" y="516836"/>
                    </a:cubicBezTo>
                    <a:cubicBezTo>
                      <a:pt x="760095" y="504739"/>
                      <a:pt x="761409" y="478069"/>
                      <a:pt x="765019" y="485718"/>
                    </a:cubicBezTo>
                    <a:lnTo>
                      <a:pt x="764048" y="424767"/>
                    </a:lnTo>
                    <a:cubicBezTo>
                      <a:pt x="765820" y="424491"/>
                      <a:pt x="764791" y="433464"/>
                      <a:pt x="765372" y="437178"/>
                    </a:cubicBezTo>
                    <a:lnTo>
                      <a:pt x="765534" y="403146"/>
                    </a:lnTo>
                    <a:cubicBezTo>
                      <a:pt x="767934" y="395202"/>
                      <a:pt x="767934" y="414719"/>
                      <a:pt x="770277" y="418148"/>
                    </a:cubicBezTo>
                    <a:lnTo>
                      <a:pt x="770106" y="393611"/>
                    </a:lnTo>
                    <a:lnTo>
                      <a:pt x="772449" y="397040"/>
                    </a:lnTo>
                    <a:cubicBezTo>
                      <a:pt x="770915" y="391001"/>
                      <a:pt x="770163" y="362731"/>
                      <a:pt x="773954" y="355883"/>
                    </a:cubicBezTo>
                    <a:cubicBezTo>
                      <a:pt x="772801" y="328984"/>
                      <a:pt x="765029" y="329479"/>
                      <a:pt x="768458" y="293065"/>
                    </a:cubicBezTo>
                    <a:cubicBezTo>
                      <a:pt x="772297" y="294408"/>
                      <a:pt x="769830" y="313658"/>
                      <a:pt x="772344" y="322097"/>
                    </a:cubicBezTo>
                    <a:cubicBezTo>
                      <a:pt x="773668" y="314992"/>
                      <a:pt x="770925" y="293332"/>
                      <a:pt x="774583" y="289655"/>
                    </a:cubicBezTo>
                    <a:cubicBezTo>
                      <a:pt x="772354" y="263528"/>
                      <a:pt x="765553" y="266405"/>
                      <a:pt x="761781" y="253746"/>
                    </a:cubicBezTo>
                    <a:cubicBezTo>
                      <a:pt x="761486" y="232391"/>
                      <a:pt x="765029" y="251393"/>
                      <a:pt x="766124" y="250546"/>
                    </a:cubicBezTo>
                    <a:cubicBezTo>
                      <a:pt x="766353" y="244231"/>
                      <a:pt x="759304" y="233934"/>
                      <a:pt x="764467" y="228162"/>
                    </a:cubicBezTo>
                    <a:cubicBezTo>
                      <a:pt x="761667" y="217856"/>
                      <a:pt x="758352" y="212046"/>
                      <a:pt x="757095" y="227352"/>
                    </a:cubicBezTo>
                    <a:cubicBezTo>
                      <a:pt x="757142" y="215998"/>
                      <a:pt x="755266" y="199901"/>
                      <a:pt x="753599" y="197025"/>
                    </a:cubicBezTo>
                    <a:cubicBezTo>
                      <a:pt x="759266" y="206216"/>
                      <a:pt x="755828" y="184061"/>
                      <a:pt x="760466" y="182785"/>
                    </a:cubicBezTo>
                    <a:cubicBezTo>
                      <a:pt x="761438" y="165459"/>
                      <a:pt x="762810" y="127892"/>
                      <a:pt x="756695" y="111204"/>
                    </a:cubicBezTo>
                    <a:cubicBezTo>
                      <a:pt x="758752" y="113386"/>
                      <a:pt x="760809" y="114548"/>
                      <a:pt x="762867" y="116272"/>
                    </a:cubicBezTo>
                    <a:lnTo>
                      <a:pt x="762181" y="85373"/>
                    </a:lnTo>
                    <a:cubicBezTo>
                      <a:pt x="764048" y="72085"/>
                      <a:pt x="765029" y="79058"/>
                      <a:pt x="765600" y="92212"/>
                    </a:cubicBezTo>
                    <a:cubicBezTo>
                      <a:pt x="765886" y="102565"/>
                      <a:pt x="766286" y="117081"/>
                      <a:pt x="766477" y="123920"/>
                    </a:cubicBezTo>
                    <a:cubicBezTo>
                      <a:pt x="766582" y="115605"/>
                      <a:pt x="766686" y="107947"/>
                      <a:pt x="766772" y="100679"/>
                    </a:cubicBezTo>
                    <a:cubicBezTo>
                      <a:pt x="766791" y="90545"/>
                      <a:pt x="766801" y="80953"/>
                      <a:pt x="766820" y="71514"/>
                    </a:cubicBezTo>
                    <a:cubicBezTo>
                      <a:pt x="766734" y="52730"/>
                      <a:pt x="766648" y="34557"/>
                      <a:pt x="766562" y="13945"/>
                    </a:cubicBezTo>
                    <a:cubicBezTo>
                      <a:pt x="765353" y="13954"/>
                      <a:pt x="763810" y="13954"/>
                      <a:pt x="762257" y="13964"/>
                    </a:cubicBezTo>
                    <a:cubicBezTo>
                      <a:pt x="764219" y="14192"/>
                      <a:pt x="765562" y="14411"/>
                      <a:pt x="765867" y="14640"/>
                    </a:cubicBezTo>
                    <a:cubicBezTo>
                      <a:pt x="764781" y="21765"/>
                      <a:pt x="763648" y="18679"/>
                      <a:pt x="762086" y="24955"/>
                    </a:cubicBezTo>
                    <a:cubicBezTo>
                      <a:pt x="761714" y="23231"/>
                      <a:pt x="761448" y="21336"/>
                      <a:pt x="761238" y="19269"/>
                    </a:cubicBezTo>
                    <a:cubicBezTo>
                      <a:pt x="747055" y="20469"/>
                      <a:pt x="732263" y="19221"/>
                      <a:pt x="719404" y="19850"/>
                    </a:cubicBezTo>
                    <a:cubicBezTo>
                      <a:pt x="716699" y="18355"/>
                      <a:pt x="719109" y="16993"/>
                      <a:pt x="731196" y="16535"/>
                    </a:cubicBezTo>
                    <a:lnTo>
                      <a:pt x="701973" y="17326"/>
                    </a:lnTo>
                    <a:cubicBezTo>
                      <a:pt x="705879" y="13497"/>
                      <a:pt x="690724" y="13554"/>
                      <a:pt x="721985" y="10982"/>
                    </a:cubicBezTo>
                    <a:lnTo>
                      <a:pt x="693391" y="12182"/>
                    </a:lnTo>
                    <a:cubicBezTo>
                      <a:pt x="662559" y="11211"/>
                      <a:pt x="695182" y="9039"/>
                      <a:pt x="703850" y="7772"/>
                    </a:cubicBezTo>
                    <a:lnTo>
                      <a:pt x="660225" y="7144"/>
                    </a:lnTo>
                    <a:cubicBezTo>
                      <a:pt x="650481" y="9258"/>
                      <a:pt x="665769" y="10516"/>
                      <a:pt x="647033" y="11601"/>
                    </a:cubicBezTo>
                    <a:cubicBezTo>
                      <a:pt x="621973" y="8230"/>
                      <a:pt x="590007" y="9544"/>
                      <a:pt x="561527" y="8506"/>
                    </a:cubicBezTo>
                    <a:lnTo>
                      <a:pt x="581587" y="12059"/>
                    </a:lnTo>
                    <a:cubicBezTo>
                      <a:pt x="564423" y="11087"/>
                      <a:pt x="567861" y="17202"/>
                      <a:pt x="562575" y="19831"/>
                    </a:cubicBezTo>
                    <a:cubicBezTo>
                      <a:pt x="546726" y="19250"/>
                      <a:pt x="525361" y="19545"/>
                      <a:pt x="511931" y="18002"/>
                    </a:cubicBezTo>
                    <a:cubicBezTo>
                      <a:pt x="527228" y="15030"/>
                      <a:pt x="520913" y="10573"/>
                      <a:pt x="506654" y="7925"/>
                    </a:cubicBezTo>
                    <a:cubicBezTo>
                      <a:pt x="474469" y="7468"/>
                      <a:pt x="482365" y="14097"/>
                      <a:pt x="464420" y="16269"/>
                    </a:cubicBezTo>
                    <a:cubicBezTo>
                      <a:pt x="478393" y="8668"/>
                      <a:pt x="441979" y="13697"/>
                      <a:pt x="445132" y="9582"/>
                    </a:cubicBezTo>
                    <a:cubicBezTo>
                      <a:pt x="404232" y="9868"/>
                      <a:pt x="363084" y="12611"/>
                      <a:pt x="320831" y="12487"/>
                    </a:cubicBezTo>
                    <a:cubicBezTo>
                      <a:pt x="321659" y="13583"/>
                      <a:pt x="333775" y="14726"/>
                      <a:pt x="326365" y="15869"/>
                    </a:cubicBezTo>
                    <a:cubicBezTo>
                      <a:pt x="310829" y="17078"/>
                      <a:pt x="303438" y="13983"/>
                      <a:pt x="301314" y="12487"/>
                    </a:cubicBezTo>
                    <a:cubicBezTo>
                      <a:pt x="281245" y="13173"/>
                      <a:pt x="269681" y="15573"/>
                      <a:pt x="263052" y="17812"/>
                    </a:cubicBezTo>
                    <a:cubicBezTo>
                      <a:pt x="271767" y="17069"/>
                      <a:pt x="272567" y="18155"/>
                      <a:pt x="270948" y="20222"/>
                    </a:cubicBezTo>
                    <a:cubicBezTo>
                      <a:pt x="250908" y="20907"/>
                      <a:pt x="256451" y="15811"/>
                      <a:pt x="237439" y="19355"/>
                    </a:cubicBezTo>
                    <a:cubicBezTo>
                      <a:pt x="232429" y="15297"/>
                      <a:pt x="258585" y="17307"/>
                      <a:pt x="256727" y="13345"/>
                    </a:cubicBezTo>
                    <a:cubicBezTo>
                      <a:pt x="239030" y="13059"/>
                      <a:pt x="227933" y="14783"/>
                      <a:pt x="215017" y="16783"/>
                    </a:cubicBezTo>
                    <a:cubicBezTo>
                      <a:pt x="212093" y="14202"/>
                      <a:pt x="226876" y="16154"/>
                      <a:pt x="217113" y="14030"/>
                    </a:cubicBezTo>
                    <a:cubicBezTo>
                      <a:pt x="189728" y="16021"/>
                      <a:pt x="156667" y="18421"/>
                      <a:pt x="136103" y="19917"/>
                    </a:cubicBezTo>
                    <a:lnTo>
                      <a:pt x="130569" y="16545"/>
                    </a:lnTo>
                    <a:cubicBezTo>
                      <a:pt x="117377" y="16774"/>
                      <a:pt x="108661" y="17516"/>
                      <a:pt x="102603" y="19069"/>
                    </a:cubicBezTo>
                    <a:cubicBezTo>
                      <a:pt x="92602" y="17745"/>
                      <a:pt x="101994" y="16878"/>
                      <a:pt x="107890" y="16440"/>
                    </a:cubicBezTo>
                    <a:cubicBezTo>
                      <a:pt x="105680" y="16450"/>
                      <a:pt x="103413" y="16459"/>
                      <a:pt x="101108" y="16459"/>
                    </a:cubicBezTo>
                    <a:cubicBezTo>
                      <a:pt x="97184" y="16535"/>
                      <a:pt x="93202" y="16621"/>
                      <a:pt x="89211" y="16707"/>
                    </a:cubicBezTo>
                    <a:cubicBezTo>
                      <a:pt x="81334" y="17012"/>
                      <a:pt x="73419" y="17316"/>
                      <a:pt x="65903" y="17602"/>
                    </a:cubicBezTo>
                    <a:cubicBezTo>
                      <a:pt x="51064" y="18298"/>
                      <a:pt x="38329" y="19060"/>
                      <a:pt x="30099" y="19231"/>
                    </a:cubicBezTo>
                    <a:cubicBezTo>
                      <a:pt x="31271" y="17174"/>
                      <a:pt x="46663" y="18898"/>
                      <a:pt x="50663" y="17240"/>
                    </a:cubicBezTo>
                    <a:cubicBezTo>
                      <a:pt x="36481" y="16945"/>
                      <a:pt x="21517" y="17678"/>
                      <a:pt x="7525" y="18507"/>
                    </a:cubicBezTo>
                    <a:cubicBezTo>
                      <a:pt x="8925" y="45339"/>
                      <a:pt x="10573" y="69190"/>
                      <a:pt x="7801" y="83553"/>
                    </a:cubicBezTo>
                    <a:cubicBezTo>
                      <a:pt x="7249" y="80220"/>
                      <a:pt x="7144" y="76533"/>
                      <a:pt x="7144" y="73162"/>
                    </a:cubicBezTo>
                    <a:cubicBezTo>
                      <a:pt x="7153" y="80096"/>
                      <a:pt x="7172" y="86916"/>
                      <a:pt x="7182" y="93659"/>
                    </a:cubicBezTo>
                    <a:cubicBezTo>
                      <a:pt x="7258" y="100165"/>
                      <a:pt x="7344" y="106604"/>
                      <a:pt x="7420" y="113014"/>
                    </a:cubicBezTo>
                    <a:cubicBezTo>
                      <a:pt x="7696" y="120863"/>
                      <a:pt x="7972" y="128635"/>
                      <a:pt x="8258" y="136493"/>
                    </a:cubicBezTo>
                    <a:cubicBezTo>
                      <a:pt x="8896" y="152200"/>
                      <a:pt x="9611" y="168269"/>
                      <a:pt x="9801" y="186099"/>
                    </a:cubicBezTo>
                    <a:cubicBezTo>
                      <a:pt x="5801" y="218780"/>
                      <a:pt x="15059" y="196634"/>
                      <a:pt x="14611" y="228819"/>
                    </a:cubicBezTo>
                    <a:cubicBezTo>
                      <a:pt x="5477" y="229038"/>
                      <a:pt x="14097" y="272606"/>
                      <a:pt x="12421" y="286179"/>
                    </a:cubicBezTo>
                    <a:lnTo>
                      <a:pt x="13745" y="281864"/>
                    </a:lnTo>
                    <a:cubicBezTo>
                      <a:pt x="17402" y="297713"/>
                      <a:pt x="14135" y="319611"/>
                      <a:pt x="11630" y="330698"/>
                    </a:cubicBezTo>
                    <a:cubicBezTo>
                      <a:pt x="11116" y="354692"/>
                      <a:pt x="11220" y="390601"/>
                      <a:pt x="14935" y="414604"/>
                    </a:cubicBezTo>
                    <a:lnTo>
                      <a:pt x="13002" y="409842"/>
                    </a:lnTo>
                    <a:cubicBezTo>
                      <a:pt x="15459" y="429654"/>
                      <a:pt x="12535" y="442027"/>
                      <a:pt x="15002" y="461867"/>
                    </a:cubicBezTo>
                    <a:cubicBezTo>
                      <a:pt x="14316" y="461324"/>
                      <a:pt x="13173" y="453923"/>
                      <a:pt x="12535" y="461591"/>
                    </a:cubicBezTo>
                    <a:cubicBezTo>
                      <a:pt x="11230" y="506911"/>
                      <a:pt x="11897" y="552660"/>
                      <a:pt x="12849" y="598389"/>
                    </a:cubicBezTo>
                    <a:cubicBezTo>
                      <a:pt x="13325" y="621259"/>
                      <a:pt x="13811" y="644119"/>
                      <a:pt x="14288" y="666921"/>
                    </a:cubicBezTo>
                    <a:cubicBezTo>
                      <a:pt x="14449" y="682295"/>
                      <a:pt x="14611" y="697649"/>
                      <a:pt x="14773" y="712975"/>
                    </a:cubicBezTo>
                    <a:cubicBezTo>
                      <a:pt x="14811" y="730577"/>
                      <a:pt x="14859" y="748141"/>
                      <a:pt x="14897" y="765658"/>
                    </a:cubicBezTo>
                    <a:cubicBezTo>
                      <a:pt x="22469" y="765686"/>
                      <a:pt x="29994" y="765724"/>
                      <a:pt x="37509" y="765753"/>
                    </a:cubicBezTo>
                    <a:cubicBezTo>
                      <a:pt x="90259" y="766153"/>
                      <a:pt x="146247" y="766582"/>
                      <a:pt x="203797" y="767020"/>
                    </a:cubicBezTo>
                    <a:cubicBezTo>
                      <a:pt x="253536" y="767105"/>
                      <a:pt x="304619" y="767201"/>
                      <a:pt x="355616" y="767296"/>
                    </a:cubicBezTo>
                    <a:cubicBezTo>
                      <a:pt x="457610" y="766982"/>
                      <a:pt x="559251" y="765496"/>
                      <a:pt x="648986" y="761838"/>
                    </a:cubicBezTo>
                    <a:cubicBezTo>
                      <a:pt x="648976" y="761829"/>
                      <a:pt x="734101" y="723786"/>
                      <a:pt x="721300" y="7083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任意多边形: 形状 156"/>
              <p:cNvSpPr/>
              <p:nvPr/>
            </p:nvSpPr>
            <p:spPr>
              <a:xfrm>
                <a:off x="11445694" y="3154556"/>
                <a:ext cx="9525" cy="9525"/>
              </a:xfrm>
              <a:custGeom>
                <a:avLst/>
                <a:gdLst>
                  <a:gd name="connsiteX0" fmla="*/ 7144 w 9525"/>
                  <a:gd name="connsiteY0" fmla="*/ 9716 h 9525"/>
                  <a:gd name="connsiteX1" fmla="*/ 7334 w 9525"/>
                  <a:gd name="connsiteY1" fmla="*/ 7144 h 9525"/>
                  <a:gd name="connsiteX2" fmla="*/ 7144 w 9525"/>
                  <a:gd name="connsiteY2" fmla="*/ 971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9716"/>
                    </a:moveTo>
                    <a:cubicBezTo>
                      <a:pt x="7210" y="8877"/>
                      <a:pt x="7268" y="8115"/>
                      <a:pt x="7334" y="7144"/>
                    </a:cubicBezTo>
                    <a:cubicBezTo>
                      <a:pt x="7191" y="8115"/>
                      <a:pt x="7144" y="8934"/>
                      <a:pt x="7144" y="9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任意多边形: 形状 157"/>
              <p:cNvSpPr/>
              <p:nvPr/>
            </p:nvSpPr>
            <p:spPr>
              <a:xfrm>
                <a:off x="11209788" y="2962704"/>
                <a:ext cx="19050" cy="9525"/>
              </a:xfrm>
              <a:custGeom>
                <a:avLst/>
                <a:gdLst>
                  <a:gd name="connsiteX0" fmla="*/ 7144 w 19050"/>
                  <a:gd name="connsiteY0" fmla="*/ 7315 h 9525"/>
                  <a:gd name="connsiteX1" fmla="*/ 13202 w 19050"/>
                  <a:gd name="connsiteY1" fmla="*/ 7191 h 9525"/>
                  <a:gd name="connsiteX2" fmla="*/ 7144 w 19050"/>
                  <a:gd name="connsiteY2" fmla="*/ 73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" h="9525">
                    <a:moveTo>
                      <a:pt x="7144" y="7315"/>
                    </a:moveTo>
                    <a:cubicBezTo>
                      <a:pt x="9154" y="7353"/>
                      <a:pt x="11173" y="7277"/>
                      <a:pt x="13202" y="7191"/>
                    </a:cubicBezTo>
                    <a:cubicBezTo>
                      <a:pt x="11201" y="7115"/>
                      <a:pt x="9220" y="7115"/>
                      <a:pt x="7144" y="73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任意多边形: 形状 158"/>
              <p:cNvSpPr/>
              <p:nvPr/>
            </p:nvSpPr>
            <p:spPr>
              <a:xfrm>
                <a:off x="10844295" y="2975324"/>
                <a:ext cx="19050" cy="9525"/>
              </a:xfrm>
              <a:custGeom>
                <a:avLst/>
                <a:gdLst>
                  <a:gd name="connsiteX0" fmla="*/ 7144 w 19050"/>
                  <a:gd name="connsiteY0" fmla="*/ 7506 h 9525"/>
                  <a:gd name="connsiteX1" fmla="*/ 14792 w 19050"/>
                  <a:gd name="connsiteY1" fmla="*/ 7144 h 9525"/>
                  <a:gd name="connsiteX2" fmla="*/ 7144 w 19050"/>
                  <a:gd name="connsiteY2" fmla="*/ 750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" h="9525">
                    <a:moveTo>
                      <a:pt x="7144" y="7506"/>
                    </a:moveTo>
                    <a:lnTo>
                      <a:pt x="14792" y="7144"/>
                    </a:lnTo>
                    <a:cubicBezTo>
                      <a:pt x="11478" y="7172"/>
                      <a:pt x="9087" y="7296"/>
                      <a:pt x="7144" y="75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159"/>
              <p:cNvSpPr/>
              <p:nvPr/>
            </p:nvSpPr>
            <p:spPr>
              <a:xfrm>
                <a:off x="10792555" y="3376793"/>
                <a:ext cx="19050" cy="76200"/>
              </a:xfrm>
              <a:custGeom>
                <a:avLst/>
                <a:gdLst>
                  <a:gd name="connsiteX0" fmla="*/ 10173 w 19050"/>
                  <a:gd name="connsiteY0" fmla="*/ 73914 h 76200"/>
                  <a:gd name="connsiteX1" fmla="*/ 19726 w 19050"/>
                  <a:gd name="connsiteY1" fmla="*/ 73142 h 76200"/>
                  <a:gd name="connsiteX2" fmla="*/ 10125 w 19050"/>
                  <a:gd name="connsiteY2" fmla="*/ 7144 h 76200"/>
                  <a:gd name="connsiteX3" fmla="*/ 7144 w 19050"/>
                  <a:gd name="connsiteY3" fmla="*/ 30871 h 76200"/>
                  <a:gd name="connsiteX4" fmla="*/ 14745 w 19050"/>
                  <a:gd name="connsiteY4" fmla="*/ 64408 h 76200"/>
                  <a:gd name="connsiteX5" fmla="*/ 11373 w 19050"/>
                  <a:gd name="connsiteY5" fmla="*/ 69961 h 76200"/>
                  <a:gd name="connsiteX6" fmla="*/ 8849 w 19050"/>
                  <a:gd name="connsiteY6" fmla="*/ 60065 h 76200"/>
                  <a:gd name="connsiteX7" fmla="*/ 10173 w 19050"/>
                  <a:gd name="connsiteY7" fmla="*/ 7391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" h="76200">
                    <a:moveTo>
                      <a:pt x="10173" y="73914"/>
                    </a:moveTo>
                    <a:cubicBezTo>
                      <a:pt x="12744" y="71009"/>
                      <a:pt x="17488" y="86077"/>
                      <a:pt x="19726" y="73142"/>
                    </a:cubicBezTo>
                    <a:cubicBezTo>
                      <a:pt x="19945" y="27784"/>
                      <a:pt x="9487" y="53845"/>
                      <a:pt x="10125" y="7144"/>
                    </a:cubicBezTo>
                    <a:lnTo>
                      <a:pt x="7144" y="30871"/>
                    </a:lnTo>
                    <a:cubicBezTo>
                      <a:pt x="11782" y="29604"/>
                      <a:pt x="14354" y="46215"/>
                      <a:pt x="14745" y="64408"/>
                    </a:cubicBezTo>
                    <a:lnTo>
                      <a:pt x="11373" y="69961"/>
                    </a:lnTo>
                    <a:cubicBezTo>
                      <a:pt x="10373" y="66846"/>
                      <a:pt x="9573" y="63522"/>
                      <a:pt x="8849" y="60065"/>
                    </a:cubicBezTo>
                    <a:cubicBezTo>
                      <a:pt x="8449" y="66932"/>
                      <a:pt x="11125" y="65627"/>
                      <a:pt x="10173" y="73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160"/>
              <p:cNvSpPr/>
              <p:nvPr/>
            </p:nvSpPr>
            <p:spPr>
              <a:xfrm>
                <a:off x="10794155" y="3428018"/>
                <a:ext cx="9525" cy="9525"/>
              </a:xfrm>
              <a:custGeom>
                <a:avLst/>
                <a:gdLst>
                  <a:gd name="connsiteX0" fmla="*/ 7372 w 9525"/>
                  <a:gd name="connsiteY0" fmla="*/ 7144 h 9525"/>
                  <a:gd name="connsiteX1" fmla="*/ 7144 w 9525"/>
                  <a:gd name="connsiteY1" fmla="*/ 8258 h 9525"/>
                  <a:gd name="connsiteX2" fmla="*/ 7249 w 9525"/>
                  <a:gd name="connsiteY2" fmla="*/ 8849 h 9525"/>
                  <a:gd name="connsiteX3" fmla="*/ 7372 w 9525"/>
                  <a:gd name="connsiteY3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372" y="7144"/>
                    </a:moveTo>
                    <a:cubicBezTo>
                      <a:pt x="7306" y="7487"/>
                      <a:pt x="7210" y="7915"/>
                      <a:pt x="7144" y="8258"/>
                    </a:cubicBezTo>
                    <a:cubicBezTo>
                      <a:pt x="7172" y="8439"/>
                      <a:pt x="7220" y="8649"/>
                      <a:pt x="7249" y="8849"/>
                    </a:cubicBezTo>
                    <a:cubicBezTo>
                      <a:pt x="7296" y="8277"/>
                      <a:pt x="7325" y="7801"/>
                      <a:pt x="7372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055253" y="1268041"/>
            <a:ext cx="3610706" cy="3566762"/>
            <a:chOff x="12873" y="1851"/>
            <a:chExt cx="4437" cy="4383"/>
          </a:xfrm>
        </p:grpSpPr>
        <p:pic>
          <p:nvPicPr>
            <p:cNvPr id="92" name="图片 91" descr="C:\Users\Administrator\Desktop\timg.jpgtim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 rot="21240000">
              <a:off x="13067" y="2727"/>
              <a:ext cx="4023" cy="2687"/>
            </a:xfrm>
            <a:prstGeom prst="rect">
              <a:avLst/>
            </a:prstGeom>
          </p:spPr>
        </p:pic>
        <p:grpSp>
          <p:nvGrpSpPr>
            <p:cNvPr id="65" name="组合 64"/>
            <p:cNvGrpSpPr/>
            <p:nvPr/>
          </p:nvGrpSpPr>
          <p:grpSpPr>
            <a:xfrm rot="21240000">
              <a:off x="12873" y="1851"/>
              <a:ext cx="4437" cy="4383"/>
              <a:chOff x="10729347" y="2916221"/>
              <a:chExt cx="781060" cy="771525"/>
            </a:xfrm>
            <a:solidFill>
              <a:schemeClr val="bg1"/>
            </a:solidFill>
          </p:grpSpPr>
          <p:sp>
            <p:nvSpPr>
              <p:cNvPr id="66" name="任意多边形: 形状 136"/>
              <p:cNvSpPr/>
              <p:nvPr/>
            </p:nvSpPr>
            <p:spPr>
              <a:xfrm>
                <a:off x="11460639" y="3210267"/>
                <a:ext cx="9525" cy="9525"/>
              </a:xfrm>
              <a:custGeom>
                <a:avLst/>
                <a:gdLst>
                  <a:gd name="connsiteX0" fmla="*/ 7144 w 9525"/>
                  <a:gd name="connsiteY0" fmla="*/ 11649 h 9525"/>
                  <a:gd name="connsiteX1" fmla="*/ 8010 w 9525"/>
                  <a:gd name="connsiteY1" fmla="*/ 10058 h 9525"/>
                  <a:gd name="connsiteX2" fmla="*/ 7668 w 9525"/>
                  <a:gd name="connsiteY2" fmla="*/ 7144 h 9525"/>
                  <a:gd name="connsiteX3" fmla="*/ 7144 w 9525"/>
                  <a:gd name="connsiteY3" fmla="*/ 116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144" y="11649"/>
                    </a:moveTo>
                    <a:cubicBezTo>
                      <a:pt x="7325" y="10458"/>
                      <a:pt x="7649" y="10154"/>
                      <a:pt x="8010" y="10058"/>
                    </a:cubicBezTo>
                    <a:cubicBezTo>
                      <a:pt x="7896" y="9077"/>
                      <a:pt x="7782" y="8153"/>
                      <a:pt x="7668" y="7144"/>
                    </a:cubicBezTo>
                    <a:lnTo>
                      <a:pt x="7144" y="1164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任意多边形: 形状 137"/>
              <p:cNvSpPr/>
              <p:nvPr/>
            </p:nvSpPr>
            <p:spPr>
              <a:xfrm>
                <a:off x="11493109" y="3486028"/>
                <a:ext cx="9525" cy="9525"/>
              </a:xfrm>
              <a:custGeom>
                <a:avLst/>
                <a:gdLst>
                  <a:gd name="connsiteX0" fmla="*/ 7144 w 9525"/>
                  <a:gd name="connsiteY0" fmla="*/ 8275 h 9525"/>
                  <a:gd name="connsiteX1" fmla="*/ 7172 w 9525"/>
                  <a:gd name="connsiteY1" fmla="*/ 8751 h 9525"/>
                  <a:gd name="connsiteX2" fmla="*/ 8239 w 9525"/>
                  <a:gd name="connsiteY2" fmla="*/ 7456 h 9525"/>
                  <a:gd name="connsiteX3" fmla="*/ 7144 w 9525"/>
                  <a:gd name="connsiteY3" fmla="*/ 827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144" y="8275"/>
                    </a:moveTo>
                    <a:cubicBezTo>
                      <a:pt x="7153" y="8446"/>
                      <a:pt x="7163" y="8551"/>
                      <a:pt x="7172" y="8751"/>
                    </a:cubicBezTo>
                    <a:cubicBezTo>
                      <a:pt x="7506" y="8227"/>
                      <a:pt x="7830" y="7589"/>
                      <a:pt x="8239" y="7456"/>
                    </a:cubicBezTo>
                    <a:cubicBezTo>
                      <a:pt x="7544" y="6951"/>
                      <a:pt x="7544" y="6951"/>
                      <a:pt x="7144" y="82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任意多边形: 形状 138"/>
              <p:cNvSpPr/>
              <p:nvPr/>
            </p:nvSpPr>
            <p:spPr>
              <a:xfrm>
                <a:off x="11485099" y="3415112"/>
                <a:ext cx="9525" cy="9525"/>
              </a:xfrm>
              <a:custGeom>
                <a:avLst/>
                <a:gdLst>
                  <a:gd name="connsiteX0" fmla="*/ 7144 w 9525"/>
                  <a:gd name="connsiteY0" fmla="*/ 10592 h 9525"/>
                  <a:gd name="connsiteX1" fmla="*/ 8239 w 9525"/>
                  <a:gd name="connsiteY1" fmla="*/ 7144 h 9525"/>
                  <a:gd name="connsiteX2" fmla="*/ 7144 w 9525"/>
                  <a:gd name="connsiteY2" fmla="*/ 1059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10592"/>
                    </a:moveTo>
                    <a:cubicBezTo>
                      <a:pt x="7458" y="9392"/>
                      <a:pt x="7820" y="8211"/>
                      <a:pt x="8239" y="7144"/>
                    </a:cubicBezTo>
                    <a:cubicBezTo>
                      <a:pt x="7811" y="7191"/>
                      <a:pt x="7468" y="8639"/>
                      <a:pt x="7144" y="10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任意多边形: 形状 139"/>
              <p:cNvSpPr/>
              <p:nvPr/>
            </p:nvSpPr>
            <p:spPr>
              <a:xfrm>
                <a:off x="11458493" y="3242919"/>
                <a:ext cx="9525" cy="19050"/>
              </a:xfrm>
              <a:custGeom>
                <a:avLst/>
                <a:gdLst>
                  <a:gd name="connsiteX0" fmla="*/ 7232 w 9525"/>
                  <a:gd name="connsiteY0" fmla="*/ 16459 h 19050"/>
                  <a:gd name="connsiteX1" fmla="*/ 8890 w 9525"/>
                  <a:gd name="connsiteY1" fmla="*/ 7144 h 19050"/>
                  <a:gd name="connsiteX2" fmla="*/ 7232 w 9525"/>
                  <a:gd name="connsiteY2" fmla="*/ 164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19050">
                    <a:moveTo>
                      <a:pt x="7232" y="16459"/>
                    </a:moveTo>
                    <a:cubicBezTo>
                      <a:pt x="7775" y="13440"/>
                      <a:pt x="8328" y="10335"/>
                      <a:pt x="8890" y="7144"/>
                    </a:cubicBezTo>
                    <a:cubicBezTo>
                      <a:pt x="7861" y="8144"/>
                      <a:pt x="6832" y="11687"/>
                      <a:pt x="7232" y="16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任意多边形: 形状 140"/>
              <p:cNvSpPr/>
              <p:nvPr/>
            </p:nvSpPr>
            <p:spPr>
              <a:xfrm>
                <a:off x="11483632" y="3418560"/>
                <a:ext cx="9525" cy="19050"/>
              </a:xfrm>
              <a:custGeom>
                <a:avLst/>
                <a:gdLst>
                  <a:gd name="connsiteX0" fmla="*/ 7144 w 9525"/>
                  <a:gd name="connsiteY0" fmla="*/ 16383 h 19050"/>
                  <a:gd name="connsiteX1" fmla="*/ 8601 w 9525"/>
                  <a:gd name="connsiteY1" fmla="*/ 7144 h 19050"/>
                  <a:gd name="connsiteX2" fmla="*/ 7144 w 9525"/>
                  <a:gd name="connsiteY2" fmla="*/ 16383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19050">
                    <a:moveTo>
                      <a:pt x="7144" y="16383"/>
                    </a:moveTo>
                    <a:cubicBezTo>
                      <a:pt x="7668" y="13954"/>
                      <a:pt x="8115" y="10039"/>
                      <a:pt x="8601" y="7144"/>
                    </a:cubicBezTo>
                    <a:cubicBezTo>
                      <a:pt x="7858" y="9954"/>
                      <a:pt x="7410" y="13068"/>
                      <a:pt x="7144" y="16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任意多边形: 形状 141"/>
              <p:cNvSpPr/>
              <p:nvPr/>
            </p:nvSpPr>
            <p:spPr>
              <a:xfrm>
                <a:off x="11493652" y="3609848"/>
                <a:ext cx="9525" cy="19050"/>
              </a:xfrm>
              <a:custGeom>
                <a:avLst/>
                <a:gdLst>
                  <a:gd name="connsiteX0" fmla="*/ 7144 w 9525"/>
                  <a:gd name="connsiteY0" fmla="*/ 13738 h 19050"/>
                  <a:gd name="connsiteX1" fmla="*/ 8201 w 9525"/>
                  <a:gd name="connsiteY1" fmla="*/ 7604 h 19050"/>
                  <a:gd name="connsiteX2" fmla="*/ 7458 w 9525"/>
                  <a:gd name="connsiteY2" fmla="*/ 7147 h 19050"/>
                  <a:gd name="connsiteX3" fmla="*/ 7144 w 9525"/>
                  <a:gd name="connsiteY3" fmla="*/ 13738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19050">
                    <a:moveTo>
                      <a:pt x="7144" y="13738"/>
                    </a:moveTo>
                    <a:cubicBezTo>
                      <a:pt x="7534" y="11871"/>
                      <a:pt x="7906" y="9833"/>
                      <a:pt x="8201" y="7604"/>
                    </a:cubicBezTo>
                    <a:cubicBezTo>
                      <a:pt x="7944" y="7461"/>
                      <a:pt x="7782" y="7109"/>
                      <a:pt x="7458" y="7147"/>
                    </a:cubicBezTo>
                    <a:lnTo>
                      <a:pt x="7144" y="1373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任意多边形: 形状 142"/>
              <p:cNvSpPr/>
              <p:nvPr/>
            </p:nvSpPr>
            <p:spPr>
              <a:xfrm>
                <a:off x="11423919" y="3607184"/>
                <a:ext cx="19050" cy="9525"/>
              </a:xfrm>
              <a:custGeom>
                <a:avLst/>
                <a:gdLst>
                  <a:gd name="connsiteX0" fmla="*/ 13660 w 19050"/>
                  <a:gd name="connsiteY0" fmla="*/ 7144 h 9525"/>
                  <a:gd name="connsiteX1" fmla="*/ 7421 w 19050"/>
                  <a:gd name="connsiteY1" fmla="*/ 9477 h 9525"/>
                  <a:gd name="connsiteX2" fmla="*/ 13660 w 19050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" h="9525">
                    <a:moveTo>
                      <a:pt x="13660" y="7144"/>
                    </a:moveTo>
                    <a:cubicBezTo>
                      <a:pt x="7555" y="7620"/>
                      <a:pt x="6535" y="8458"/>
                      <a:pt x="7421" y="9477"/>
                    </a:cubicBezTo>
                    <a:cubicBezTo>
                      <a:pt x="8488" y="8734"/>
                      <a:pt x="10326" y="7982"/>
                      <a:pt x="1366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任意多边形: 形状 143"/>
              <p:cNvSpPr/>
              <p:nvPr/>
            </p:nvSpPr>
            <p:spPr>
              <a:xfrm>
                <a:off x="11280599" y="3606307"/>
                <a:ext cx="9525" cy="9525"/>
              </a:xfrm>
              <a:custGeom>
                <a:avLst/>
                <a:gdLst>
                  <a:gd name="connsiteX0" fmla="*/ 7294 w 9525"/>
                  <a:gd name="connsiteY0" fmla="*/ 7915 h 9525"/>
                  <a:gd name="connsiteX1" fmla="*/ 10495 w 9525"/>
                  <a:gd name="connsiteY1" fmla="*/ 7144 h 9525"/>
                  <a:gd name="connsiteX2" fmla="*/ 7294 w 9525"/>
                  <a:gd name="connsiteY2" fmla="*/ 79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294" y="7915"/>
                    </a:moveTo>
                    <a:cubicBezTo>
                      <a:pt x="8428" y="7715"/>
                      <a:pt x="9523" y="7449"/>
                      <a:pt x="10495" y="7144"/>
                    </a:cubicBezTo>
                    <a:cubicBezTo>
                      <a:pt x="8209" y="7439"/>
                      <a:pt x="6637" y="7791"/>
                      <a:pt x="7294" y="79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任意多边形: 形状 144"/>
              <p:cNvSpPr/>
              <p:nvPr/>
            </p:nvSpPr>
            <p:spPr>
              <a:xfrm>
                <a:off x="11366789" y="3623871"/>
                <a:ext cx="9525" cy="9525"/>
              </a:xfrm>
              <a:custGeom>
                <a:avLst/>
                <a:gdLst>
                  <a:gd name="connsiteX0" fmla="*/ 7144 w 9525"/>
                  <a:gd name="connsiteY0" fmla="*/ 7144 h 9525"/>
                  <a:gd name="connsiteX1" fmla="*/ 8277 w 9525"/>
                  <a:gd name="connsiteY1" fmla="*/ 8372 h 9525"/>
                  <a:gd name="connsiteX2" fmla="*/ 7144 w 9525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7144"/>
                    </a:moveTo>
                    <a:cubicBezTo>
                      <a:pt x="7325" y="7630"/>
                      <a:pt x="7715" y="8020"/>
                      <a:pt x="8277" y="8372"/>
                    </a:cubicBezTo>
                    <a:cubicBezTo>
                      <a:pt x="8820" y="8011"/>
                      <a:pt x="8592" y="7601"/>
                      <a:pt x="714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任意多边形: 形状 145"/>
              <p:cNvSpPr/>
              <p:nvPr/>
            </p:nvSpPr>
            <p:spPr>
              <a:xfrm>
                <a:off x="10733538" y="3195246"/>
                <a:ext cx="9525" cy="9525"/>
              </a:xfrm>
              <a:custGeom>
                <a:avLst/>
                <a:gdLst>
                  <a:gd name="connsiteX0" fmla="*/ 8230 w 9525"/>
                  <a:gd name="connsiteY0" fmla="*/ 7144 h 9525"/>
                  <a:gd name="connsiteX1" fmla="*/ 7144 w 9525"/>
                  <a:gd name="connsiteY1" fmla="*/ 10754 h 9525"/>
                  <a:gd name="connsiteX2" fmla="*/ 8230 w 9525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8230" y="7144"/>
                    </a:moveTo>
                    <a:lnTo>
                      <a:pt x="7144" y="10754"/>
                    </a:lnTo>
                    <a:cubicBezTo>
                      <a:pt x="7706" y="10135"/>
                      <a:pt x="8030" y="8792"/>
                      <a:pt x="823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任意多边形: 形状 146"/>
              <p:cNvSpPr/>
              <p:nvPr/>
            </p:nvSpPr>
            <p:spPr>
              <a:xfrm>
                <a:off x="10729347" y="2979258"/>
                <a:ext cx="9525" cy="9525"/>
              </a:xfrm>
              <a:custGeom>
                <a:avLst/>
                <a:gdLst>
                  <a:gd name="connsiteX0" fmla="*/ 7144 w 9525"/>
                  <a:gd name="connsiteY0" fmla="*/ 10106 h 9525"/>
                  <a:gd name="connsiteX1" fmla="*/ 7153 w 9525"/>
                  <a:gd name="connsiteY1" fmla="*/ 7144 h 9525"/>
                  <a:gd name="connsiteX2" fmla="*/ 7144 w 9525"/>
                  <a:gd name="connsiteY2" fmla="*/ 1010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10106"/>
                    </a:moveTo>
                    <a:cubicBezTo>
                      <a:pt x="7144" y="9058"/>
                      <a:pt x="7153" y="8125"/>
                      <a:pt x="7153" y="7144"/>
                    </a:cubicBezTo>
                    <a:cubicBezTo>
                      <a:pt x="7153" y="8125"/>
                      <a:pt x="7144" y="9049"/>
                      <a:pt x="7144" y="101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任意多边形: 形状 147"/>
              <p:cNvSpPr/>
              <p:nvPr/>
            </p:nvSpPr>
            <p:spPr>
              <a:xfrm>
                <a:off x="10729357" y="2972361"/>
                <a:ext cx="9525" cy="19050"/>
              </a:xfrm>
              <a:custGeom>
                <a:avLst/>
                <a:gdLst>
                  <a:gd name="connsiteX0" fmla="*/ 7172 w 9525"/>
                  <a:gd name="connsiteY0" fmla="*/ 7144 h 19050"/>
                  <a:gd name="connsiteX1" fmla="*/ 7144 w 9525"/>
                  <a:gd name="connsiteY1" fmla="*/ 14049 h 19050"/>
                  <a:gd name="connsiteX2" fmla="*/ 7172 w 9525"/>
                  <a:gd name="connsiteY2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19050">
                    <a:moveTo>
                      <a:pt x="7172" y="7144"/>
                    </a:moveTo>
                    <a:cubicBezTo>
                      <a:pt x="7163" y="9544"/>
                      <a:pt x="7153" y="11754"/>
                      <a:pt x="7144" y="14049"/>
                    </a:cubicBezTo>
                    <a:cubicBezTo>
                      <a:pt x="7191" y="11078"/>
                      <a:pt x="7287" y="8496"/>
                      <a:pt x="7172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任意多边形: 形状 148"/>
              <p:cNvSpPr/>
              <p:nvPr/>
            </p:nvSpPr>
            <p:spPr>
              <a:xfrm>
                <a:off x="11487499" y="3616442"/>
                <a:ext cx="19050" cy="28575"/>
              </a:xfrm>
              <a:custGeom>
                <a:avLst/>
                <a:gdLst>
                  <a:gd name="connsiteX0" fmla="*/ 7144 w 19050"/>
                  <a:gd name="connsiteY0" fmla="*/ 13459 h 28575"/>
                  <a:gd name="connsiteX1" fmla="*/ 12173 w 19050"/>
                  <a:gd name="connsiteY1" fmla="*/ 30385 h 28575"/>
                  <a:gd name="connsiteX2" fmla="*/ 13287 w 19050"/>
                  <a:gd name="connsiteY2" fmla="*/ 7144 h 28575"/>
                  <a:gd name="connsiteX3" fmla="*/ 7144 w 19050"/>
                  <a:gd name="connsiteY3" fmla="*/ 1345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8575">
                    <a:moveTo>
                      <a:pt x="7144" y="13459"/>
                    </a:moveTo>
                    <a:cubicBezTo>
                      <a:pt x="9087" y="18240"/>
                      <a:pt x="9715" y="30108"/>
                      <a:pt x="12173" y="30385"/>
                    </a:cubicBezTo>
                    <a:lnTo>
                      <a:pt x="13287" y="7144"/>
                    </a:lnTo>
                    <a:cubicBezTo>
                      <a:pt x="11497" y="15402"/>
                      <a:pt x="8830" y="19621"/>
                      <a:pt x="7144" y="13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任意多边形: 形状 149"/>
              <p:cNvSpPr/>
              <p:nvPr/>
            </p:nvSpPr>
            <p:spPr>
              <a:xfrm>
                <a:off x="10818330" y="3591265"/>
                <a:ext cx="9525" cy="9525"/>
              </a:xfrm>
              <a:custGeom>
                <a:avLst/>
                <a:gdLst>
                  <a:gd name="connsiteX0" fmla="*/ 8239 w 9525"/>
                  <a:gd name="connsiteY0" fmla="*/ 7498 h 9525"/>
                  <a:gd name="connsiteX1" fmla="*/ 7144 w 9525"/>
                  <a:gd name="connsiteY1" fmla="*/ 7203 h 9525"/>
                  <a:gd name="connsiteX2" fmla="*/ 8134 w 9525"/>
                  <a:gd name="connsiteY2" fmla="*/ 7613 h 9525"/>
                  <a:gd name="connsiteX3" fmla="*/ 8239 w 9525"/>
                  <a:gd name="connsiteY3" fmla="*/ 7498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8239" y="7498"/>
                    </a:moveTo>
                    <a:cubicBezTo>
                      <a:pt x="8049" y="7136"/>
                      <a:pt x="7658" y="7079"/>
                      <a:pt x="7144" y="7203"/>
                    </a:cubicBezTo>
                    <a:cubicBezTo>
                      <a:pt x="7468" y="7422"/>
                      <a:pt x="7744" y="7613"/>
                      <a:pt x="8134" y="7613"/>
                    </a:cubicBezTo>
                    <a:lnTo>
                      <a:pt x="8239" y="74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任意多边形: 形状 150"/>
              <p:cNvSpPr/>
              <p:nvPr/>
            </p:nvSpPr>
            <p:spPr>
              <a:xfrm>
                <a:off x="10797356" y="3459660"/>
                <a:ext cx="9525" cy="9525"/>
              </a:xfrm>
              <a:custGeom>
                <a:avLst/>
                <a:gdLst>
                  <a:gd name="connsiteX0" fmla="*/ 7144 w 9525"/>
                  <a:gd name="connsiteY0" fmla="*/ 7544 h 9525"/>
                  <a:gd name="connsiteX1" fmla="*/ 7382 w 9525"/>
                  <a:gd name="connsiteY1" fmla="*/ 8211 h 9525"/>
                  <a:gd name="connsiteX2" fmla="*/ 7258 w 9525"/>
                  <a:gd name="connsiteY2" fmla="*/ 7144 h 9525"/>
                  <a:gd name="connsiteX3" fmla="*/ 7144 w 9525"/>
                  <a:gd name="connsiteY3" fmla="*/ 75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144" y="7544"/>
                    </a:moveTo>
                    <a:cubicBezTo>
                      <a:pt x="7220" y="7763"/>
                      <a:pt x="7315" y="8020"/>
                      <a:pt x="7382" y="8211"/>
                    </a:cubicBezTo>
                    <a:cubicBezTo>
                      <a:pt x="7334" y="7830"/>
                      <a:pt x="7306" y="7534"/>
                      <a:pt x="7258" y="7144"/>
                    </a:cubicBezTo>
                    <a:lnTo>
                      <a:pt x="7144" y="75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任意多边形: 形状 151"/>
              <p:cNvSpPr/>
              <p:nvPr/>
            </p:nvSpPr>
            <p:spPr>
              <a:xfrm>
                <a:off x="10821892" y="3588743"/>
                <a:ext cx="9525" cy="9525"/>
              </a:xfrm>
              <a:custGeom>
                <a:avLst/>
                <a:gdLst>
                  <a:gd name="connsiteX0" fmla="*/ 7144 w 9525"/>
                  <a:gd name="connsiteY0" fmla="*/ 8382 h 9525"/>
                  <a:gd name="connsiteX1" fmla="*/ 8344 w 9525"/>
                  <a:gd name="connsiteY1" fmla="*/ 7144 h 9525"/>
                  <a:gd name="connsiteX2" fmla="*/ 7144 w 9525"/>
                  <a:gd name="connsiteY2" fmla="*/ 83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8382"/>
                    </a:moveTo>
                    <a:cubicBezTo>
                      <a:pt x="7563" y="7953"/>
                      <a:pt x="7982" y="7515"/>
                      <a:pt x="8344" y="7144"/>
                    </a:cubicBezTo>
                    <a:cubicBezTo>
                      <a:pt x="7487" y="8039"/>
                      <a:pt x="7506" y="8010"/>
                      <a:pt x="7144" y="8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任意多边形: 形状 152"/>
              <p:cNvSpPr/>
              <p:nvPr/>
            </p:nvSpPr>
            <p:spPr>
              <a:xfrm>
                <a:off x="11450523" y="3172767"/>
                <a:ext cx="9525" cy="9525"/>
              </a:xfrm>
              <a:custGeom>
                <a:avLst/>
                <a:gdLst>
                  <a:gd name="connsiteX0" fmla="*/ 7649 w 9525"/>
                  <a:gd name="connsiteY0" fmla="*/ 10458 h 9525"/>
                  <a:gd name="connsiteX1" fmla="*/ 7144 w 9525"/>
                  <a:gd name="connsiteY1" fmla="*/ 7144 h 9525"/>
                  <a:gd name="connsiteX2" fmla="*/ 7649 w 9525"/>
                  <a:gd name="connsiteY2" fmla="*/ 10458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649" y="10458"/>
                    </a:moveTo>
                    <a:cubicBezTo>
                      <a:pt x="7487" y="9392"/>
                      <a:pt x="7353" y="8496"/>
                      <a:pt x="7144" y="7144"/>
                    </a:cubicBezTo>
                    <a:cubicBezTo>
                      <a:pt x="7258" y="8630"/>
                      <a:pt x="7439" y="9620"/>
                      <a:pt x="7649" y="10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任意多边形: 形状 153"/>
              <p:cNvSpPr/>
              <p:nvPr/>
            </p:nvSpPr>
            <p:spPr>
              <a:xfrm>
                <a:off x="10793290" y="3454671"/>
                <a:ext cx="9525" cy="28575"/>
              </a:xfrm>
              <a:custGeom>
                <a:avLst/>
                <a:gdLst>
                  <a:gd name="connsiteX0" fmla="*/ 7724 w 9525"/>
                  <a:gd name="connsiteY0" fmla="*/ 24011 h 28575"/>
                  <a:gd name="connsiteX1" fmla="*/ 11210 w 9525"/>
                  <a:gd name="connsiteY1" fmla="*/ 12533 h 28575"/>
                  <a:gd name="connsiteX2" fmla="*/ 9381 w 9525"/>
                  <a:gd name="connsiteY2" fmla="*/ 7371 h 28575"/>
                  <a:gd name="connsiteX3" fmla="*/ 7724 w 9525"/>
                  <a:gd name="connsiteY3" fmla="*/ 240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28575">
                    <a:moveTo>
                      <a:pt x="7724" y="24011"/>
                    </a:moveTo>
                    <a:lnTo>
                      <a:pt x="11210" y="12533"/>
                    </a:lnTo>
                    <a:cubicBezTo>
                      <a:pt x="10657" y="10990"/>
                      <a:pt x="10105" y="9409"/>
                      <a:pt x="9381" y="7371"/>
                    </a:cubicBezTo>
                    <a:cubicBezTo>
                      <a:pt x="6628" y="5256"/>
                      <a:pt x="6866" y="18467"/>
                      <a:pt x="7724" y="240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任意多边形: 形状 154"/>
              <p:cNvSpPr/>
              <p:nvPr/>
            </p:nvSpPr>
            <p:spPr>
              <a:xfrm>
                <a:off x="10817425" y="3589982"/>
                <a:ext cx="9525" cy="9525"/>
              </a:xfrm>
              <a:custGeom>
                <a:avLst/>
                <a:gdLst>
                  <a:gd name="connsiteX0" fmla="*/ 11611 w 9525"/>
                  <a:gd name="connsiteY0" fmla="*/ 7144 h 9525"/>
                  <a:gd name="connsiteX1" fmla="*/ 10897 w 9525"/>
                  <a:gd name="connsiteY1" fmla="*/ 7801 h 9525"/>
                  <a:gd name="connsiteX2" fmla="*/ 9030 w 9525"/>
                  <a:gd name="connsiteY2" fmla="*/ 8896 h 9525"/>
                  <a:gd name="connsiteX3" fmla="*/ 7144 w 9525"/>
                  <a:gd name="connsiteY3" fmla="*/ 11068 h 9525"/>
                  <a:gd name="connsiteX4" fmla="*/ 7325 w 9525"/>
                  <a:gd name="connsiteY4" fmla="*/ 11382 h 9525"/>
                  <a:gd name="connsiteX5" fmla="*/ 11611 w 9525"/>
                  <a:gd name="connsiteY5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" h="9525">
                    <a:moveTo>
                      <a:pt x="11611" y="7144"/>
                    </a:moveTo>
                    <a:cubicBezTo>
                      <a:pt x="11411" y="7334"/>
                      <a:pt x="11192" y="7525"/>
                      <a:pt x="10897" y="7801"/>
                    </a:cubicBezTo>
                    <a:cubicBezTo>
                      <a:pt x="10020" y="8582"/>
                      <a:pt x="9439" y="8877"/>
                      <a:pt x="9030" y="8896"/>
                    </a:cubicBezTo>
                    <a:cubicBezTo>
                      <a:pt x="8401" y="9544"/>
                      <a:pt x="7772" y="10268"/>
                      <a:pt x="7144" y="11068"/>
                    </a:cubicBezTo>
                    <a:cubicBezTo>
                      <a:pt x="7172" y="11249"/>
                      <a:pt x="7229" y="11344"/>
                      <a:pt x="7325" y="11382"/>
                    </a:cubicBezTo>
                    <a:cubicBezTo>
                      <a:pt x="8849" y="10716"/>
                      <a:pt x="10192" y="8553"/>
                      <a:pt x="116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任意多边形: 形状 156"/>
              <p:cNvSpPr/>
              <p:nvPr/>
            </p:nvSpPr>
            <p:spPr>
              <a:xfrm>
                <a:off x="11445694" y="3154556"/>
                <a:ext cx="9525" cy="9525"/>
              </a:xfrm>
              <a:custGeom>
                <a:avLst/>
                <a:gdLst>
                  <a:gd name="connsiteX0" fmla="*/ 7144 w 9525"/>
                  <a:gd name="connsiteY0" fmla="*/ 9716 h 9525"/>
                  <a:gd name="connsiteX1" fmla="*/ 7334 w 9525"/>
                  <a:gd name="connsiteY1" fmla="*/ 7144 h 9525"/>
                  <a:gd name="connsiteX2" fmla="*/ 7144 w 9525"/>
                  <a:gd name="connsiteY2" fmla="*/ 971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9716"/>
                    </a:moveTo>
                    <a:cubicBezTo>
                      <a:pt x="7210" y="8877"/>
                      <a:pt x="7268" y="8115"/>
                      <a:pt x="7334" y="7144"/>
                    </a:cubicBezTo>
                    <a:cubicBezTo>
                      <a:pt x="7191" y="8115"/>
                      <a:pt x="7144" y="8934"/>
                      <a:pt x="7144" y="9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任意多边形: 形状 157"/>
              <p:cNvSpPr/>
              <p:nvPr/>
            </p:nvSpPr>
            <p:spPr>
              <a:xfrm>
                <a:off x="11209788" y="2962704"/>
                <a:ext cx="19050" cy="9525"/>
              </a:xfrm>
              <a:custGeom>
                <a:avLst/>
                <a:gdLst>
                  <a:gd name="connsiteX0" fmla="*/ 7144 w 19050"/>
                  <a:gd name="connsiteY0" fmla="*/ 7315 h 9525"/>
                  <a:gd name="connsiteX1" fmla="*/ 13202 w 19050"/>
                  <a:gd name="connsiteY1" fmla="*/ 7191 h 9525"/>
                  <a:gd name="connsiteX2" fmla="*/ 7144 w 19050"/>
                  <a:gd name="connsiteY2" fmla="*/ 73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" h="9525">
                    <a:moveTo>
                      <a:pt x="7144" y="7315"/>
                    </a:moveTo>
                    <a:cubicBezTo>
                      <a:pt x="9154" y="7353"/>
                      <a:pt x="11173" y="7277"/>
                      <a:pt x="13202" y="7191"/>
                    </a:cubicBezTo>
                    <a:cubicBezTo>
                      <a:pt x="11201" y="7115"/>
                      <a:pt x="9220" y="7115"/>
                      <a:pt x="7144" y="73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任意多边形: 形状 158"/>
              <p:cNvSpPr/>
              <p:nvPr/>
            </p:nvSpPr>
            <p:spPr>
              <a:xfrm>
                <a:off x="10844295" y="2975324"/>
                <a:ext cx="19050" cy="9525"/>
              </a:xfrm>
              <a:custGeom>
                <a:avLst/>
                <a:gdLst>
                  <a:gd name="connsiteX0" fmla="*/ 7144 w 19050"/>
                  <a:gd name="connsiteY0" fmla="*/ 7506 h 9525"/>
                  <a:gd name="connsiteX1" fmla="*/ 14792 w 19050"/>
                  <a:gd name="connsiteY1" fmla="*/ 7144 h 9525"/>
                  <a:gd name="connsiteX2" fmla="*/ 7144 w 19050"/>
                  <a:gd name="connsiteY2" fmla="*/ 750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" h="9525">
                    <a:moveTo>
                      <a:pt x="7144" y="7506"/>
                    </a:moveTo>
                    <a:lnTo>
                      <a:pt x="14792" y="7144"/>
                    </a:lnTo>
                    <a:cubicBezTo>
                      <a:pt x="11478" y="7172"/>
                      <a:pt x="9087" y="7296"/>
                      <a:pt x="7144" y="75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任意多边形: 形状 159"/>
              <p:cNvSpPr/>
              <p:nvPr/>
            </p:nvSpPr>
            <p:spPr>
              <a:xfrm>
                <a:off x="10792555" y="3376793"/>
                <a:ext cx="19050" cy="76200"/>
              </a:xfrm>
              <a:custGeom>
                <a:avLst/>
                <a:gdLst>
                  <a:gd name="connsiteX0" fmla="*/ 10173 w 19050"/>
                  <a:gd name="connsiteY0" fmla="*/ 73914 h 76200"/>
                  <a:gd name="connsiteX1" fmla="*/ 19726 w 19050"/>
                  <a:gd name="connsiteY1" fmla="*/ 73142 h 76200"/>
                  <a:gd name="connsiteX2" fmla="*/ 10125 w 19050"/>
                  <a:gd name="connsiteY2" fmla="*/ 7144 h 76200"/>
                  <a:gd name="connsiteX3" fmla="*/ 7144 w 19050"/>
                  <a:gd name="connsiteY3" fmla="*/ 30871 h 76200"/>
                  <a:gd name="connsiteX4" fmla="*/ 14745 w 19050"/>
                  <a:gd name="connsiteY4" fmla="*/ 64408 h 76200"/>
                  <a:gd name="connsiteX5" fmla="*/ 11373 w 19050"/>
                  <a:gd name="connsiteY5" fmla="*/ 69961 h 76200"/>
                  <a:gd name="connsiteX6" fmla="*/ 8849 w 19050"/>
                  <a:gd name="connsiteY6" fmla="*/ 60065 h 76200"/>
                  <a:gd name="connsiteX7" fmla="*/ 10173 w 19050"/>
                  <a:gd name="connsiteY7" fmla="*/ 7391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" h="76200">
                    <a:moveTo>
                      <a:pt x="10173" y="73914"/>
                    </a:moveTo>
                    <a:cubicBezTo>
                      <a:pt x="12744" y="71009"/>
                      <a:pt x="17488" y="86077"/>
                      <a:pt x="19726" y="73142"/>
                    </a:cubicBezTo>
                    <a:cubicBezTo>
                      <a:pt x="19945" y="27784"/>
                      <a:pt x="9487" y="53845"/>
                      <a:pt x="10125" y="7144"/>
                    </a:cubicBezTo>
                    <a:lnTo>
                      <a:pt x="7144" y="30871"/>
                    </a:lnTo>
                    <a:cubicBezTo>
                      <a:pt x="11782" y="29604"/>
                      <a:pt x="14354" y="46215"/>
                      <a:pt x="14745" y="64408"/>
                    </a:cubicBezTo>
                    <a:lnTo>
                      <a:pt x="11373" y="69961"/>
                    </a:lnTo>
                    <a:cubicBezTo>
                      <a:pt x="10373" y="66846"/>
                      <a:pt x="9573" y="63522"/>
                      <a:pt x="8849" y="60065"/>
                    </a:cubicBezTo>
                    <a:cubicBezTo>
                      <a:pt x="8449" y="66932"/>
                      <a:pt x="11125" y="65627"/>
                      <a:pt x="10173" y="73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任意多边形: 形状 160"/>
              <p:cNvSpPr/>
              <p:nvPr/>
            </p:nvSpPr>
            <p:spPr>
              <a:xfrm>
                <a:off x="10794155" y="3428018"/>
                <a:ext cx="9525" cy="9525"/>
              </a:xfrm>
              <a:custGeom>
                <a:avLst/>
                <a:gdLst>
                  <a:gd name="connsiteX0" fmla="*/ 7372 w 9525"/>
                  <a:gd name="connsiteY0" fmla="*/ 7144 h 9525"/>
                  <a:gd name="connsiteX1" fmla="*/ 7144 w 9525"/>
                  <a:gd name="connsiteY1" fmla="*/ 8258 h 9525"/>
                  <a:gd name="connsiteX2" fmla="*/ 7249 w 9525"/>
                  <a:gd name="connsiteY2" fmla="*/ 8849 h 9525"/>
                  <a:gd name="connsiteX3" fmla="*/ 7372 w 9525"/>
                  <a:gd name="connsiteY3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372" y="7144"/>
                    </a:moveTo>
                    <a:cubicBezTo>
                      <a:pt x="7306" y="7487"/>
                      <a:pt x="7210" y="7915"/>
                      <a:pt x="7144" y="8258"/>
                    </a:cubicBezTo>
                    <a:cubicBezTo>
                      <a:pt x="7172" y="8439"/>
                      <a:pt x="7220" y="8649"/>
                      <a:pt x="7249" y="8849"/>
                    </a:cubicBezTo>
                    <a:cubicBezTo>
                      <a:pt x="7296" y="8277"/>
                      <a:pt x="7325" y="7801"/>
                      <a:pt x="7372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任意多边形: 形状 155"/>
              <p:cNvSpPr/>
              <p:nvPr/>
            </p:nvSpPr>
            <p:spPr>
              <a:xfrm>
                <a:off x="10729357" y="2916221"/>
                <a:ext cx="781050" cy="771525"/>
              </a:xfrm>
              <a:custGeom>
                <a:avLst/>
                <a:gdLst>
                  <a:gd name="connsiteX0" fmla="*/ 721300 w 781050"/>
                  <a:gd name="connsiteY0" fmla="*/ 708365 h 771525"/>
                  <a:gd name="connsiteX1" fmla="*/ 724138 w 781050"/>
                  <a:gd name="connsiteY1" fmla="*/ 702393 h 771525"/>
                  <a:gd name="connsiteX2" fmla="*/ 709517 w 781050"/>
                  <a:gd name="connsiteY2" fmla="*/ 706803 h 771525"/>
                  <a:gd name="connsiteX3" fmla="*/ 701983 w 781050"/>
                  <a:gd name="connsiteY3" fmla="*/ 700440 h 771525"/>
                  <a:gd name="connsiteX4" fmla="*/ 703507 w 781050"/>
                  <a:gd name="connsiteY4" fmla="*/ 712841 h 771525"/>
                  <a:gd name="connsiteX5" fmla="*/ 679809 w 781050"/>
                  <a:gd name="connsiteY5" fmla="*/ 714261 h 771525"/>
                  <a:gd name="connsiteX6" fmla="*/ 673513 w 781050"/>
                  <a:gd name="connsiteY6" fmla="*/ 719585 h 771525"/>
                  <a:gd name="connsiteX7" fmla="*/ 645700 w 781050"/>
                  <a:gd name="connsiteY7" fmla="*/ 716032 h 771525"/>
                  <a:gd name="connsiteX8" fmla="*/ 632451 w 781050"/>
                  <a:gd name="connsiteY8" fmla="*/ 717090 h 771525"/>
                  <a:gd name="connsiteX9" fmla="*/ 631984 w 781050"/>
                  <a:gd name="connsiteY9" fmla="*/ 715718 h 771525"/>
                  <a:gd name="connsiteX10" fmla="*/ 632889 w 781050"/>
                  <a:gd name="connsiteY10" fmla="*/ 718490 h 771525"/>
                  <a:gd name="connsiteX11" fmla="*/ 599951 w 781050"/>
                  <a:gd name="connsiteY11" fmla="*/ 716204 h 771525"/>
                  <a:gd name="connsiteX12" fmla="*/ 632555 w 781050"/>
                  <a:gd name="connsiteY12" fmla="*/ 712565 h 771525"/>
                  <a:gd name="connsiteX13" fmla="*/ 641880 w 781050"/>
                  <a:gd name="connsiteY13" fmla="*/ 701945 h 771525"/>
                  <a:gd name="connsiteX14" fmla="*/ 600637 w 781050"/>
                  <a:gd name="connsiteY14" fmla="*/ 708527 h 771525"/>
                  <a:gd name="connsiteX15" fmla="*/ 606790 w 781050"/>
                  <a:gd name="connsiteY15" fmla="*/ 697954 h 771525"/>
                  <a:gd name="connsiteX16" fmla="*/ 562775 w 781050"/>
                  <a:gd name="connsiteY16" fmla="*/ 705964 h 771525"/>
                  <a:gd name="connsiteX17" fmla="*/ 584692 w 781050"/>
                  <a:gd name="connsiteY17" fmla="*/ 694468 h 771525"/>
                  <a:gd name="connsiteX18" fmla="*/ 561718 w 781050"/>
                  <a:gd name="connsiteY18" fmla="*/ 697240 h 771525"/>
                  <a:gd name="connsiteX19" fmla="*/ 572795 w 781050"/>
                  <a:gd name="connsiteY19" fmla="*/ 697440 h 771525"/>
                  <a:gd name="connsiteX20" fmla="*/ 550888 w 781050"/>
                  <a:gd name="connsiteY20" fmla="*/ 708936 h 771525"/>
                  <a:gd name="connsiteX21" fmla="*/ 517541 w 781050"/>
                  <a:gd name="connsiteY21" fmla="*/ 700745 h 771525"/>
                  <a:gd name="connsiteX22" fmla="*/ 517703 w 781050"/>
                  <a:gd name="connsiteY22" fmla="*/ 705974 h 771525"/>
                  <a:gd name="connsiteX23" fmla="*/ 508216 w 781050"/>
                  <a:gd name="connsiteY23" fmla="*/ 701592 h 771525"/>
                  <a:gd name="connsiteX24" fmla="*/ 485813 w 781050"/>
                  <a:gd name="connsiteY24" fmla="*/ 711708 h 771525"/>
                  <a:gd name="connsiteX25" fmla="*/ 465334 w 781050"/>
                  <a:gd name="connsiteY25" fmla="*/ 703316 h 771525"/>
                  <a:gd name="connsiteX26" fmla="*/ 437683 w 781050"/>
                  <a:gd name="connsiteY26" fmla="*/ 707231 h 771525"/>
                  <a:gd name="connsiteX27" fmla="*/ 462020 w 781050"/>
                  <a:gd name="connsiteY27" fmla="*/ 698125 h 771525"/>
                  <a:gd name="connsiteX28" fmla="*/ 466335 w 781050"/>
                  <a:gd name="connsiteY28" fmla="*/ 701554 h 771525"/>
                  <a:gd name="connsiteX29" fmla="*/ 481641 w 781050"/>
                  <a:gd name="connsiteY29" fmla="*/ 699221 h 771525"/>
                  <a:gd name="connsiteX30" fmla="*/ 458419 w 781050"/>
                  <a:gd name="connsiteY30" fmla="*/ 692268 h 771525"/>
                  <a:gd name="connsiteX31" fmla="*/ 453876 w 781050"/>
                  <a:gd name="connsiteY31" fmla="*/ 697916 h 771525"/>
                  <a:gd name="connsiteX32" fmla="*/ 443579 w 781050"/>
                  <a:gd name="connsiteY32" fmla="*/ 695982 h 771525"/>
                  <a:gd name="connsiteX33" fmla="*/ 424939 w 781050"/>
                  <a:gd name="connsiteY33" fmla="*/ 702907 h 771525"/>
                  <a:gd name="connsiteX34" fmla="*/ 402165 w 781050"/>
                  <a:gd name="connsiteY34" fmla="*/ 697335 h 771525"/>
                  <a:gd name="connsiteX35" fmla="*/ 357721 w 781050"/>
                  <a:gd name="connsiteY35" fmla="*/ 703955 h 771525"/>
                  <a:gd name="connsiteX36" fmla="*/ 369494 w 781050"/>
                  <a:gd name="connsiteY36" fmla="*/ 705517 h 771525"/>
                  <a:gd name="connsiteX37" fmla="*/ 366874 w 781050"/>
                  <a:gd name="connsiteY37" fmla="*/ 702412 h 771525"/>
                  <a:gd name="connsiteX38" fmla="*/ 403555 w 781050"/>
                  <a:gd name="connsiteY38" fmla="*/ 701497 h 771525"/>
                  <a:gd name="connsiteX39" fmla="*/ 395021 w 781050"/>
                  <a:gd name="connsiteY39" fmla="*/ 709641 h 771525"/>
                  <a:gd name="connsiteX40" fmla="*/ 385753 w 781050"/>
                  <a:gd name="connsiteY40" fmla="*/ 705955 h 771525"/>
                  <a:gd name="connsiteX41" fmla="*/ 367675 w 781050"/>
                  <a:gd name="connsiteY41" fmla="*/ 709727 h 771525"/>
                  <a:gd name="connsiteX42" fmla="*/ 379943 w 781050"/>
                  <a:gd name="connsiteY42" fmla="*/ 712670 h 771525"/>
                  <a:gd name="connsiteX43" fmla="*/ 327212 w 781050"/>
                  <a:gd name="connsiteY43" fmla="*/ 713851 h 771525"/>
                  <a:gd name="connsiteX44" fmla="*/ 310163 w 781050"/>
                  <a:gd name="connsiteY44" fmla="*/ 706088 h 771525"/>
                  <a:gd name="connsiteX45" fmla="*/ 290160 w 781050"/>
                  <a:gd name="connsiteY45" fmla="*/ 708851 h 771525"/>
                  <a:gd name="connsiteX46" fmla="*/ 307619 w 781050"/>
                  <a:gd name="connsiteY46" fmla="*/ 708231 h 771525"/>
                  <a:gd name="connsiteX47" fmla="*/ 285550 w 781050"/>
                  <a:gd name="connsiteY47" fmla="*/ 714499 h 771525"/>
                  <a:gd name="connsiteX48" fmla="*/ 285436 w 781050"/>
                  <a:gd name="connsiteY48" fmla="*/ 709260 h 771525"/>
                  <a:gd name="connsiteX49" fmla="*/ 234077 w 781050"/>
                  <a:gd name="connsiteY49" fmla="*/ 704841 h 771525"/>
                  <a:gd name="connsiteX50" fmla="*/ 224600 w 781050"/>
                  <a:gd name="connsiteY50" fmla="*/ 710222 h 771525"/>
                  <a:gd name="connsiteX51" fmla="*/ 218675 w 781050"/>
                  <a:gd name="connsiteY51" fmla="*/ 701935 h 771525"/>
                  <a:gd name="connsiteX52" fmla="*/ 187071 w 781050"/>
                  <a:gd name="connsiteY52" fmla="*/ 703840 h 771525"/>
                  <a:gd name="connsiteX53" fmla="*/ 198377 w 781050"/>
                  <a:gd name="connsiteY53" fmla="*/ 704002 h 771525"/>
                  <a:gd name="connsiteX54" fmla="*/ 176565 w 781050"/>
                  <a:gd name="connsiteY54" fmla="*/ 710965 h 771525"/>
                  <a:gd name="connsiteX55" fmla="*/ 160134 w 781050"/>
                  <a:gd name="connsiteY55" fmla="*/ 709822 h 771525"/>
                  <a:gd name="connsiteX56" fmla="*/ 155734 w 781050"/>
                  <a:gd name="connsiteY56" fmla="*/ 696649 h 771525"/>
                  <a:gd name="connsiteX57" fmla="*/ 152009 w 781050"/>
                  <a:gd name="connsiteY57" fmla="*/ 688686 h 771525"/>
                  <a:gd name="connsiteX58" fmla="*/ 155991 w 781050"/>
                  <a:gd name="connsiteY58" fmla="*/ 689886 h 771525"/>
                  <a:gd name="connsiteX59" fmla="*/ 133321 w 781050"/>
                  <a:gd name="connsiteY59" fmla="*/ 697001 h 771525"/>
                  <a:gd name="connsiteX60" fmla="*/ 150171 w 781050"/>
                  <a:gd name="connsiteY60" fmla="*/ 697449 h 771525"/>
                  <a:gd name="connsiteX61" fmla="*/ 162839 w 781050"/>
                  <a:gd name="connsiteY61" fmla="*/ 697906 h 771525"/>
                  <a:gd name="connsiteX62" fmla="*/ 126930 w 781050"/>
                  <a:gd name="connsiteY62" fmla="*/ 702250 h 771525"/>
                  <a:gd name="connsiteX63" fmla="*/ 143018 w 781050"/>
                  <a:gd name="connsiteY63" fmla="*/ 696125 h 771525"/>
                  <a:gd name="connsiteX64" fmla="*/ 135122 w 781050"/>
                  <a:gd name="connsiteY64" fmla="*/ 689496 h 771525"/>
                  <a:gd name="connsiteX65" fmla="*/ 118253 w 781050"/>
                  <a:gd name="connsiteY65" fmla="*/ 690286 h 771525"/>
                  <a:gd name="connsiteX66" fmla="*/ 106956 w 781050"/>
                  <a:gd name="connsiteY66" fmla="*/ 681771 h 771525"/>
                  <a:gd name="connsiteX67" fmla="*/ 101708 w 781050"/>
                  <a:gd name="connsiteY67" fmla="*/ 681609 h 771525"/>
                  <a:gd name="connsiteX68" fmla="*/ 100955 w 781050"/>
                  <a:gd name="connsiteY68" fmla="*/ 681609 h 771525"/>
                  <a:gd name="connsiteX69" fmla="*/ 100870 w 781050"/>
                  <a:gd name="connsiteY69" fmla="*/ 681647 h 771525"/>
                  <a:gd name="connsiteX70" fmla="*/ 100470 w 781050"/>
                  <a:gd name="connsiteY70" fmla="*/ 682200 h 771525"/>
                  <a:gd name="connsiteX71" fmla="*/ 99079 w 781050"/>
                  <a:gd name="connsiteY71" fmla="*/ 684467 h 771525"/>
                  <a:gd name="connsiteX72" fmla="*/ 95002 w 781050"/>
                  <a:gd name="connsiteY72" fmla="*/ 687429 h 771525"/>
                  <a:gd name="connsiteX73" fmla="*/ 96107 w 781050"/>
                  <a:gd name="connsiteY73" fmla="*/ 688962 h 771525"/>
                  <a:gd name="connsiteX74" fmla="*/ 91430 w 781050"/>
                  <a:gd name="connsiteY74" fmla="*/ 694734 h 771525"/>
                  <a:gd name="connsiteX75" fmla="*/ 89668 w 781050"/>
                  <a:gd name="connsiteY75" fmla="*/ 690877 h 771525"/>
                  <a:gd name="connsiteX76" fmla="*/ 89868 w 781050"/>
                  <a:gd name="connsiteY76" fmla="*/ 685962 h 771525"/>
                  <a:gd name="connsiteX77" fmla="*/ 96088 w 781050"/>
                  <a:gd name="connsiteY77" fmla="*/ 682276 h 771525"/>
                  <a:gd name="connsiteX78" fmla="*/ 92726 w 781050"/>
                  <a:gd name="connsiteY78" fmla="*/ 681257 h 771525"/>
                  <a:gd name="connsiteX79" fmla="*/ 89040 w 781050"/>
                  <a:gd name="connsiteY79" fmla="*/ 681933 h 771525"/>
                  <a:gd name="connsiteX80" fmla="*/ 87201 w 781050"/>
                  <a:gd name="connsiteY80" fmla="*/ 679475 h 771525"/>
                  <a:gd name="connsiteX81" fmla="*/ 84506 w 781050"/>
                  <a:gd name="connsiteY81" fmla="*/ 681076 h 771525"/>
                  <a:gd name="connsiteX82" fmla="*/ 84763 w 781050"/>
                  <a:gd name="connsiteY82" fmla="*/ 675913 h 771525"/>
                  <a:gd name="connsiteX83" fmla="*/ 85315 w 781050"/>
                  <a:gd name="connsiteY83" fmla="*/ 668703 h 771525"/>
                  <a:gd name="connsiteX84" fmla="*/ 87039 w 781050"/>
                  <a:gd name="connsiteY84" fmla="*/ 657539 h 771525"/>
                  <a:gd name="connsiteX85" fmla="*/ 91145 w 781050"/>
                  <a:gd name="connsiteY85" fmla="*/ 637746 h 771525"/>
                  <a:gd name="connsiteX86" fmla="*/ 95841 w 781050"/>
                  <a:gd name="connsiteY86" fmla="*/ 644595 h 771525"/>
                  <a:gd name="connsiteX87" fmla="*/ 83706 w 781050"/>
                  <a:gd name="connsiteY87" fmla="*/ 628783 h 771525"/>
                  <a:gd name="connsiteX88" fmla="*/ 82048 w 781050"/>
                  <a:gd name="connsiteY88" fmla="*/ 645385 h 771525"/>
                  <a:gd name="connsiteX89" fmla="*/ 79353 w 781050"/>
                  <a:gd name="connsiteY89" fmla="*/ 612353 h 771525"/>
                  <a:gd name="connsiteX90" fmla="*/ 84839 w 781050"/>
                  <a:gd name="connsiteY90" fmla="*/ 616620 h 771525"/>
                  <a:gd name="connsiteX91" fmla="*/ 84620 w 781050"/>
                  <a:gd name="connsiteY91" fmla="*/ 583863 h 771525"/>
                  <a:gd name="connsiteX92" fmla="*/ 90449 w 781050"/>
                  <a:gd name="connsiteY92" fmla="*/ 598141 h 771525"/>
                  <a:gd name="connsiteX93" fmla="*/ 97374 w 781050"/>
                  <a:gd name="connsiteY93" fmla="*/ 572567 h 771525"/>
                  <a:gd name="connsiteX94" fmla="*/ 94107 w 781050"/>
                  <a:gd name="connsiteY94" fmla="*/ 555374 h 771525"/>
                  <a:gd name="connsiteX95" fmla="*/ 88449 w 781050"/>
                  <a:gd name="connsiteY95" fmla="*/ 585206 h 771525"/>
                  <a:gd name="connsiteX96" fmla="*/ 86211 w 781050"/>
                  <a:gd name="connsiteY96" fmla="*/ 539534 h 771525"/>
                  <a:gd name="connsiteX97" fmla="*/ 85925 w 781050"/>
                  <a:gd name="connsiteY97" fmla="*/ 557241 h 771525"/>
                  <a:gd name="connsiteX98" fmla="*/ 75352 w 781050"/>
                  <a:gd name="connsiteY98" fmla="*/ 551669 h 771525"/>
                  <a:gd name="connsiteX99" fmla="*/ 80724 w 781050"/>
                  <a:gd name="connsiteY99" fmla="*/ 593903 h 771525"/>
                  <a:gd name="connsiteX100" fmla="*/ 70037 w 781050"/>
                  <a:gd name="connsiteY100" fmla="*/ 567766 h 771525"/>
                  <a:gd name="connsiteX101" fmla="*/ 71923 w 781050"/>
                  <a:gd name="connsiteY101" fmla="*/ 520075 h 771525"/>
                  <a:gd name="connsiteX102" fmla="*/ 61627 w 781050"/>
                  <a:gd name="connsiteY102" fmla="*/ 458781 h 771525"/>
                  <a:gd name="connsiteX103" fmla="*/ 59569 w 781050"/>
                  <a:gd name="connsiteY103" fmla="*/ 379076 h 771525"/>
                  <a:gd name="connsiteX104" fmla="*/ 64780 w 781050"/>
                  <a:gd name="connsiteY104" fmla="*/ 361941 h 771525"/>
                  <a:gd name="connsiteX105" fmla="*/ 60541 w 781050"/>
                  <a:gd name="connsiteY105" fmla="*/ 342386 h 771525"/>
                  <a:gd name="connsiteX106" fmla="*/ 60893 w 781050"/>
                  <a:gd name="connsiteY106" fmla="*/ 352396 h 771525"/>
                  <a:gd name="connsiteX107" fmla="*/ 57179 w 781050"/>
                  <a:gd name="connsiteY107" fmla="*/ 347939 h 771525"/>
                  <a:gd name="connsiteX108" fmla="*/ 56207 w 781050"/>
                  <a:gd name="connsiteY108" fmla="*/ 306476 h 771525"/>
                  <a:gd name="connsiteX109" fmla="*/ 61636 w 781050"/>
                  <a:gd name="connsiteY109" fmla="*/ 322050 h 771525"/>
                  <a:gd name="connsiteX110" fmla="*/ 56036 w 781050"/>
                  <a:gd name="connsiteY110" fmla="*/ 242868 h 771525"/>
                  <a:gd name="connsiteX111" fmla="*/ 61922 w 781050"/>
                  <a:gd name="connsiteY111" fmla="*/ 226247 h 771525"/>
                  <a:gd name="connsiteX112" fmla="*/ 61522 w 781050"/>
                  <a:gd name="connsiteY112" fmla="*/ 208074 h 771525"/>
                  <a:gd name="connsiteX113" fmla="*/ 66675 w 781050"/>
                  <a:gd name="connsiteY113" fmla="*/ 202282 h 771525"/>
                  <a:gd name="connsiteX114" fmla="*/ 65303 w 781050"/>
                  <a:gd name="connsiteY114" fmla="*/ 181670 h 771525"/>
                  <a:gd name="connsiteX115" fmla="*/ 75143 w 781050"/>
                  <a:gd name="connsiteY115" fmla="*/ 182775 h 771525"/>
                  <a:gd name="connsiteX116" fmla="*/ 73590 w 781050"/>
                  <a:gd name="connsiteY116" fmla="*/ 196177 h 771525"/>
                  <a:gd name="connsiteX117" fmla="*/ 79019 w 781050"/>
                  <a:gd name="connsiteY117" fmla="*/ 211741 h 771525"/>
                  <a:gd name="connsiteX118" fmla="*/ 75829 w 781050"/>
                  <a:gd name="connsiteY118" fmla="*/ 202778 h 771525"/>
                  <a:gd name="connsiteX119" fmla="*/ 78229 w 781050"/>
                  <a:gd name="connsiteY119" fmla="*/ 194901 h 771525"/>
                  <a:gd name="connsiteX120" fmla="*/ 72161 w 781050"/>
                  <a:gd name="connsiteY120" fmla="*/ 167411 h 771525"/>
                  <a:gd name="connsiteX121" fmla="*/ 74285 w 781050"/>
                  <a:gd name="connsiteY121" fmla="*/ 118624 h 771525"/>
                  <a:gd name="connsiteX122" fmla="*/ 68275 w 781050"/>
                  <a:gd name="connsiteY122" fmla="*/ 118882 h 771525"/>
                  <a:gd name="connsiteX123" fmla="*/ 67304 w 781050"/>
                  <a:gd name="connsiteY123" fmla="*/ 136017 h 771525"/>
                  <a:gd name="connsiteX124" fmla="*/ 65551 w 781050"/>
                  <a:gd name="connsiteY124" fmla="*/ 112500 h 771525"/>
                  <a:gd name="connsiteX125" fmla="*/ 66161 w 781050"/>
                  <a:gd name="connsiteY125" fmla="*/ 97946 h 771525"/>
                  <a:gd name="connsiteX126" fmla="*/ 70904 w 781050"/>
                  <a:gd name="connsiteY126" fmla="*/ 97450 h 771525"/>
                  <a:gd name="connsiteX127" fmla="*/ 67551 w 781050"/>
                  <a:gd name="connsiteY127" fmla="*/ 92192 h 771525"/>
                  <a:gd name="connsiteX128" fmla="*/ 63637 w 781050"/>
                  <a:gd name="connsiteY128" fmla="*/ 91259 h 771525"/>
                  <a:gd name="connsiteX129" fmla="*/ 64903 w 781050"/>
                  <a:gd name="connsiteY129" fmla="*/ 107404 h 771525"/>
                  <a:gd name="connsiteX130" fmla="*/ 57407 w 781050"/>
                  <a:gd name="connsiteY130" fmla="*/ 92974 h 771525"/>
                  <a:gd name="connsiteX131" fmla="*/ 54750 w 781050"/>
                  <a:gd name="connsiteY131" fmla="*/ 65770 h 771525"/>
                  <a:gd name="connsiteX132" fmla="*/ 65465 w 781050"/>
                  <a:gd name="connsiteY132" fmla="*/ 64427 h 771525"/>
                  <a:gd name="connsiteX133" fmla="*/ 89325 w 781050"/>
                  <a:gd name="connsiteY133" fmla="*/ 67513 h 771525"/>
                  <a:gd name="connsiteX134" fmla="*/ 90126 w 781050"/>
                  <a:gd name="connsiteY134" fmla="*/ 61836 h 771525"/>
                  <a:gd name="connsiteX135" fmla="*/ 109928 w 781050"/>
                  <a:gd name="connsiteY135" fmla="*/ 56026 h 771525"/>
                  <a:gd name="connsiteX136" fmla="*/ 145790 w 781050"/>
                  <a:gd name="connsiteY136" fmla="*/ 55912 h 771525"/>
                  <a:gd name="connsiteX137" fmla="*/ 111223 w 781050"/>
                  <a:gd name="connsiteY137" fmla="*/ 60665 h 771525"/>
                  <a:gd name="connsiteX138" fmla="*/ 110614 w 781050"/>
                  <a:gd name="connsiteY138" fmla="*/ 66199 h 771525"/>
                  <a:gd name="connsiteX139" fmla="*/ 105870 w 781050"/>
                  <a:gd name="connsiteY139" fmla="*/ 68809 h 771525"/>
                  <a:gd name="connsiteX140" fmla="*/ 100965 w 781050"/>
                  <a:gd name="connsiteY140" fmla="*/ 69847 h 771525"/>
                  <a:gd name="connsiteX141" fmla="*/ 95631 w 781050"/>
                  <a:gd name="connsiteY141" fmla="*/ 70618 h 771525"/>
                  <a:gd name="connsiteX142" fmla="*/ 102241 w 781050"/>
                  <a:gd name="connsiteY142" fmla="*/ 70952 h 771525"/>
                  <a:gd name="connsiteX143" fmla="*/ 107842 w 781050"/>
                  <a:gd name="connsiteY143" fmla="*/ 70837 h 771525"/>
                  <a:gd name="connsiteX144" fmla="*/ 113386 w 781050"/>
                  <a:gd name="connsiteY144" fmla="*/ 69694 h 771525"/>
                  <a:gd name="connsiteX145" fmla="*/ 122063 w 781050"/>
                  <a:gd name="connsiteY145" fmla="*/ 66627 h 771525"/>
                  <a:gd name="connsiteX146" fmla="*/ 112833 w 781050"/>
                  <a:gd name="connsiteY146" fmla="*/ 67066 h 771525"/>
                  <a:gd name="connsiteX147" fmla="*/ 117300 w 781050"/>
                  <a:gd name="connsiteY147" fmla="*/ 63351 h 771525"/>
                  <a:gd name="connsiteX148" fmla="*/ 175889 w 781050"/>
                  <a:gd name="connsiteY148" fmla="*/ 71819 h 771525"/>
                  <a:gd name="connsiteX149" fmla="*/ 185928 w 781050"/>
                  <a:gd name="connsiteY149" fmla="*/ 67237 h 771525"/>
                  <a:gd name="connsiteX150" fmla="*/ 198272 w 781050"/>
                  <a:gd name="connsiteY150" fmla="*/ 78629 h 771525"/>
                  <a:gd name="connsiteX151" fmla="*/ 214693 w 781050"/>
                  <a:gd name="connsiteY151" fmla="*/ 74276 h 771525"/>
                  <a:gd name="connsiteX152" fmla="*/ 224438 w 781050"/>
                  <a:gd name="connsiteY152" fmla="*/ 76390 h 771525"/>
                  <a:gd name="connsiteX153" fmla="*/ 247107 w 781050"/>
                  <a:gd name="connsiteY153" fmla="*/ 72285 h 771525"/>
                  <a:gd name="connsiteX154" fmla="*/ 233667 w 781050"/>
                  <a:gd name="connsiteY154" fmla="*/ 74962 h 771525"/>
                  <a:gd name="connsiteX155" fmla="*/ 244993 w 781050"/>
                  <a:gd name="connsiteY155" fmla="*/ 83487 h 771525"/>
                  <a:gd name="connsiteX156" fmla="*/ 225219 w 781050"/>
                  <a:gd name="connsiteY156" fmla="*/ 81705 h 771525"/>
                  <a:gd name="connsiteX157" fmla="*/ 242907 w 781050"/>
                  <a:gd name="connsiteY157" fmla="*/ 86220 h 771525"/>
                  <a:gd name="connsiteX158" fmla="*/ 222047 w 781050"/>
                  <a:gd name="connsiteY158" fmla="*/ 85820 h 771525"/>
                  <a:gd name="connsiteX159" fmla="*/ 254756 w 781050"/>
                  <a:gd name="connsiteY159" fmla="*/ 85592 h 771525"/>
                  <a:gd name="connsiteX160" fmla="*/ 265033 w 781050"/>
                  <a:gd name="connsiteY160" fmla="*/ 91259 h 771525"/>
                  <a:gd name="connsiteX161" fmla="*/ 258994 w 781050"/>
                  <a:gd name="connsiteY161" fmla="*/ 80096 h 771525"/>
                  <a:gd name="connsiteX162" fmla="*/ 309391 w 781050"/>
                  <a:gd name="connsiteY162" fmla="*/ 75924 h 771525"/>
                  <a:gd name="connsiteX163" fmla="*/ 328413 w 781050"/>
                  <a:gd name="connsiteY163" fmla="*/ 68142 h 771525"/>
                  <a:gd name="connsiteX164" fmla="*/ 295951 w 781050"/>
                  <a:gd name="connsiteY164" fmla="*/ 65913 h 771525"/>
                  <a:gd name="connsiteX165" fmla="*/ 295427 w 781050"/>
                  <a:gd name="connsiteY165" fmla="*/ 62370 h 771525"/>
                  <a:gd name="connsiteX166" fmla="*/ 331575 w 781050"/>
                  <a:gd name="connsiteY166" fmla="*/ 64037 h 771525"/>
                  <a:gd name="connsiteX167" fmla="*/ 328127 w 781050"/>
                  <a:gd name="connsiteY167" fmla="*/ 66380 h 771525"/>
                  <a:gd name="connsiteX168" fmla="*/ 361940 w 781050"/>
                  <a:gd name="connsiteY168" fmla="*/ 64780 h 771525"/>
                  <a:gd name="connsiteX169" fmla="*/ 358502 w 781050"/>
                  <a:gd name="connsiteY169" fmla="*/ 67123 h 771525"/>
                  <a:gd name="connsiteX170" fmla="*/ 417366 w 781050"/>
                  <a:gd name="connsiteY170" fmla="*/ 68904 h 771525"/>
                  <a:gd name="connsiteX171" fmla="*/ 409165 w 781050"/>
                  <a:gd name="connsiteY171" fmla="*/ 64722 h 771525"/>
                  <a:gd name="connsiteX172" fmla="*/ 435826 w 781050"/>
                  <a:gd name="connsiteY172" fmla="*/ 61808 h 771525"/>
                  <a:gd name="connsiteX173" fmla="*/ 454028 w 781050"/>
                  <a:gd name="connsiteY173" fmla="*/ 69885 h 771525"/>
                  <a:gd name="connsiteX174" fmla="*/ 500491 w 781050"/>
                  <a:gd name="connsiteY174" fmla="*/ 64513 h 771525"/>
                  <a:gd name="connsiteX175" fmla="*/ 481746 w 781050"/>
                  <a:gd name="connsiteY175" fmla="*/ 65589 h 771525"/>
                  <a:gd name="connsiteX176" fmla="*/ 477002 w 781050"/>
                  <a:gd name="connsiteY176" fmla="*/ 54835 h 771525"/>
                  <a:gd name="connsiteX177" fmla="*/ 512912 w 781050"/>
                  <a:gd name="connsiteY177" fmla="*/ 46263 h 771525"/>
                  <a:gd name="connsiteX178" fmla="*/ 493624 w 781050"/>
                  <a:gd name="connsiteY178" fmla="*/ 53673 h 771525"/>
                  <a:gd name="connsiteX179" fmla="*/ 517131 w 781050"/>
                  <a:gd name="connsiteY179" fmla="*/ 53464 h 771525"/>
                  <a:gd name="connsiteX180" fmla="*/ 502882 w 781050"/>
                  <a:gd name="connsiteY180" fmla="*/ 59293 h 771525"/>
                  <a:gd name="connsiteX181" fmla="*/ 516312 w 781050"/>
                  <a:gd name="connsiteY181" fmla="*/ 56617 h 771525"/>
                  <a:gd name="connsiteX182" fmla="*/ 554593 w 781050"/>
                  <a:gd name="connsiteY182" fmla="*/ 59760 h 771525"/>
                  <a:gd name="connsiteX183" fmla="*/ 546668 w 781050"/>
                  <a:gd name="connsiteY183" fmla="*/ 57350 h 771525"/>
                  <a:gd name="connsiteX184" fmla="*/ 586254 w 781050"/>
                  <a:gd name="connsiteY184" fmla="*/ 52426 h 771525"/>
                  <a:gd name="connsiteX185" fmla="*/ 613658 w 781050"/>
                  <a:gd name="connsiteY185" fmla="*/ 63303 h 771525"/>
                  <a:gd name="connsiteX186" fmla="*/ 602352 w 781050"/>
                  <a:gd name="connsiteY186" fmla="*/ 63246 h 771525"/>
                  <a:gd name="connsiteX187" fmla="*/ 627412 w 781050"/>
                  <a:gd name="connsiteY187" fmla="*/ 66618 h 771525"/>
                  <a:gd name="connsiteX188" fmla="*/ 675551 w 781050"/>
                  <a:gd name="connsiteY188" fmla="*/ 60550 h 771525"/>
                  <a:gd name="connsiteX189" fmla="*/ 726472 w 781050"/>
                  <a:gd name="connsiteY189" fmla="*/ 54054 h 771525"/>
                  <a:gd name="connsiteX190" fmla="*/ 728929 w 781050"/>
                  <a:gd name="connsiteY190" fmla="*/ 77534 h 771525"/>
                  <a:gd name="connsiteX191" fmla="*/ 727729 w 781050"/>
                  <a:gd name="connsiteY191" fmla="*/ 61646 h 771525"/>
                  <a:gd name="connsiteX192" fmla="*/ 731510 w 781050"/>
                  <a:gd name="connsiteY192" fmla="*/ 72828 h 771525"/>
                  <a:gd name="connsiteX193" fmla="*/ 729386 w 781050"/>
                  <a:gd name="connsiteY193" fmla="*/ 84801 h 771525"/>
                  <a:gd name="connsiteX194" fmla="*/ 735968 w 781050"/>
                  <a:gd name="connsiteY194" fmla="*/ 62360 h 771525"/>
                  <a:gd name="connsiteX195" fmla="*/ 735740 w 781050"/>
                  <a:gd name="connsiteY195" fmla="*/ 70190 h 771525"/>
                  <a:gd name="connsiteX196" fmla="*/ 736759 w 781050"/>
                  <a:gd name="connsiteY196" fmla="*/ 58512 h 771525"/>
                  <a:gd name="connsiteX197" fmla="*/ 738178 w 781050"/>
                  <a:gd name="connsiteY197" fmla="*/ 92173 h 771525"/>
                  <a:gd name="connsiteX198" fmla="*/ 736292 w 781050"/>
                  <a:gd name="connsiteY198" fmla="*/ 120158 h 771525"/>
                  <a:gd name="connsiteX199" fmla="*/ 734416 w 781050"/>
                  <a:gd name="connsiteY199" fmla="*/ 100022 h 771525"/>
                  <a:gd name="connsiteX200" fmla="*/ 730815 w 781050"/>
                  <a:gd name="connsiteY200" fmla="*/ 95669 h 771525"/>
                  <a:gd name="connsiteX201" fmla="*/ 724519 w 781050"/>
                  <a:gd name="connsiteY201" fmla="*/ 75028 h 771525"/>
                  <a:gd name="connsiteX202" fmla="*/ 719366 w 781050"/>
                  <a:gd name="connsiteY202" fmla="*/ 83696 h 771525"/>
                  <a:gd name="connsiteX203" fmla="*/ 720862 w 781050"/>
                  <a:gd name="connsiteY203" fmla="*/ 99298 h 771525"/>
                  <a:gd name="connsiteX204" fmla="*/ 717356 w 781050"/>
                  <a:gd name="connsiteY204" fmla="*/ 89725 h 771525"/>
                  <a:gd name="connsiteX205" fmla="*/ 714337 w 781050"/>
                  <a:gd name="connsiteY205" fmla="*/ 88678 h 771525"/>
                  <a:gd name="connsiteX206" fmla="*/ 720052 w 781050"/>
                  <a:gd name="connsiteY206" fmla="*/ 101898 h 771525"/>
                  <a:gd name="connsiteX207" fmla="*/ 716385 w 781050"/>
                  <a:gd name="connsiteY207" fmla="*/ 105823 h 771525"/>
                  <a:gd name="connsiteX208" fmla="*/ 717709 w 781050"/>
                  <a:gd name="connsiteY208" fmla="*/ 117224 h 771525"/>
                  <a:gd name="connsiteX209" fmla="*/ 715347 w 781050"/>
                  <a:gd name="connsiteY209" fmla="*/ 113824 h 771525"/>
                  <a:gd name="connsiteX210" fmla="*/ 717928 w 781050"/>
                  <a:gd name="connsiteY210" fmla="*/ 149933 h 771525"/>
                  <a:gd name="connsiteX211" fmla="*/ 719700 w 781050"/>
                  <a:gd name="connsiteY211" fmla="*/ 130159 h 771525"/>
                  <a:gd name="connsiteX212" fmla="*/ 734673 w 781050"/>
                  <a:gd name="connsiteY212" fmla="*/ 164487 h 771525"/>
                  <a:gd name="connsiteX213" fmla="*/ 729872 w 781050"/>
                  <a:gd name="connsiteY213" fmla="*/ 180308 h 771525"/>
                  <a:gd name="connsiteX214" fmla="*/ 721519 w 781050"/>
                  <a:gd name="connsiteY214" fmla="*/ 157591 h 771525"/>
                  <a:gd name="connsiteX215" fmla="*/ 718547 w 781050"/>
                  <a:gd name="connsiteY215" fmla="*/ 181375 h 771525"/>
                  <a:gd name="connsiteX216" fmla="*/ 708936 w 781050"/>
                  <a:gd name="connsiteY216" fmla="*/ 154438 h 771525"/>
                  <a:gd name="connsiteX217" fmla="*/ 712318 w 781050"/>
                  <a:gd name="connsiteY217" fmla="*/ 187966 h 771525"/>
                  <a:gd name="connsiteX218" fmla="*/ 721976 w 781050"/>
                  <a:gd name="connsiteY218" fmla="*/ 184013 h 771525"/>
                  <a:gd name="connsiteX219" fmla="*/ 719176 w 781050"/>
                  <a:gd name="connsiteY219" fmla="*/ 212760 h 771525"/>
                  <a:gd name="connsiteX220" fmla="*/ 714146 w 781050"/>
                  <a:gd name="connsiteY220" fmla="*/ 195872 h 771525"/>
                  <a:gd name="connsiteX221" fmla="*/ 716375 w 781050"/>
                  <a:gd name="connsiteY221" fmla="*/ 241497 h 771525"/>
                  <a:gd name="connsiteX222" fmla="*/ 725014 w 781050"/>
                  <a:gd name="connsiteY222" fmla="*/ 246564 h 771525"/>
                  <a:gd name="connsiteX223" fmla="*/ 723452 w 781050"/>
                  <a:gd name="connsiteY223" fmla="*/ 248060 h 771525"/>
                  <a:gd name="connsiteX224" fmla="*/ 730958 w 781050"/>
                  <a:gd name="connsiteY224" fmla="*/ 257642 h 771525"/>
                  <a:gd name="connsiteX225" fmla="*/ 728786 w 781050"/>
                  <a:gd name="connsiteY225" fmla="*/ 267014 h 771525"/>
                  <a:gd name="connsiteX226" fmla="*/ 734968 w 781050"/>
                  <a:gd name="connsiteY226" fmla="*/ 283521 h 771525"/>
                  <a:gd name="connsiteX227" fmla="*/ 735482 w 781050"/>
                  <a:gd name="connsiteY227" fmla="*/ 279025 h 771525"/>
                  <a:gd name="connsiteX228" fmla="*/ 743083 w 781050"/>
                  <a:gd name="connsiteY228" fmla="*/ 293037 h 771525"/>
                  <a:gd name="connsiteX229" fmla="*/ 739254 w 781050"/>
                  <a:gd name="connsiteY229" fmla="*/ 304114 h 771525"/>
                  <a:gd name="connsiteX230" fmla="*/ 737997 w 781050"/>
                  <a:gd name="connsiteY230" fmla="*/ 333851 h 771525"/>
                  <a:gd name="connsiteX231" fmla="*/ 739702 w 781050"/>
                  <a:gd name="connsiteY231" fmla="*/ 337623 h 771525"/>
                  <a:gd name="connsiteX232" fmla="*/ 735473 w 781050"/>
                  <a:gd name="connsiteY232" fmla="*/ 357130 h 771525"/>
                  <a:gd name="connsiteX233" fmla="*/ 743598 w 781050"/>
                  <a:gd name="connsiteY233" fmla="*/ 386182 h 771525"/>
                  <a:gd name="connsiteX234" fmla="*/ 744969 w 781050"/>
                  <a:gd name="connsiteY234" fmla="*/ 348186 h 771525"/>
                  <a:gd name="connsiteX235" fmla="*/ 750122 w 781050"/>
                  <a:gd name="connsiteY235" fmla="*/ 342395 h 771525"/>
                  <a:gd name="connsiteX236" fmla="*/ 744750 w 781050"/>
                  <a:gd name="connsiteY236" fmla="*/ 315458 h 771525"/>
                  <a:gd name="connsiteX237" fmla="*/ 752751 w 781050"/>
                  <a:gd name="connsiteY237" fmla="*/ 328146 h 771525"/>
                  <a:gd name="connsiteX238" fmla="*/ 752808 w 781050"/>
                  <a:gd name="connsiteY238" fmla="*/ 355854 h 771525"/>
                  <a:gd name="connsiteX239" fmla="*/ 747722 w 781050"/>
                  <a:gd name="connsiteY239" fmla="*/ 369818 h 771525"/>
                  <a:gd name="connsiteX240" fmla="*/ 748865 w 781050"/>
                  <a:gd name="connsiteY240" fmla="*/ 455333 h 771525"/>
                  <a:gd name="connsiteX241" fmla="*/ 742112 w 781050"/>
                  <a:gd name="connsiteY241" fmla="*/ 407841 h 771525"/>
                  <a:gd name="connsiteX242" fmla="*/ 744284 w 781050"/>
                  <a:gd name="connsiteY242" fmla="*/ 406222 h 771525"/>
                  <a:gd name="connsiteX243" fmla="*/ 738111 w 781050"/>
                  <a:gd name="connsiteY243" fmla="*/ 421034 h 771525"/>
                  <a:gd name="connsiteX244" fmla="*/ 737473 w 781050"/>
                  <a:gd name="connsiteY244" fmla="*/ 526275 h 771525"/>
                  <a:gd name="connsiteX245" fmla="*/ 742674 w 781050"/>
                  <a:gd name="connsiteY245" fmla="*/ 528704 h 771525"/>
                  <a:gd name="connsiteX246" fmla="*/ 743874 w 781050"/>
                  <a:gd name="connsiteY246" fmla="*/ 505225 h 771525"/>
                  <a:gd name="connsiteX247" fmla="*/ 747541 w 781050"/>
                  <a:gd name="connsiteY247" fmla="*/ 521056 h 771525"/>
                  <a:gd name="connsiteX248" fmla="*/ 749198 w 781050"/>
                  <a:gd name="connsiteY248" fmla="*/ 504396 h 771525"/>
                  <a:gd name="connsiteX249" fmla="*/ 753713 w 781050"/>
                  <a:gd name="connsiteY249" fmla="*/ 525818 h 771525"/>
                  <a:gd name="connsiteX250" fmla="*/ 747246 w 781050"/>
                  <a:gd name="connsiteY250" fmla="*/ 538734 h 771525"/>
                  <a:gd name="connsiteX251" fmla="*/ 751065 w 781050"/>
                  <a:gd name="connsiteY251" fmla="*/ 598637 h 771525"/>
                  <a:gd name="connsiteX252" fmla="*/ 748951 w 781050"/>
                  <a:gd name="connsiteY252" fmla="*/ 588864 h 771525"/>
                  <a:gd name="connsiteX253" fmla="*/ 748608 w 781050"/>
                  <a:gd name="connsiteY253" fmla="*/ 598380 h 771525"/>
                  <a:gd name="connsiteX254" fmla="*/ 737111 w 781050"/>
                  <a:gd name="connsiteY254" fmla="*/ 535810 h 771525"/>
                  <a:gd name="connsiteX255" fmla="*/ 742026 w 781050"/>
                  <a:gd name="connsiteY255" fmla="*/ 594922 h 771525"/>
                  <a:gd name="connsiteX256" fmla="*/ 740654 w 781050"/>
                  <a:gd name="connsiteY256" fmla="*/ 593884 h 771525"/>
                  <a:gd name="connsiteX257" fmla="*/ 743683 w 781050"/>
                  <a:gd name="connsiteY257" fmla="*/ 597818 h 771525"/>
                  <a:gd name="connsiteX258" fmla="*/ 741902 w 781050"/>
                  <a:gd name="connsiteY258" fmla="*/ 637127 h 771525"/>
                  <a:gd name="connsiteX259" fmla="*/ 742998 w 781050"/>
                  <a:gd name="connsiteY259" fmla="*/ 616858 h 771525"/>
                  <a:gd name="connsiteX260" fmla="*/ 748322 w 781050"/>
                  <a:gd name="connsiteY260" fmla="*/ 616039 h 771525"/>
                  <a:gd name="connsiteX261" fmla="*/ 753056 w 781050"/>
                  <a:gd name="connsiteY261" fmla="*/ 728748 h 771525"/>
                  <a:gd name="connsiteX262" fmla="*/ 755866 w 781050"/>
                  <a:gd name="connsiteY262" fmla="*/ 699983 h 771525"/>
                  <a:gd name="connsiteX263" fmla="*/ 766963 w 781050"/>
                  <a:gd name="connsiteY263" fmla="*/ 705298 h 771525"/>
                  <a:gd name="connsiteX264" fmla="*/ 767248 w 781050"/>
                  <a:gd name="connsiteY264" fmla="*/ 687610 h 771525"/>
                  <a:gd name="connsiteX265" fmla="*/ 773249 w 781050"/>
                  <a:gd name="connsiteY265" fmla="*/ 687343 h 771525"/>
                  <a:gd name="connsiteX266" fmla="*/ 772449 w 781050"/>
                  <a:gd name="connsiteY266" fmla="*/ 701259 h 771525"/>
                  <a:gd name="connsiteX267" fmla="*/ 774906 w 781050"/>
                  <a:gd name="connsiteY267" fmla="*/ 729291 h 771525"/>
                  <a:gd name="connsiteX268" fmla="*/ 774402 w 781050"/>
                  <a:gd name="connsiteY268" fmla="*/ 714251 h 771525"/>
                  <a:gd name="connsiteX269" fmla="*/ 778221 w 781050"/>
                  <a:gd name="connsiteY269" fmla="*/ 735130 h 771525"/>
                  <a:gd name="connsiteX270" fmla="*/ 777716 w 781050"/>
                  <a:gd name="connsiteY270" fmla="*/ 681028 h 771525"/>
                  <a:gd name="connsiteX271" fmla="*/ 770611 w 781050"/>
                  <a:gd name="connsiteY271" fmla="*/ 682066 h 771525"/>
                  <a:gd name="connsiteX272" fmla="*/ 766791 w 781050"/>
                  <a:gd name="connsiteY272" fmla="*/ 661187 h 771525"/>
                  <a:gd name="connsiteX273" fmla="*/ 775135 w 781050"/>
                  <a:gd name="connsiteY273" fmla="*/ 664388 h 771525"/>
                  <a:gd name="connsiteX274" fmla="*/ 773706 w 781050"/>
                  <a:gd name="connsiteY274" fmla="*/ 635613 h 771525"/>
                  <a:gd name="connsiteX275" fmla="*/ 778793 w 781050"/>
                  <a:gd name="connsiteY275" fmla="*/ 602094 h 771525"/>
                  <a:gd name="connsiteX276" fmla="*/ 770868 w 781050"/>
                  <a:gd name="connsiteY276" fmla="*/ 578577 h 771525"/>
                  <a:gd name="connsiteX277" fmla="*/ 762895 w 781050"/>
                  <a:gd name="connsiteY277" fmla="*/ 593131 h 771525"/>
                  <a:gd name="connsiteX278" fmla="*/ 765296 w 781050"/>
                  <a:gd name="connsiteY278" fmla="*/ 604733 h 771525"/>
                  <a:gd name="connsiteX279" fmla="*/ 760095 w 781050"/>
                  <a:gd name="connsiteY279" fmla="*/ 621887 h 771525"/>
                  <a:gd name="connsiteX280" fmla="*/ 760895 w 781050"/>
                  <a:gd name="connsiteY280" fmla="*/ 599713 h 771525"/>
                  <a:gd name="connsiteX281" fmla="*/ 751513 w 781050"/>
                  <a:gd name="connsiteY281" fmla="*/ 566471 h 771525"/>
                  <a:gd name="connsiteX282" fmla="*/ 753399 w 781050"/>
                  <a:gd name="connsiteY282" fmla="*/ 543449 h 771525"/>
                  <a:gd name="connsiteX283" fmla="*/ 758895 w 781050"/>
                  <a:gd name="connsiteY283" fmla="*/ 547735 h 771525"/>
                  <a:gd name="connsiteX284" fmla="*/ 757399 w 781050"/>
                  <a:gd name="connsiteY284" fmla="*/ 569376 h 771525"/>
                  <a:gd name="connsiteX285" fmla="*/ 761371 w 781050"/>
                  <a:gd name="connsiteY285" fmla="*/ 518751 h 771525"/>
                  <a:gd name="connsiteX286" fmla="*/ 758952 w 781050"/>
                  <a:gd name="connsiteY286" fmla="*/ 516836 h 771525"/>
                  <a:gd name="connsiteX287" fmla="*/ 765019 w 781050"/>
                  <a:gd name="connsiteY287" fmla="*/ 485718 h 771525"/>
                  <a:gd name="connsiteX288" fmla="*/ 764048 w 781050"/>
                  <a:gd name="connsiteY288" fmla="*/ 424767 h 771525"/>
                  <a:gd name="connsiteX289" fmla="*/ 765372 w 781050"/>
                  <a:gd name="connsiteY289" fmla="*/ 437178 h 771525"/>
                  <a:gd name="connsiteX290" fmla="*/ 765534 w 781050"/>
                  <a:gd name="connsiteY290" fmla="*/ 403146 h 771525"/>
                  <a:gd name="connsiteX291" fmla="*/ 770277 w 781050"/>
                  <a:gd name="connsiteY291" fmla="*/ 418148 h 771525"/>
                  <a:gd name="connsiteX292" fmla="*/ 770106 w 781050"/>
                  <a:gd name="connsiteY292" fmla="*/ 393611 h 771525"/>
                  <a:gd name="connsiteX293" fmla="*/ 772449 w 781050"/>
                  <a:gd name="connsiteY293" fmla="*/ 397040 h 771525"/>
                  <a:gd name="connsiteX294" fmla="*/ 773954 w 781050"/>
                  <a:gd name="connsiteY294" fmla="*/ 355883 h 771525"/>
                  <a:gd name="connsiteX295" fmla="*/ 768458 w 781050"/>
                  <a:gd name="connsiteY295" fmla="*/ 293065 h 771525"/>
                  <a:gd name="connsiteX296" fmla="*/ 772344 w 781050"/>
                  <a:gd name="connsiteY296" fmla="*/ 322097 h 771525"/>
                  <a:gd name="connsiteX297" fmla="*/ 774583 w 781050"/>
                  <a:gd name="connsiteY297" fmla="*/ 289655 h 771525"/>
                  <a:gd name="connsiteX298" fmla="*/ 761781 w 781050"/>
                  <a:gd name="connsiteY298" fmla="*/ 253746 h 771525"/>
                  <a:gd name="connsiteX299" fmla="*/ 766124 w 781050"/>
                  <a:gd name="connsiteY299" fmla="*/ 250546 h 771525"/>
                  <a:gd name="connsiteX300" fmla="*/ 764467 w 781050"/>
                  <a:gd name="connsiteY300" fmla="*/ 228162 h 771525"/>
                  <a:gd name="connsiteX301" fmla="*/ 757095 w 781050"/>
                  <a:gd name="connsiteY301" fmla="*/ 227352 h 771525"/>
                  <a:gd name="connsiteX302" fmla="*/ 753599 w 781050"/>
                  <a:gd name="connsiteY302" fmla="*/ 197025 h 771525"/>
                  <a:gd name="connsiteX303" fmla="*/ 760466 w 781050"/>
                  <a:gd name="connsiteY303" fmla="*/ 182785 h 771525"/>
                  <a:gd name="connsiteX304" fmla="*/ 756695 w 781050"/>
                  <a:gd name="connsiteY304" fmla="*/ 111204 h 771525"/>
                  <a:gd name="connsiteX305" fmla="*/ 762867 w 781050"/>
                  <a:gd name="connsiteY305" fmla="*/ 116272 h 771525"/>
                  <a:gd name="connsiteX306" fmla="*/ 762181 w 781050"/>
                  <a:gd name="connsiteY306" fmla="*/ 85373 h 771525"/>
                  <a:gd name="connsiteX307" fmla="*/ 765600 w 781050"/>
                  <a:gd name="connsiteY307" fmla="*/ 92212 h 771525"/>
                  <a:gd name="connsiteX308" fmla="*/ 766477 w 781050"/>
                  <a:gd name="connsiteY308" fmla="*/ 123920 h 771525"/>
                  <a:gd name="connsiteX309" fmla="*/ 766772 w 781050"/>
                  <a:gd name="connsiteY309" fmla="*/ 100679 h 771525"/>
                  <a:gd name="connsiteX310" fmla="*/ 766820 w 781050"/>
                  <a:gd name="connsiteY310" fmla="*/ 71514 h 771525"/>
                  <a:gd name="connsiteX311" fmla="*/ 766562 w 781050"/>
                  <a:gd name="connsiteY311" fmla="*/ 13945 h 771525"/>
                  <a:gd name="connsiteX312" fmla="*/ 762257 w 781050"/>
                  <a:gd name="connsiteY312" fmla="*/ 13964 h 771525"/>
                  <a:gd name="connsiteX313" fmla="*/ 765867 w 781050"/>
                  <a:gd name="connsiteY313" fmla="*/ 14640 h 771525"/>
                  <a:gd name="connsiteX314" fmla="*/ 762086 w 781050"/>
                  <a:gd name="connsiteY314" fmla="*/ 24955 h 771525"/>
                  <a:gd name="connsiteX315" fmla="*/ 761238 w 781050"/>
                  <a:gd name="connsiteY315" fmla="*/ 19269 h 771525"/>
                  <a:gd name="connsiteX316" fmla="*/ 719404 w 781050"/>
                  <a:gd name="connsiteY316" fmla="*/ 19850 h 771525"/>
                  <a:gd name="connsiteX317" fmla="*/ 731196 w 781050"/>
                  <a:gd name="connsiteY317" fmla="*/ 16535 h 771525"/>
                  <a:gd name="connsiteX318" fmla="*/ 701973 w 781050"/>
                  <a:gd name="connsiteY318" fmla="*/ 17326 h 771525"/>
                  <a:gd name="connsiteX319" fmla="*/ 721985 w 781050"/>
                  <a:gd name="connsiteY319" fmla="*/ 10982 h 771525"/>
                  <a:gd name="connsiteX320" fmla="*/ 693391 w 781050"/>
                  <a:gd name="connsiteY320" fmla="*/ 12182 h 771525"/>
                  <a:gd name="connsiteX321" fmla="*/ 703850 w 781050"/>
                  <a:gd name="connsiteY321" fmla="*/ 7772 h 771525"/>
                  <a:gd name="connsiteX322" fmla="*/ 660225 w 781050"/>
                  <a:gd name="connsiteY322" fmla="*/ 7144 h 771525"/>
                  <a:gd name="connsiteX323" fmla="*/ 647033 w 781050"/>
                  <a:gd name="connsiteY323" fmla="*/ 11601 h 771525"/>
                  <a:gd name="connsiteX324" fmla="*/ 561527 w 781050"/>
                  <a:gd name="connsiteY324" fmla="*/ 8506 h 771525"/>
                  <a:gd name="connsiteX325" fmla="*/ 581587 w 781050"/>
                  <a:gd name="connsiteY325" fmla="*/ 12059 h 771525"/>
                  <a:gd name="connsiteX326" fmla="*/ 562575 w 781050"/>
                  <a:gd name="connsiteY326" fmla="*/ 19831 h 771525"/>
                  <a:gd name="connsiteX327" fmla="*/ 511931 w 781050"/>
                  <a:gd name="connsiteY327" fmla="*/ 18002 h 771525"/>
                  <a:gd name="connsiteX328" fmla="*/ 506654 w 781050"/>
                  <a:gd name="connsiteY328" fmla="*/ 7925 h 771525"/>
                  <a:gd name="connsiteX329" fmla="*/ 464420 w 781050"/>
                  <a:gd name="connsiteY329" fmla="*/ 16269 h 771525"/>
                  <a:gd name="connsiteX330" fmla="*/ 445132 w 781050"/>
                  <a:gd name="connsiteY330" fmla="*/ 9582 h 771525"/>
                  <a:gd name="connsiteX331" fmla="*/ 320831 w 781050"/>
                  <a:gd name="connsiteY331" fmla="*/ 12487 h 771525"/>
                  <a:gd name="connsiteX332" fmla="*/ 326365 w 781050"/>
                  <a:gd name="connsiteY332" fmla="*/ 15869 h 771525"/>
                  <a:gd name="connsiteX333" fmla="*/ 301314 w 781050"/>
                  <a:gd name="connsiteY333" fmla="*/ 12487 h 771525"/>
                  <a:gd name="connsiteX334" fmla="*/ 263052 w 781050"/>
                  <a:gd name="connsiteY334" fmla="*/ 17812 h 771525"/>
                  <a:gd name="connsiteX335" fmla="*/ 270948 w 781050"/>
                  <a:gd name="connsiteY335" fmla="*/ 20222 h 771525"/>
                  <a:gd name="connsiteX336" fmla="*/ 237439 w 781050"/>
                  <a:gd name="connsiteY336" fmla="*/ 19355 h 771525"/>
                  <a:gd name="connsiteX337" fmla="*/ 256727 w 781050"/>
                  <a:gd name="connsiteY337" fmla="*/ 13345 h 771525"/>
                  <a:gd name="connsiteX338" fmla="*/ 215017 w 781050"/>
                  <a:gd name="connsiteY338" fmla="*/ 16783 h 771525"/>
                  <a:gd name="connsiteX339" fmla="*/ 217113 w 781050"/>
                  <a:gd name="connsiteY339" fmla="*/ 14030 h 771525"/>
                  <a:gd name="connsiteX340" fmla="*/ 136103 w 781050"/>
                  <a:gd name="connsiteY340" fmla="*/ 19917 h 771525"/>
                  <a:gd name="connsiteX341" fmla="*/ 130569 w 781050"/>
                  <a:gd name="connsiteY341" fmla="*/ 16545 h 771525"/>
                  <a:gd name="connsiteX342" fmla="*/ 102603 w 781050"/>
                  <a:gd name="connsiteY342" fmla="*/ 19069 h 771525"/>
                  <a:gd name="connsiteX343" fmla="*/ 107890 w 781050"/>
                  <a:gd name="connsiteY343" fmla="*/ 16440 h 771525"/>
                  <a:gd name="connsiteX344" fmla="*/ 101108 w 781050"/>
                  <a:gd name="connsiteY344" fmla="*/ 16459 h 771525"/>
                  <a:gd name="connsiteX345" fmla="*/ 89211 w 781050"/>
                  <a:gd name="connsiteY345" fmla="*/ 16707 h 771525"/>
                  <a:gd name="connsiteX346" fmla="*/ 65903 w 781050"/>
                  <a:gd name="connsiteY346" fmla="*/ 17602 h 771525"/>
                  <a:gd name="connsiteX347" fmla="*/ 30099 w 781050"/>
                  <a:gd name="connsiteY347" fmla="*/ 19231 h 771525"/>
                  <a:gd name="connsiteX348" fmla="*/ 50663 w 781050"/>
                  <a:gd name="connsiteY348" fmla="*/ 17240 h 771525"/>
                  <a:gd name="connsiteX349" fmla="*/ 7525 w 781050"/>
                  <a:gd name="connsiteY349" fmla="*/ 18507 h 771525"/>
                  <a:gd name="connsiteX350" fmla="*/ 7801 w 781050"/>
                  <a:gd name="connsiteY350" fmla="*/ 83553 h 771525"/>
                  <a:gd name="connsiteX351" fmla="*/ 7144 w 781050"/>
                  <a:gd name="connsiteY351" fmla="*/ 73162 h 771525"/>
                  <a:gd name="connsiteX352" fmla="*/ 7182 w 781050"/>
                  <a:gd name="connsiteY352" fmla="*/ 93659 h 771525"/>
                  <a:gd name="connsiteX353" fmla="*/ 7420 w 781050"/>
                  <a:gd name="connsiteY353" fmla="*/ 113014 h 771525"/>
                  <a:gd name="connsiteX354" fmla="*/ 8258 w 781050"/>
                  <a:gd name="connsiteY354" fmla="*/ 136493 h 771525"/>
                  <a:gd name="connsiteX355" fmla="*/ 9801 w 781050"/>
                  <a:gd name="connsiteY355" fmla="*/ 186099 h 771525"/>
                  <a:gd name="connsiteX356" fmla="*/ 14611 w 781050"/>
                  <a:gd name="connsiteY356" fmla="*/ 228819 h 771525"/>
                  <a:gd name="connsiteX357" fmla="*/ 12421 w 781050"/>
                  <a:gd name="connsiteY357" fmla="*/ 286179 h 771525"/>
                  <a:gd name="connsiteX358" fmla="*/ 13745 w 781050"/>
                  <a:gd name="connsiteY358" fmla="*/ 281864 h 771525"/>
                  <a:gd name="connsiteX359" fmla="*/ 11630 w 781050"/>
                  <a:gd name="connsiteY359" fmla="*/ 330698 h 771525"/>
                  <a:gd name="connsiteX360" fmla="*/ 14935 w 781050"/>
                  <a:gd name="connsiteY360" fmla="*/ 414604 h 771525"/>
                  <a:gd name="connsiteX361" fmla="*/ 13002 w 781050"/>
                  <a:gd name="connsiteY361" fmla="*/ 409842 h 771525"/>
                  <a:gd name="connsiteX362" fmla="*/ 15002 w 781050"/>
                  <a:gd name="connsiteY362" fmla="*/ 461867 h 771525"/>
                  <a:gd name="connsiteX363" fmla="*/ 12535 w 781050"/>
                  <a:gd name="connsiteY363" fmla="*/ 461591 h 771525"/>
                  <a:gd name="connsiteX364" fmla="*/ 12849 w 781050"/>
                  <a:gd name="connsiteY364" fmla="*/ 598389 h 771525"/>
                  <a:gd name="connsiteX365" fmla="*/ 14288 w 781050"/>
                  <a:gd name="connsiteY365" fmla="*/ 666921 h 771525"/>
                  <a:gd name="connsiteX366" fmla="*/ 14773 w 781050"/>
                  <a:gd name="connsiteY366" fmla="*/ 712975 h 771525"/>
                  <a:gd name="connsiteX367" fmla="*/ 14897 w 781050"/>
                  <a:gd name="connsiteY367" fmla="*/ 765658 h 771525"/>
                  <a:gd name="connsiteX368" fmla="*/ 37509 w 781050"/>
                  <a:gd name="connsiteY368" fmla="*/ 765753 h 771525"/>
                  <a:gd name="connsiteX369" fmla="*/ 203797 w 781050"/>
                  <a:gd name="connsiteY369" fmla="*/ 767020 h 771525"/>
                  <a:gd name="connsiteX370" fmla="*/ 355616 w 781050"/>
                  <a:gd name="connsiteY370" fmla="*/ 767296 h 771525"/>
                  <a:gd name="connsiteX371" fmla="*/ 648986 w 781050"/>
                  <a:gd name="connsiteY371" fmla="*/ 761838 h 771525"/>
                  <a:gd name="connsiteX372" fmla="*/ 721300 w 781050"/>
                  <a:gd name="connsiteY372" fmla="*/ 708365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</a:cxnLst>
                <a:rect l="l" t="t" r="r" b="b"/>
                <a:pathLst>
                  <a:path w="781050" h="771525">
                    <a:moveTo>
                      <a:pt x="721300" y="708365"/>
                    </a:moveTo>
                    <a:cubicBezTo>
                      <a:pt x="714194" y="706384"/>
                      <a:pt x="738911" y="703212"/>
                      <a:pt x="724138" y="702393"/>
                    </a:cubicBezTo>
                    <a:lnTo>
                      <a:pt x="709517" y="706803"/>
                    </a:lnTo>
                    <a:cubicBezTo>
                      <a:pt x="711946" y="704745"/>
                      <a:pt x="703631" y="702288"/>
                      <a:pt x="701983" y="700440"/>
                    </a:cubicBezTo>
                    <a:cubicBezTo>
                      <a:pt x="696125" y="704536"/>
                      <a:pt x="720728" y="707231"/>
                      <a:pt x="703507" y="712841"/>
                    </a:cubicBezTo>
                    <a:cubicBezTo>
                      <a:pt x="699506" y="715337"/>
                      <a:pt x="686429" y="714851"/>
                      <a:pt x="679809" y="714261"/>
                    </a:cubicBezTo>
                    <a:cubicBezTo>
                      <a:pt x="694573" y="715070"/>
                      <a:pt x="679437" y="718090"/>
                      <a:pt x="673513" y="719585"/>
                    </a:cubicBezTo>
                    <a:cubicBezTo>
                      <a:pt x="664426" y="717880"/>
                      <a:pt x="649900" y="718690"/>
                      <a:pt x="645700" y="716032"/>
                    </a:cubicBezTo>
                    <a:cubicBezTo>
                      <a:pt x="644319" y="716994"/>
                      <a:pt x="637270" y="717528"/>
                      <a:pt x="632451" y="717090"/>
                    </a:cubicBezTo>
                    <a:lnTo>
                      <a:pt x="631984" y="715718"/>
                    </a:lnTo>
                    <a:cubicBezTo>
                      <a:pt x="621135" y="716928"/>
                      <a:pt x="635660" y="717052"/>
                      <a:pt x="632889" y="718490"/>
                    </a:cubicBezTo>
                    <a:cubicBezTo>
                      <a:pt x="625040" y="718957"/>
                      <a:pt x="612753" y="716013"/>
                      <a:pt x="599951" y="716204"/>
                    </a:cubicBezTo>
                    <a:cubicBezTo>
                      <a:pt x="612753" y="716013"/>
                      <a:pt x="623402" y="714099"/>
                      <a:pt x="632555" y="712565"/>
                    </a:cubicBezTo>
                    <a:cubicBezTo>
                      <a:pt x="609219" y="710136"/>
                      <a:pt x="636670" y="705536"/>
                      <a:pt x="641880" y="701945"/>
                    </a:cubicBezTo>
                    <a:cubicBezTo>
                      <a:pt x="623126" y="703640"/>
                      <a:pt x="615953" y="706193"/>
                      <a:pt x="600637" y="708527"/>
                    </a:cubicBezTo>
                    <a:cubicBezTo>
                      <a:pt x="582006" y="705679"/>
                      <a:pt x="602094" y="698383"/>
                      <a:pt x="606790" y="697954"/>
                    </a:cubicBezTo>
                    <a:cubicBezTo>
                      <a:pt x="589759" y="699973"/>
                      <a:pt x="571919" y="704431"/>
                      <a:pt x="562775" y="705964"/>
                    </a:cubicBezTo>
                    <a:cubicBezTo>
                      <a:pt x="575453" y="700545"/>
                      <a:pt x="573272" y="698830"/>
                      <a:pt x="584692" y="694468"/>
                    </a:cubicBezTo>
                    <a:cubicBezTo>
                      <a:pt x="571033" y="691334"/>
                      <a:pt x="568252" y="695182"/>
                      <a:pt x="561718" y="697240"/>
                    </a:cubicBezTo>
                    <a:cubicBezTo>
                      <a:pt x="565528" y="696735"/>
                      <a:pt x="571414" y="696373"/>
                      <a:pt x="572795" y="697440"/>
                    </a:cubicBezTo>
                    <a:cubicBezTo>
                      <a:pt x="556565" y="696992"/>
                      <a:pt x="559337" y="705326"/>
                      <a:pt x="550888" y="708936"/>
                    </a:cubicBezTo>
                    <a:cubicBezTo>
                      <a:pt x="538886" y="706688"/>
                      <a:pt x="516017" y="705650"/>
                      <a:pt x="517541" y="700745"/>
                    </a:cubicBezTo>
                    <a:lnTo>
                      <a:pt x="517703" y="705974"/>
                    </a:lnTo>
                    <a:cubicBezTo>
                      <a:pt x="503644" y="707241"/>
                      <a:pt x="510397" y="703297"/>
                      <a:pt x="508216" y="701592"/>
                    </a:cubicBezTo>
                    <a:cubicBezTo>
                      <a:pt x="502968" y="705164"/>
                      <a:pt x="509521" y="710289"/>
                      <a:pt x="485813" y="711708"/>
                    </a:cubicBezTo>
                    <a:cubicBezTo>
                      <a:pt x="489461" y="703278"/>
                      <a:pt x="464677" y="710984"/>
                      <a:pt x="465334" y="703316"/>
                    </a:cubicBezTo>
                    <a:cubicBezTo>
                      <a:pt x="454257" y="703831"/>
                      <a:pt x="449218" y="708098"/>
                      <a:pt x="437683" y="707231"/>
                    </a:cubicBezTo>
                    <a:cubicBezTo>
                      <a:pt x="424929" y="702897"/>
                      <a:pt x="455143" y="696839"/>
                      <a:pt x="462020" y="698125"/>
                    </a:cubicBezTo>
                    <a:cubicBezTo>
                      <a:pt x="478022" y="697887"/>
                      <a:pt x="459915" y="701650"/>
                      <a:pt x="466335" y="701554"/>
                    </a:cubicBezTo>
                    <a:lnTo>
                      <a:pt x="481641" y="699221"/>
                    </a:lnTo>
                    <a:cubicBezTo>
                      <a:pt x="473107" y="697611"/>
                      <a:pt x="456371" y="695773"/>
                      <a:pt x="458419" y="692268"/>
                    </a:cubicBezTo>
                    <a:cubicBezTo>
                      <a:pt x="442846" y="693906"/>
                      <a:pt x="470954" y="695897"/>
                      <a:pt x="453876" y="697916"/>
                    </a:cubicBezTo>
                    <a:lnTo>
                      <a:pt x="443579" y="695982"/>
                    </a:lnTo>
                    <a:cubicBezTo>
                      <a:pt x="426539" y="697992"/>
                      <a:pt x="447161" y="701859"/>
                      <a:pt x="424939" y="702907"/>
                    </a:cubicBezTo>
                    <a:cubicBezTo>
                      <a:pt x="439807" y="699183"/>
                      <a:pt x="400831" y="702926"/>
                      <a:pt x="402165" y="697335"/>
                    </a:cubicBezTo>
                    <a:cubicBezTo>
                      <a:pt x="401279" y="704326"/>
                      <a:pt x="362341" y="698306"/>
                      <a:pt x="357721" y="703955"/>
                    </a:cubicBezTo>
                    <a:lnTo>
                      <a:pt x="369494" y="705517"/>
                    </a:lnTo>
                    <a:lnTo>
                      <a:pt x="366874" y="702412"/>
                    </a:lnTo>
                    <a:cubicBezTo>
                      <a:pt x="379676" y="702221"/>
                      <a:pt x="390315" y="700316"/>
                      <a:pt x="403555" y="701497"/>
                    </a:cubicBezTo>
                    <a:cubicBezTo>
                      <a:pt x="393154" y="704088"/>
                      <a:pt x="407118" y="707355"/>
                      <a:pt x="395021" y="709641"/>
                    </a:cubicBezTo>
                    <a:cubicBezTo>
                      <a:pt x="372294" y="713842"/>
                      <a:pt x="388953" y="705898"/>
                      <a:pt x="385753" y="705955"/>
                    </a:cubicBezTo>
                    <a:lnTo>
                      <a:pt x="367675" y="709727"/>
                    </a:lnTo>
                    <a:lnTo>
                      <a:pt x="379943" y="712670"/>
                    </a:lnTo>
                    <a:cubicBezTo>
                      <a:pt x="365865" y="713946"/>
                      <a:pt x="346653" y="714242"/>
                      <a:pt x="327212" y="713851"/>
                    </a:cubicBezTo>
                    <a:cubicBezTo>
                      <a:pt x="298494" y="709765"/>
                      <a:pt x="330727" y="709955"/>
                      <a:pt x="310163" y="706088"/>
                    </a:cubicBezTo>
                    <a:cubicBezTo>
                      <a:pt x="300971" y="707622"/>
                      <a:pt x="303209" y="709346"/>
                      <a:pt x="290160" y="708851"/>
                    </a:cubicBezTo>
                    <a:cubicBezTo>
                      <a:pt x="297199" y="710832"/>
                      <a:pt x="302714" y="707955"/>
                      <a:pt x="307619" y="708231"/>
                    </a:cubicBezTo>
                    <a:cubicBezTo>
                      <a:pt x="313935" y="712661"/>
                      <a:pt x="284216" y="710336"/>
                      <a:pt x="285550" y="714499"/>
                    </a:cubicBezTo>
                    <a:cubicBezTo>
                      <a:pt x="280187" y="712841"/>
                      <a:pt x="281216" y="711079"/>
                      <a:pt x="285436" y="709260"/>
                    </a:cubicBezTo>
                    <a:cubicBezTo>
                      <a:pt x="263462" y="711003"/>
                      <a:pt x="242326" y="710298"/>
                      <a:pt x="234077" y="704841"/>
                    </a:cubicBezTo>
                    <a:lnTo>
                      <a:pt x="224600" y="710222"/>
                    </a:lnTo>
                    <a:cubicBezTo>
                      <a:pt x="186985" y="708365"/>
                      <a:pt x="250317" y="705288"/>
                      <a:pt x="218675" y="701935"/>
                    </a:cubicBezTo>
                    <a:cubicBezTo>
                      <a:pt x="205626" y="701440"/>
                      <a:pt x="192776" y="701650"/>
                      <a:pt x="187071" y="703840"/>
                    </a:cubicBezTo>
                    <a:lnTo>
                      <a:pt x="198377" y="704002"/>
                    </a:lnTo>
                    <a:cubicBezTo>
                      <a:pt x="189728" y="706936"/>
                      <a:pt x="190386" y="709012"/>
                      <a:pt x="176565" y="710965"/>
                    </a:cubicBezTo>
                    <a:cubicBezTo>
                      <a:pt x="166735" y="710422"/>
                      <a:pt x="172002" y="706860"/>
                      <a:pt x="160134" y="709822"/>
                    </a:cubicBezTo>
                    <a:cubicBezTo>
                      <a:pt x="130159" y="706803"/>
                      <a:pt x="150943" y="701592"/>
                      <a:pt x="155734" y="696649"/>
                    </a:cubicBezTo>
                    <a:cubicBezTo>
                      <a:pt x="133864" y="693839"/>
                      <a:pt x="166783" y="686400"/>
                      <a:pt x="152009" y="688686"/>
                    </a:cubicBezTo>
                    <a:lnTo>
                      <a:pt x="155991" y="689886"/>
                    </a:lnTo>
                    <a:lnTo>
                      <a:pt x="133321" y="697001"/>
                    </a:lnTo>
                    <a:cubicBezTo>
                      <a:pt x="154600" y="702945"/>
                      <a:pt x="141742" y="691486"/>
                      <a:pt x="150171" y="697449"/>
                    </a:cubicBezTo>
                    <a:lnTo>
                      <a:pt x="162839" y="697906"/>
                    </a:lnTo>
                    <a:cubicBezTo>
                      <a:pt x="158858" y="700935"/>
                      <a:pt x="129578" y="698821"/>
                      <a:pt x="126930" y="702250"/>
                    </a:cubicBezTo>
                    <a:cubicBezTo>
                      <a:pt x="126683" y="700478"/>
                      <a:pt x="129835" y="696354"/>
                      <a:pt x="143018" y="696125"/>
                    </a:cubicBezTo>
                    <a:lnTo>
                      <a:pt x="135122" y="689496"/>
                    </a:lnTo>
                    <a:cubicBezTo>
                      <a:pt x="127492" y="688858"/>
                      <a:pt x="122453" y="693268"/>
                      <a:pt x="118253" y="690286"/>
                    </a:cubicBezTo>
                    <a:cubicBezTo>
                      <a:pt x="106880" y="685991"/>
                      <a:pt x="134874" y="683485"/>
                      <a:pt x="106956" y="681771"/>
                    </a:cubicBezTo>
                    <a:cubicBezTo>
                      <a:pt x="105089" y="681714"/>
                      <a:pt x="103346" y="681657"/>
                      <a:pt x="101708" y="681609"/>
                    </a:cubicBezTo>
                    <a:lnTo>
                      <a:pt x="100955" y="681609"/>
                    </a:lnTo>
                    <a:lnTo>
                      <a:pt x="100870" y="681647"/>
                    </a:lnTo>
                    <a:cubicBezTo>
                      <a:pt x="100755" y="681733"/>
                      <a:pt x="100632" y="681933"/>
                      <a:pt x="100470" y="682200"/>
                    </a:cubicBezTo>
                    <a:cubicBezTo>
                      <a:pt x="100155" y="682743"/>
                      <a:pt x="99679" y="683600"/>
                      <a:pt x="99079" y="684467"/>
                    </a:cubicBezTo>
                    <a:cubicBezTo>
                      <a:pt x="97936" y="686191"/>
                      <a:pt x="96117" y="687962"/>
                      <a:pt x="95002" y="687429"/>
                    </a:cubicBezTo>
                    <a:cubicBezTo>
                      <a:pt x="94174" y="688915"/>
                      <a:pt x="95174" y="688753"/>
                      <a:pt x="96107" y="688962"/>
                    </a:cubicBezTo>
                    <a:cubicBezTo>
                      <a:pt x="93497" y="691201"/>
                      <a:pt x="95250" y="693030"/>
                      <a:pt x="91430" y="694734"/>
                    </a:cubicBezTo>
                    <a:cubicBezTo>
                      <a:pt x="91983" y="692306"/>
                      <a:pt x="91116" y="691286"/>
                      <a:pt x="89668" y="690877"/>
                    </a:cubicBezTo>
                    <a:cubicBezTo>
                      <a:pt x="90011" y="689000"/>
                      <a:pt x="89926" y="687438"/>
                      <a:pt x="89868" y="685962"/>
                    </a:cubicBezTo>
                    <a:cubicBezTo>
                      <a:pt x="92297" y="685143"/>
                      <a:pt x="94688" y="682381"/>
                      <a:pt x="96088" y="682276"/>
                    </a:cubicBezTo>
                    <a:cubicBezTo>
                      <a:pt x="95498" y="681876"/>
                      <a:pt x="94745" y="681380"/>
                      <a:pt x="92726" y="681257"/>
                    </a:cubicBezTo>
                    <a:cubicBezTo>
                      <a:pt x="91069" y="684266"/>
                      <a:pt x="90126" y="683781"/>
                      <a:pt x="89040" y="681933"/>
                    </a:cubicBezTo>
                    <a:cubicBezTo>
                      <a:pt x="88497" y="681057"/>
                      <a:pt x="87916" y="680076"/>
                      <a:pt x="87201" y="679475"/>
                    </a:cubicBezTo>
                    <a:cubicBezTo>
                      <a:pt x="86477" y="677161"/>
                      <a:pt x="85620" y="679733"/>
                      <a:pt x="84506" y="681076"/>
                    </a:cubicBezTo>
                    <a:cubicBezTo>
                      <a:pt x="84601" y="679180"/>
                      <a:pt x="84687" y="677466"/>
                      <a:pt x="84763" y="675913"/>
                    </a:cubicBezTo>
                    <a:cubicBezTo>
                      <a:pt x="84896" y="673265"/>
                      <a:pt x="85087" y="670884"/>
                      <a:pt x="85315" y="668703"/>
                    </a:cubicBezTo>
                    <a:cubicBezTo>
                      <a:pt x="85763" y="664340"/>
                      <a:pt x="86363" y="660787"/>
                      <a:pt x="87039" y="657539"/>
                    </a:cubicBezTo>
                    <a:cubicBezTo>
                      <a:pt x="88373" y="651043"/>
                      <a:pt x="89973" y="645776"/>
                      <a:pt x="91145" y="637746"/>
                    </a:cubicBezTo>
                    <a:cubicBezTo>
                      <a:pt x="92507" y="638804"/>
                      <a:pt x="93945" y="667569"/>
                      <a:pt x="95841" y="644595"/>
                    </a:cubicBezTo>
                    <a:cubicBezTo>
                      <a:pt x="91145" y="618192"/>
                      <a:pt x="89316" y="649319"/>
                      <a:pt x="83706" y="628783"/>
                    </a:cubicBezTo>
                    <a:lnTo>
                      <a:pt x="82048" y="645385"/>
                    </a:lnTo>
                    <a:cubicBezTo>
                      <a:pt x="76333" y="647471"/>
                      <a:pt x="80620" y="616620"/>
                      <a:pt x="79353" y="612353"/>
                    </a:cubicBezTo>
                    <a:cubicBezTo>
                      <a:pt x="80791" y="602104"/>
                      <a:pt x="80963" y="626631"/>
                      <a:pt x="84839" y="616620"/>
                    </a:cubicBezTo>
                    <a:cubicBezTo>
                      <a:pt x="86106" y="601323"/>
                      <a:pt x="82487" y="593627"/>
                      <a:pt x="84620" y="583863"/>
                    </a:cubicBezTo>
                    <a:cubicBezTo>
                      <a:pt x="88497" y="593379"/>
                      <a:pt x="86963" y="587312"/>
                      <a:pt x="90449" y="598141"/>
                    </a:cubicBezTo>
                    <a:cubicBezTo>
                      <a:pt x="90345" y="562251"/>
                      <a:pt x="94964" y="599980"/>
                      <a:pt x="97374" y="572567"/>
                    </a:cubicBezTo>
                    <a:cubicBezTo>
                      <a:pt x="96631" y="563861"/>
                      <a:pt x="93259" y="569405"/>
                      <a:pt x="94107" y="555374"/>
                    </a:cubicBezTo>
                    <a:cubicBezTo>
                      <a:pt x="89935" y="563566"/>
                      <a:pt x="88554" y="562527"/>
                      <a:pt x="88449" y="585206"/>
                    </a:cubicBezTo>
                    <a:cubicBezTo>
                      <a:pt x="82382" y="577282"/>
                      <a:pt x="89878" y="555374"/>
                      <a:pt x="86211" y="539534"/>
                    </a:cubicBezTo>
                    <a:cubicBezTo>
                      <a:pt x="85754" y="552221"/>
                      <a:pt x="85001" y="543506"/>
                      <a:pt x="85925" y="557241"/>
                    </a:cubicBezTo>
                    <a:cubicBezTo>
                      <a:pt x="80867" y="559098"/>
                      <a:pt x="80086" y="564185"/>
                      <a:pt x="75352" y="551669"/>
                    </a:cubicBezTo>
                    <a:cubicBezTo>
                      <a:pt x="76733" y="566404"/>
                      <a:pt x="82172" y="572786"/>
                      <a:pt x="80724" y="593903"/>
                    </a:cubicBezTo>
                    <a:cubicBezTo>
                      <a:pt x="75571" y="599713"/>
                      <a:pt x="76724" y="568023"/>
                      <a:pt x="70037" y="567766"/>
                    </a:cubicBezTo>
                    <a:cubicBezTo>
                      <a:pt x="66656" y="557270"/>
                      <a:pt x="69456" y="531724"/>
                      <a:pt x="71923" y="520075"/>
                    </a:cubicBezTo>
                    <a:cubicBezTo>
                      <a:pt x="67780" y="499596"/>
                      <a:pt x="67647" y="474469"/>
                      <a:pt x="61627" y="458781"/>
                    </a:cubicBezTo>
                    <a:cubicBezTo>
                      <a:pt x="63570" y="443979"/>
                      <a:pt x="57855" y="407022"/>
                      <a:pt x="59569" y="379076"/>
                    </a:cubicBezTo>
                    <a:cubicBezTo>
                      <a:pt x="62551" y="374809"/>
                      <a:pt x="61512" y="344767"/>
                      <a:pt x="64780" y="361941"/>
                    </a:cubicBezTo>
                    <a:cubicBezTo>
                      <a:pt x="63808" y="359512"/>
                      <a:pt x="63227" y="336328"/>
                      <a:pt x="60541" y="342386"/>
                    </a:cubicBezTo>
                    <a:cubicBezTo>
                      <a:pt x="61512" y="344767"/>
                      <a:pt x="60722" y="347396"/>
                      <a:pt x="60893" y="352396"/>
                    </a:cubicBezTo>
                    <a:lnTo>
                      <a:pt x="57179" y="347939"/>
                    </a:lnTo>
                    <a:cubicBezTo>
                      <a:pt x="58712" y="334470"/>
                      <a:pt x="53969" y="319392"/>
                      <a:pt x="56207" y="306476"/>
                    </a:cubicBezTo>
                    <a:cubicBezTo>
                      <a:pt x="59179" y="302257"/>
                      <a:pt x="58150" y="330746"/>
                      <a:pt x="61636" y="322050"/>
                    </a:cubicBezTo>
                    <a:cubicBezTo>
                      <a:pt x="56083" y="309639"/>
                      <a:pt x="53692" y="258985"/>
                      <a:pt x="56036" y="242868"/>
                    </a:cubicBezTo>
                    <a:cubicBezTo>
                      <a:pt x="56779" y="232048"/>
                      <a:pt x="61417" y="230762"/>
                      <a:pt x="61922" y="226247"/>
                    </a:cubicBezTo>
                    <a:lnTo>
                      <a:pt x="61522" y="208074"/>
                    </a:lnTo>
                    <a:cubicBezTo>
                      <a:pt x="63017" y="205940"/>
                      <a:pt x="64789" y="205664"/>
                      <a:pt x="66675" y="202282"/>
                    </a:cubicBezTo>
                    <a:cubicBezTo>
                      <a:pt x="67704" y="193319"/>
                      <a:pt x="66161" y="187233"/>
                      <a:pt x="65303" y="181670"/>
                    </a:cubicBezTo>
                    <a:cubicBezTo>
                      <a:pt x="68275" y="157944"/>
                      <a:pt x="72057" y="170612"/>
                      <a:pt x="75143" y="182775"/>
                    </a:cubicBezTo>
                    <a:lnTo>
                      <a:pt x="73590" y="196177"/>
                    </a:lnTo>
                    <a:cubicBezTo>
                      <a:pt x="75705" y="205959"/>
                      <a:pt x="74838" y="219970"/>
                      <a:pt x="79019" y="211741"/>
                    </a:cubicBezTo>
                    <a:cubicBezTo>
                      <a:pt x="78562" y="204940"/>
                      <a:pt x="76800" y="205178"/>
                      <a:pt x="75829" y="202778"/>
                    </a:cubicBezTo>
                    <a:lnTo>
                      <a:pt x="78229" y="194901"/>
                    </a:lnTo>
                    <a:cubicBezTo>
                      <a:pt x="76391" y="186976"/>
                      <a:pt x="75419" y="165068"/>
                      <a:pt x="72161" y="167411"/>
                    </a:cubicBezTo>
                    <a:cubicBezTo>
                      <a:pt x="74505" y="151352"/>
                      <a:pt x="71647" y="132883"/>
                      <a:pt x="74285" y="118624"/>
                    </a:cubicBezTo>
                    <a:cubicBezTo>
                      <a:pt x="72171" y="128407"/>
                      <a:pt x="70847" y="115995"/>
                      <a:pt x="68275" y="118882"/>
                    </a:cubicBezTo>
                    <a:lnTo>
                      <a:pt x="67304" y="136017"/>
                    </a:lnTo>
                    <a:cubicBezTo>
                      <a:pt x="66789" y="129169"/>
                      <a:pt x="66161" y="120758"/>
                      <a:pt x="65551" y="112500"/>
                    </a:cubicBezTo>
                    <a:cubicBezTo>
                      <a:pt x="65103" y="106880"/>
                      <a:pt x="65046" y="101641"/>
                      <a:pt x="66161" y="97946"/>
                    </a:cubicBezTo>
                    <a:cubicBezTo>
                      <a:pt x="68218" y="99803"/>
                      <a:pt x="68904" y="100098"/>
                      <a:pt x="70904" y="97450"/>
                    </a:cubicBezTo>
                    <a:cubicBezTo>
                      <a:pt x="69494" y="99327"/>
                      <a:pt x="68570" y="95641"/>
                      <a:pt x="67551" y="92192"/>
                    </a:cubicBezTo>
                    <a:cubicBezTo>
                      <a:pt x="66532" y="88868"/>
                      <a:pt x="65418" y="85630"/>
                      <a:pt x="63637" y="91259"/>
                    </a:cubicBezTo>
                    <a:cubicBezTo>
                      <a:pt x="64780" y="96850"/>
                      <a:pt x="65237" y="101270"/>
                      <a:pt x="64903" y="107404"/>
                    </a:cubicBezTo>
                    <a:cubicBezTo>
                      <a:pt x="60436" y="111252"/>
                      <a:pt x="59931" y="100784"/>
                      <a:pt x="57407" y="92974"/>
                    </a:cubicBezTo>
                    <a:cubicBezTo>
                      <a:pt x="56769" y="86468"/>
                      <a:pt x="55712" y="75638"/>
                      <a:pt x="54750" y="65770"/>
                    </a:cubicBezTo>
                    <a:cubicBezTo>
                      <a:pt x="58703" y="65275"/>
                      <a:pt x="62284" y="64827"/>
                      <a:pt x="65465" y="64427"/>
                    </a:cubicBezTo>
                    <a:cubicBezTo>
                      <a:pt x="74219" y="65456"/>
                      <a:pt x="78400" y="70485"/>
                      <a:pt x="89325" y="67513"/>
                    </a:cubicBezTo>
                    <a:cubicBezTo>
                      <a:pt x="80848" y="65399"/>
                      <a:pt x="83487" y="63627"/>
                      <a:pt x="90126" y="61836"/>
                    </a:cubicBezTo>
                    <a:cubicBezTo>
                      <a:pt x="96422" y="60046"/>
                      <a:pt x="107347" y="58226"/>
                      <a:pt x="109928" y="56026"/>
                    </a:cubicBezTo>
                    <a:cubicBezTo>
                      <a:pt x="124711" y="57960"/>
                      <a:pt x="133922" y="52302"/>
                      <a:pt x="145790" y="55912"/>
                    </a:cubicBezTo>
                    <a:cubicBezTo>
                      <a:pt x="139741" y="57464"/>
                      <a:pt x="117015" y="57341"/>
                      <a:pt x="111223" y="60665"/>
                    </a:cubicBezTo>
                    <a:cubicBezTo>
                      <a:pt x="110814" y="62236"/>
                      <a:pt x="112071" y="64313"/>
                      <a:pt x="110614" y="66199"/>
                    </a:cubicBezTo>
                    <a:cubicBezTo>
                      <a:pt x="109890" y="67142"/>
                      <a:pt x="108490" y="68037"/>
                      <a:pt x="105870" y="68809"/>
                    </a:cubicBezTo>
                    <a:cubicBezTo>
                      <a:pt x="104565" y="69190"/>
                      <a:pt x="102937" y="69542"/>
                      <a:pt x="100965" y="69847"/>
                    </a:cubicBezTo>
                    <a:cubicBezTo>
                      <a:pt x="99460" y="70152"/>
                      <a:pt x="97698" y="70418"/>
                      <a:pt x="95631" y="70618"/>
                    </a:cubicBezTo>
                    <a:cubicBezTo>
                      <a:pt x="98308" y="70818"/>
                      <a:pt x="99889" y="70923"/>
                      <a:pt x="102241" y="70952"/>
                    </a:cubicBezTo>
                    <a:cubicBezTo>
                      <a:pt x="104546" y="70980"/>
                      <a:pt x="106366" y="70942"/>
                      <a:pt x="107842" y="70837"/>
                    </a:cubicBezTo>
                    <a:cubicBezTo>
                      <a:pt x="110785" y="70637"/>
                      <a:pt x="112309" y="70209"/>
                      <a:pt x="113386" y="69694"/>
                    </a:cubicBezTo>
                    <a:cubicBezTo>
                      <a:pt x="115529" y="68656"/>
                      <a:pt x="115853" y="67266"/>
                      <a:pt x="122063" y="66627"/>
                    </a:cubicBezTo>
                    <a:lnTo>
                      <a:pt x="112833" y="67066"/>
                    </a:lnTo>
                    <a:cubicBezTo>
                      <a:pt x="117034" y="65818"/>
                      <a:pt x="109109" y="63417"/>
                      <a:pt x="117300" y="63351"/>
                    </a:cubicBezTo>
                    <a:cubicBezTo>
                      <a:pt x="148942" y="64503"/>
                      <a:pt x="154515" y="67866"/>
                      <a:pt x="175889" y="71819"/>
                    </a:cubicBezTo>
                    <a:cubicBezTo>
                      <a:pt x="171126" y="69533"/>
                      <a:pt x="180880" y="67408"/>
                      <a:pt x="185928" y="67237"/>
                    </a:cubicBezTo>
                    <a:cubicBezTo>
                      <a:pt x="206502" y="70094"/>
                      <a:pt x="185661" y="73933"/>
                      <a:pt x="198272" y="78629"/>
                    </a:cubicBezTo>
                    <a:cubicBezTo>
                      <a:pt x="205426" y="75714"/>
                      <a:pt x="219427" y="76571"/>
                      <a:pt x="214693" y="74276"/>
                    </a:cubicBezTo>
                    <a:cubicBezTo>
                      <a:pt x="222837" y="74219"/>
                      <a:pt x="218618" y="75476"/>
                      <a:pt x="224438" y="76390"/>
                    </a:cubicBezTo>
                    <a:cubicBezTo>
                      <a:pt x="229705" y="73762"/>
                      <a:pt x="235801" y="72219"/>
                      <a:pt x="247107" y="72285"/>
                    </a:cubicBezTo>
                    <a:cubicBezTo>
                      <a:pt x="246078" y="73657"/>
                      <a:pt x="244497" y="75705"/>
                      <a:pt x="233667" y="74962"/>
                    </a:cubicBezTo>
                    <a:cubicBezTo>
                      <a:pt x="245812" y="76114"/>
                      <a:pt x="250260" y="80858"/>
                      <a:pt x="244993" y="83487"/>
                    </a:cubicBezTo>
                    <a:lnTo>
                      <a:pt x="225219" y="81705"/>
                    </a:lnTo>
                    <a:cubicBezTo>
                      <a:pt x="216227" y="84915"/>
                      <a:pt x="243669" y="83087"/>
                      <a:pt x="242907" y="86220"/>
                    </a:cubicBezTo>
                    <a:cubicBezTo>
                      <a:pt x="234182" y="86963"/>
                      <a:pt x="227600" y="84953"/>
                      <a:pt x="222047" y="85820"/>
                    </a:cubicBezTo>
                    <a:cubicBezTo>
                      <a:pt x="227600" y="89202"/>
                      <a:pt x="244726" y="85944"/>
                      <a:pt x="254756" y="85592"/>
                    </a:cubicBezTo>
                    <a:cubicBezTo>
                      <a:pt x="270596" y="86173"/>
                      <a:pt x="264786" y="89487"/>
                      <a:pt x="265033" y="91259"/>
                    </a:cubicBezTo>
                    <a:cubicBezTo>
                      <a:pt x="291960" y="85877"/>
                      <a:pt x="233915" y="85192"/>
                      <a:pt x="258994" y="80096"/>
                    </a:cubicBezTo>
                    <a:cubicBezTo>
                      <a:pt x="268491" y="76200"/>
                      <a:pt x="292503" y="76724"/>
                      <a:pt x="309391" y="75924"/>
                    </a:cubicBezTo>
                    <a:cubicBezTo>
                      <a:pt x="294885" y="71514"/>
                      <a:pt x="311010" y="69628"/>
                      <a:pt x="328413" y="68142"/>
                    </a:cubicBezTo>
                    <a:cubicBezTo>
                      <a:pt x="305714" y="68037"/>
                      <a:pt x="322602" y="62998"/>
                      <a:pt x="295951" y="65913"/>
                    </a:cubicBezTo>
                    <a:lnTo>
                      <a:pt x="295427" y="62370"/>
                    </a:lnTo>
                    <a:cubicBezTo>
                      <a:pt x="306791" y="62427"/>
                      <a:pt x="320231" y="63970"/>
                      <a:pt x="331575" y="64037"/>
                    </a:cubicBezTo>
                    <a:cubicBezTo>
                      <a:pt x="329213" y="64999"/>
                      <a:pt x="331841" y="65799"/>
                      <a:pt x="328127" y="66380"/>
                    </a:cubicBezTo>
                    <a:lnTo>
                      <a:pt x="361940" y="64780"/>
                    </a:lnTo>
                    <a:lnTo>
                      <a:pt x="358502" y="67123"/>
                    </a:lnTo>
                    <a:cubicBezTo>
                      <a:pt x="379343" y="67523"/>
                      <a:pt x="404946" y="70209"/>
                      <a:pt x="417366" y="68904"/>
                    </a:cubicBezTo>
                    <a:cubicBezTo>
                      <a:pt x="407327" y="69247"/>
                      <a:pt x="398631" y="65761"/>
                      <a:pt x="409165" y="64722"/>
                    </a:cubicBezTo>
                    <a:cubicBezTo>
                      <a:pt x="415252" y="63189"/>
                      <a:pt x="426329" y="61465"/>
                      <a:pt x="435826" y="61808"/>
                    </a:cubicBezTo>
                    <a:cubicBezTo>
                      <a:pt x="440836" y="65865"/>
                      <a:pt x="476736" y="65761"/>
                      <a:pt x="454028" y="69885"/>
                    </a:cubicBezTo>
                    <a:cubicBezTo>
                      <a:pt x="483308" y="67770"/>
                      <a:pt x="472497" y="67027"/>
                      <a:pt x="500491" y="64513"/>
                    </a:cubicBezTo>
                    <a:lnTo>
                      <a:pt x="481746" y="65589"/>
                    </a:lnTo>
                    <a:cubicBezTo>
                      <a:pt x="479384" y="62341"/>
                      <a:pt x="494957" y="56893"/>
                      <a:pt x="477002" y="54835"/>
                    </a:cubicBezTo>
                    <a:cubicBezTo>
                      <a:pt x="498110" y="52769"/>
                      <a:pt x="484651" y="46987"/>
                      <a:pt x="512912" y="46263"/>
                    </a:cubicBezTo>
                    <a:cubicBezTo>
                      <a:pt x="524380" y="48235"/>
                      <a:pt x="509492" y="52845"/>
                      <a:pt x="493624" y="53673"/>
                    </a:cubicBezTo>
                    <a:cubicBezTo>
                      <a:pt x="501615" y="53931"/>
                      <a:pt x="508883" y="55712"/>
                      <a:pt x="517131" y="53464"/>
                    </a:cubicBezTo>
                    <a:cubicBezTo>
                      <a:pt x="523170" y="56140"/>
                      <a:pt x="502082" y="58207"/>
                      <a:pt x="502882" y="59293"/>
                    </a:cubicBezTo>
                    <a:cubicBezTo>
                      <a:pt x="517408" y="59465"/>
                      <a:pt x="502606" y="57531"/>
                      <a:pt x="516312" y="56617"/>
                    </a:cubicBezTo>
                    <a:cubicBezTo>
                      <a:pt x="540334" y="52892"/>
                      <a:pt x="531619" y="62103"/>
                      <a:pt x="554593" y="59760"/>
                    </a:cubicBezTo>
                    <a:cubicBezTo>
                      <a:pt x="549573" y="59922"/>
                      <a:pt x="540629" y="58893"/>
                      <a:pt x="546668" y="57350"/>
                    </a:cubicBezTo>
                    <a:cubicBezTo>
                      <a:pt x="577548" y="57417"/>
                      <a:pt x="563842" y="54083"/>
                      <a:pt x="586254" y="52426"/>
                    </a:cubicBezTo>
                    <a:cubicBezTo>
                      <a:pt x="598923" y="57121"/>
                      <a:pt x="593379" y="62217"/>
                      <a:pt x="613658" y="63303"/>
                    </a:cubicBezTo>
                    <a:lnTo>
                      <a:pt x="602352" y="63246"/>
                    </a:lnTo>
                    <a:cubicBezTo>
                      <a:pt x="610257" y="65646"/>
                      <a:pt x="619220" y="66685"/>
                      <a:pt x="627412" y="66618"/>
                    </a:cubicBezTo>
                    <a:cubicBezTo>
                      <a:pt x="644233" y="64960"/>
                      <a:pt x="660921" y="62789"/>
                      <a:pt x="675551" y="60550"/>
                    </a:cubicBezTo>
                    <a:cubicBezTo>
                      <a:pt x="690420" y="58312"/>
                      <a:pt x="707193" y="55997"/>
                      <a:pt x="726472" y="54054"/>
                    </a:cubicBezTo>
                    <a:cubicBezTo>
                      <a:pt x="727386" y="61027"/>
                      <a:pt x="728224" y="68904"/>
                      <a:pt x="728929" y="77534"/>
                    </a:cubicBezTo>
                    <a:lnTo>
                      <a:pt x="727729" y="61646"/>
                    </a:lnTo>
                    <a:cubicBezTo>
                      <a:pt x="729339" y="54493"/>
                      <a:pt x="729739" y="74076"/>
                      <a:pt x="731510" y="72828"/>
                    </a:cubicBezTo>
                    <a:lnTo>
                      <a:pt x="729386" y="84801"/>
                    </a:lnTo>
                    <a:cubicBezTo>
                      <a:pt x="732815" y="86525"/>
                      <a:pt x="732654" y="58131"/>
                      <a:pt x="735968" y="62360"/>
                    </a:cubicBezTo>
                    <a:cubicBezTo>
                      <a:pt x="735559" y="64265"/>
                      <a:pt x="735454" y="68142"/>
                      <a:pt x="735740" y="70190"/>
                    </a:cubicBezTo>
                    <a:lnTo>
                      <a:pt x="736759" y="58512"/>
                    </a:lnTo>
                    <a:cubicBezTo>
                      <a:pt x="736216" y="71323"/>
                      <a:pt x="737473" y="81667"/>
                      <a:pt x="738178" y="92173"/>
                    </a:cubicBezTo>
                    <a:cubicBezTo>
                      <a:pt x="738883" y="102527"/>
                      <a:pt x="739045" y="113433"/>
                      <a:pt x="736292" y="120158"/>
                    </a:cubicBezTo>
                    <a:cubicBezTo>
                      <a:pt x="736121" y="110871"/>
                      <a:pt x="735406" y="103070"/>
                      <a:pt x="734416" y="100022"/>
                    </a:cubicBezTo>
                    <a:cubicBezTo>
                      <a:pt x="733416" y="96612"/>
                      <a:pt x="732130" y="96117"/>
                      <a:pt x="730815" y="95669"/>
                    </a:cubicBezTo>
                    <a:cubicBezTo>
                      <a:pt x="728177" y="94831"/>
                      <a:pt x="725405" y="93926"/>
                      <a:pt x="724519" y="75028"/>
                    </a:cubicBezTo>
                    <a:cubicBezTo>
                      <a:pt x="725891" y="94983"/>
                      <a:pt x="720862" y="80515"/>
                      <a:pt x="719366" y="83696"/>
                    </a:cubicBezTo>
                    <a:cubicBezTo>
                      <a:pt x="718623" y="93897"/>
                      <a:pt x="721995" y="87420"/>
                      <a:pt x="720862" y="99298"/>
                    </a:cubicBezTo>
                    <a:cubicBezTo>
                      <a:pt x="719623" y="99422"/>
                      <a:pt x="718452" y="93678"/>
                      <a:pt x="717356" y="89725"/>
                    </a:cubicBezTo>
                    <a:cubicBezTo>
                      <a:pt x="716261" y="85696"/>
                      <a:pt x="715251" y="83401"/>
                      <a:pt x="714337" y="88678"/>
                    </a:cubicBezTo>
                    <a:cubicBezTo>
                      <a:pt x="718166" y="87830"/>
                      <a:pt x="717423" y="97622"/>
                      <a:pt x="720052" y="101898"/>
                    </a:cubicBezTo>
                    <a:cubicBezTo>
                      <a:pt x="719023" y="110290"/>
                      <a:pt x="717594" y="102118"/>
                      <a:pt x="716385" y="105823"/>
                    </a:cubicBezTo>
                    <a:cubicBezTo>
                      <a:pt x="716556" y="109995"/>
                      <a:pt x="718223" y="112595"/>
                      <a:pt x="717709" y="117224"/>
                    </a:cubicBezTo>
                    <a:lnTo>
                      <a:pt x="715347" y="113824"/>
                    </a:lnTo>
                    <a:cubicBezTo>
                      <a:pt x="711975" y="138855"/>
                      <a:pt x="718957" y="121453"/>
                      <a:pt x="717928" y="149933"/>
                    </a:cubicBezTo>
                    <a:cubicBezTo>
                      <a:pt x="721062" y="150733"/>
                      <a:pt x="720328" y="142018"/>
                      <a:pt x="719700" y="130159"/>
                    </a:cubicBezTo>
                    <a:cubicBezTo>
                      <a:pt x="726615" y="124130"/>
                      <a:pt x="727196" y="166849"/>
                      <a:pt x="734673" y="164487"/>
                    </a:cubicBezTo>
                    <a:cubicBezTo>
                      <a:pt x="735825" y="191414"/>
                      <a:pt x="731768" y="157363"/>
                      <a:pt x="729872" y="180308"/>
                    </a:cubicBezTo>
                    <a:cubicBezTo>
                      <a:pt x="725186" y="192948"/>
                      <a:pt x="724833" y="163420"/>
                      <a:pt x="721519" y="157591"/>
                    </a:cubicBezTo>
                    <a:lnTo>
                      <a:pt x="718547" y="181375"/>
                    </a:lnTo>
                    <a:cubicBezTo>
                      <a:pt x="712480" y="173431"/>
                      <a:pt x="714432" y="158658"/>
                      <a:pt x="708936" y="154438"/>
                    </a:cubicBezTo>
                    <a:cubicBezTo>
                      <a:pt x="708651" y="172117"/>
                      <a:pt x="710136" y="170012"/>
                      <a:pt x="712318" y="187966"/>
                    </a:cubicBezTo>
                    <a:cubicBezTo>
                      <a:pt x="716890" y="158934"/>
                      <a:pt x="716090" y="200606"/>
                      <a:pt x="721976" y="184013"/>
                    </a:cubicBezTo>
                    <a:cubicBezTo>
                      <a:pt x="720442" y="197453"/>
                      <a:pt x="719176" y="193234"/>
                      <a:pt x="719176" y="212760"/>
                    </a:cubicBezTo>
                    <a:cubicBezTo>
                      <a:pt x="717852" y="200368"/>
                      <a:pt x="714251" y="212265"/>
                      <a:pt x="714146" y="195872"/>
                    </a:cubicBezTo>
                    <a:cubicBezTo>
                      <a:pt x="714604" y="222256"/>
                      <a:pt x="715928" y="215122"/>
                      <a:pt x="716375" y="241497"/>
                    </a:cubicBezTo>
                    <a:cubicBezTo>
                      <a:pt x="720662" y="249717"/>
                      <a:pt x="721928" y="214846"/>
                      <a:pt x="725014" y="246564"/>
                    </a:cubicBezTo>
                    <a:cubicBezTo>
                      <a:pt x="725062" y="253422"/>
                      <a:pt x="723443" y="252079"/>
                      <a:pt x="723452" y="248060"/>
                    </a:cubicBezTo>
                    <a:cubicBezTo>
                      <a:pt x="721785" y="270720"/>
                      <a:pt x="728767" y="243402"/>
                      <a:pt x="730958" y="257642"/>
                    </a:cubicBezTo>
                    <a:cubicBezTo>
                      <a:pt x="731482" y="267538"/>
                      <a:pt x="729806" y="271101"/>
                      <a:pt x="728786" y="267014"/>
                    </a:cubicBezTo>
                    <a:cubicBezTo>
                      <a:pt x="731168" y="281864"/>
                      <a:pt x="734006" y="273644"/>
                      <a:pt x="734968" y="283521"/>
                    </a:cubicBezTo>
                    <a:lnTo>
                      <a:pt x="735482" y="279025"/>
                    </a:lnTo>
                    <a:cubicBezTo>
                      <a:pt x="736730" y="283245"/>
                      <a:pt x="742798" y="271672"/>
                      <a:pt x="743083" y="293037"/>
                    </a:cubicBezTo>
                    <a:cubicBezTo>
                      <a:pt x="743083" y="308629"/>
                      <a:pt x="740683" y="303743"/>
                      <a:pt x="739254" y="304114"/>
                    </a:cubicBezTo>
                    <a:cubicBezTo>
                      <a:pt x="740731" y="316230"/>
                      <a:pt x="739483" y="325545"/>
                      <a:pt x="737997" y="333851"/>
                    </a:cubicBezTo>
                    <a:cubicBezTo>
                      <a:pt x="738835" y="333013"/>
                      <a:pt x="739673" y="333947"/>
                      <a:pt x="739702" y="337623"/>
                    </a:cubicBezTo>
                    <a:cubicBezTo>
                      <a:pt x="741083" y="358216"/>
                      <a:pt x="736102" y="349463"/>
                      <a:pt x="735473" y="357130"/>
                    </a:cubicBezTo>
                    <a:cubicBezTo>
                      <a:pt x="733358" y="386458"/>
                      <a:pt x="743369" y="353473"/>
                      <a:pt x="743598" y="386182"/>
                    </a:cubicBezTo>
                    <a:lnTo>
                      <a:pt x="744969" y="348186"/>
                    </a:lnTo>
                    <a:cubicBezTo>
                      <a:pt x="747036" y="349777"/>
                      <a:pt x="750179" y="350587"/>
                      <a:pt x="750122" y="342395"/>
                    </a:cubicBezTo>
                    <a:cubicBezTo>
                      <a:pt x="746979" y="341624"/>
                      <a:pt x="744284" y="328146"/>
                      <a:pt x="744750" y="315458"/>
                    </a:cubicBezTo>
                    <a:cubicBezTo>
                      <a:pt x="748398" y="311801"/>
                      <a:pt x="748808" y="349529"/>
                      <a:pt x="752751" y="328146"/>
                    </a:cubicBezTo>
                    <a:cubicBezTo>
                      <a:pt x="752123" y="335794"/>
                      <a:pt x="753142" y="346396"/>
                      <a:pt x="752808" y="355854"/>
                    </a:cubicBezTo>
                    <a:cubicBezTo>
                      <a:pt x="748922" y="346348"/>
                      <a:pt x="752065" y="386210"/>
                      <a:pt x="747722" y="369818"/>
                    </a:cubicBezTo>
                    <a:cubicBezTo>
                      <a:pt x="748694" y="411270"/>
                      <a:pt x="745998" y="417328"/>
                      <a:pt x="748865" y="455333"/>
                    </a:cubicBezTo>
                    <a:cubicBezTo>
                      <a:pt x="746512" y="451904"/>
                      <a:pt x="740331" y="427634"/>
                      <a:pt x="742112" y="407841"/>
                    </a:cubicBezTo>
                    <a:lnTo>
                      <a:pt x="744284" y="406222"/>
                    </a:lnTo>
                    <a:cubicBezTo>
                      <a:pt x="741655" y="381438"/>
                      <a:pt x="741826" y="425529"/>
                      <a:pt x="738111" y="421034"/>
                    </a:cubicBezTo>
                    <a:cubicBezTo>
                      <a:pt x="744055" y="451628"/>
                      <a:pt x="735301" y="488823"/>
                      <a:pt x="737473" y="526275"/>
                    </a:cubicBezTo>
                    <a:cubicBezTo>
                      <a:pt x="739464" y="519694"/>
                      <a:pt x="740626" y="527114"/>
                      <a:pt x="742674" y="528704"/>
                    </a:cubicBezTo>
                    <a:cubicBezTo>
                      <a:pt x="742159" y="513655"/>
                      <a:pt x="741350" y="516293"/>
                      <a:pt x="743874" y="505225"/>
                    </a:cubicBezTo>
                    <a:cubicBezTo>
                      <a:pt x="746627" y="507321"/>
                      <a:pt x="745588" y="516312"/>
                      <a:pt x="747541" y="521056"/>
                    </a:cubicBezTo>
                    <a:cubicBezTo>
                      <a:pt x="750570" y="524999"/>
                      <a:pt x="747589" y="509711"/>
                      <a:pt x="749198" y="504396"/>
                    </a:cubicBezTo>
                    <a:cubicBezTo>
                      <a:pt x="750799" y="518693"/>
                      <a:pt x="751199" y="517341"/>
                      <a:pt x="753713" y="525818"/>
                    </a:cubicBezTo>
                    <a:cubicBezTo>
                      <a:pt x="751313" y="533714"/>
                      <a:pt x="749941" y="532648"/>
                      <a:pt x="747246" y="538734"/>
                    </a:cubicBezTo>
                    <a:cubicBezTo>
                      <a:pt x="746665" y="574091"/>
                      <a:pt x="752104" y="570128"/>
                      <a:pt x="751065" y="598637"/>
                    </a:cubicBezTo>
                    <a:cubicBezTo>
                      <a:pt x="751646" y="582816"/>
                      <a:pt x="747979" y="606047"/>
                      <a:pt x="748951" y="588864"/>
                    </a:cubicBezTo>
                    <a:lnTo>
                      <a:pt x="748608" y="598380"/>
                    </a:lnTo>
                    <a:cubicBezTo>
                      <a:pt x="744198" y="573824"/>
                      <a:pt x="744322" y="531600"/>
                      <a:pt x="737111" y="535810"/>
                    </a:cubicBezTo>
                    <a:cubicBezTo>
                      <a:pt x="737797" y="555870"/>
                      <a:pt x="741855" y="570405"/>
                      <a:pt x="742026" y="594922"/>
                    </a:cubicBezTo>
                    <a:lnTo>
                      <a:pt x="740654" y="593884"/>
                    </a:lnTo>
                    <a:cubicBezTo>
                      <a:pt x="740369" y="611591"/>
                      <a:pt x="742417" y="593617"/>
                      <a:pt x="743683" y="597818"/>
                    </a:cubicBezTo>
                    <a:cubicBezTo>
                      <a:pt x="746141" y="617620"/>
                      <a:pt x="736759" y="623440"/>
                      <a:pt x="741902" y="637127"/>
                    </a:cubicBezTo>
                    <a:lnTo>
                      <a:pt x="742998" y="616858"/>
                    </a:lnTo>
                    <a:cubicBezTo>
                      <a:pt x="745969" y="632155"/>
                      <a:pt x="743512" y="612362"/>
                      <a:pt x="748322" y="616039"/>
                    </a:cubicBezTo>
                    <a:cubicBezTo>
                      <a:pt x="751932" y="643233"/>
                      <a:pt x="749513" y="690220"/>
                      <a:pt x="753056" y="728748"/>
                    </a:cubicBezTo>
                    <a:cubicBezTo>
                      <a:pt x="755580" y="717671"/>
                      <a:pt x="755685" y="714518"/>
                      <a:pt x="755866" y="699983"/>
                    </a:cubicBezTo>
                    <a:cubicBezTo>
                      <a:pt x="762333" y="706555"/>
                      <a:pt x="761419" y="712403"/>
                      <a:pt x="766963" y="705298"/>
                    </a:cubicBezTo>
                    <a:lnTo>
                      <a:pt x="767248" y="687610"/>
                    </a:lnTo>
                    <a:lnTo>
                      <a:pt x="773249" y="687343"/>
                    </a:lnTo>
                    <a:cubicBezTo>
                      <a:pt x="773354" y="692182"/>
                      <a:pt x="773030" y="696973"/>
                      <a:pt x="772449" y="701259"/>
                    </a:cubicBezTo>
                    <a:cubicBezTo>
                      <a:pt x="776211" y="703688"/>
                      <a:pt x="771306" y="728091"/>
                      <a:pt x="774906" y="729291"/>
                    </a:cubicBezTo>
                    <a:lnTo>
                      <a:pt x="774402" y="714251"/>
                    </a:lnTo>
                    <a:cubicBezTo>
                      <a:pt x="777488" y="706869"/>
                      <a:pt x="777202" y="724567"/>
                      <a:pt x="778221" y="735130"/>
                    </a:cubicBezTo>
                    <a:cubicBezTo>
                      <a:pt x="782117" y="725100"/>
                      <a:pt x="778002" y="702393"/>
                      <a:pt x="777716" y="681028"/>
                    </a:cubicBezTo>
                    <a:cubicBezTo>
                      <a:pt x="775535" y="682571"/>
                      <a:pt x="771020" y="661235"/>
                      <a:pt x="770611" y="682066"/>
                    </a:cubicBezTo>
                    <a:cubicBezTo>
                      <a:pt x="768163" y="681809"/>
                      <a:pt x="766839" y="669379"/>
                      <a:pt x="766791" y="661187"/>
                    </a:cubicBezTo>
                    <a:cubicBezTo>
                      <a:pt x="768039" y="665455"/>
                      <a:pt x="773363" y="645119"/>
                      <a:pt x="775135" y="664388"/>
                    </a:cubicBezTo>
                    <a:cubicBezTo>
                      <a:pt x="772277" y="645909"/>
                      <a:pt x="775078" y="656196"/>
                      <a:pt x="773706" y="635613"/>
                    </a:cubicBezTo>
                    <a:cubicBezTo>
                      <a:pt x="775364" y="638508"/>
                      <a:pt x="773601" y="599713"/>
                      <a:pt x="778793" y="602094"/>
                    </a:cubicBezTo>
                    <a:cubicBezTo>
                      <a:pt x="776573" y="595551"/>
                      <a:pt x="771125" y="602437"/>
                      <a:pt x="770868" y="578577"/>
                    </a:cubicBezTo>
                    <a:cubicBezTo>
                      <a:pt x="767277" y="584368"/>
                      <a:pt x="766763" y="610972"/>
                      <a:pt x="762895" y="593131"/>
                    </a:cubicBezTo>
                    <a:lnTo>
                      <a:pt x="765296" y="604733"/>
                    </a:lnTo>
                    <a:cubicBezTo>
                      <a:pt x="763638" y="621354"/>
                      <a:pt x="761571" y="600199"/>
                      <a:pt x="760095" y="621887"/>
                    </a:cubicBezTo>
                    <a:cubicBezTo>
                      <a:pt x="760324" y="615525"/>
                      <a:pt x="758314" y="602599"/>
                      <a:pt x="760895" y="599713"/>
                    </a:cubicBezTo>
                    <a:cubicBezTo>
                      <a:pt x="753285" y="605276"/>
                      <a:pt x="757114" y="567519"/>
                      <a:pt x="751513" y="566471"/>
                    </a:cubicBezTo>
                    <a:cubicBezTo>
                      <a:pt x="753790" y="561699"/>
                      <a:pt x="754028" y="555374"/>
                      <a:pt x="753399" y="543449"/>
                    </a:cubicBezTo>
                    <a:cubicBezTo>
                      <a:pt x="755466" y="545078"/>
                      <a:pt x="757457" y="538486"/>
                      <a:pt x="758895" y="547735"/>
                    </a:cubicBezTo>
                    <a:cubicBezTo>
                      <a:pt x="758276" y="555384"/>
                      <a:pt x="759123" y="560927"/>
                      <a:pt x="757399" y="569376"/>
                    </a:cubicBezTo>
                    <a:cubicBezTo>
                      <a:pt x="764972" y="564690"/>
                      <a:pt x="759781" y="538544"/>
                      <a:pt x="761371" y="518751"/>
                    </a:cubicBezTo>
                    <a:cubicBezTo>
                      <a:pt x="760771" y="521522"/>
                      <a:pt x="760038" y="522313"/>
                      <a:pt x="758952" y="516836"/>
                    </a:cubicBezTo>
                    <a:cubicBezTo>
                      <a:pt x="760095" y="504739"/>
                      <a:pt x="761409" y="478069"/>
                      <a:pt x="765019" y="485718"/>
                    </a:cubicBezTo>
                    <a:lnTo>
                      <a:pt x="764048" y="424767"/>
                    </a:lnTo>
                    <a:cubicBezTo>
                      <a:pt x="765820" y="424491"/>
                      <a:pt x="764791" y="433464"/>
                      <a:pt x="765372" y="437178"/>
                    </a:cubicBezTo>
                    <a:lnTo>
                      <a:pt x="765534" y="403146"/>
                    </a:lnTo>
                    <a:cubicBezTo>
                      <a:pt x="767934" y="395202"/>
                      <a:pt x="767934" y="414719"/>
                      <a:pt x="770277" y="418148"/>
                    </a:cubicBezTo>
                    <a:lnTo>
                      <a:pt x="770106" y="393611"/>
                    </a:lnTo>
                    <a:lnTo>
                      <a:pt x="772449" y="397040"/>
                    </a:lnTo>
                    <a:cubicBezTo>
                      <a:pt x="770915" y="391001"/>
                      <a:pt x="770163" y="362731"/>
                      <a:pt x="773954" y="355883"/>
                    </a:cubicBezTo>
                    <a:cubicBezTo>
                      <a:pt x="772801" y="328984"/>
                      <a:pt x="765029" y="329479"/>
                      <a:pt x="768458" y="293065"/>
                    </a:cubicBezTo>
                    <a:cubicBezTo>
                      <a:pt x="772297" y="294408"/>
                      <a:pt x="769830" y="313658"/>
                      <a:pt x="772344" y="322097"/>
                    </a:cubicBezTo>
                    <a:cubicBezTo>
                      <a:pt x="773668" y="314992"/>
                      <a:pt x="770925" y="293332"/>
                      <a:pt x="774583" y="289655"/>
                    </a:cubicBezTo>
                    <a:cubicBezTo>
                      <a:pt x="772354" y="263528"/>
                      <a:pt x="765553" y="266405"/>
                      <a:pt x="761781" y="253746"/>
                    </a:cubicBezTo>
                    <a:cubicBezTo>
                      <a:pt x="761486" y="232391"/>
                      <a:pt x="765029" y="251393"/>
                      <a:pt x="766124" y="250546"/>
                    </a:cubicBezTo>
                    <a:cubicBezTo>
                      <a:pt x="766353" y="244231"/>
                      <a:pt x="759304" y="233934"/>
                      <a:pt x="764467" y="228162"/>
                    </a:cubicBezTo>
                    <a:cubicBezTo>
                      <a:pt x="761667" y="217856"/>
                      <a:pt x="758352" y="212046"/>
                      <a:pt x="757095" y="227352"/>
                    </a:cubicBezTo>
                    <a:cubicBezTo>
                      <a:pt x="757142" y="215998"/>
                      <a:pt x="755266" y="199901"/>
                      <a:pt x="753599" y="197025"/>
                    </a:cubicBezTo>
                    <a:cubicBezTo>
                      <a:pt x="759266" y="206216"/>
                      <a:pt x="755828" y="184061"/>
                      <a:pt x="760466" y="182785"/>
                    </a:cubicBezTo>
                    <a:cubicBezTo>
                      <a:pt x="761438" y="165459"/>
                      <a:pt x="762810" y="127892"/>
                      <a:pt x="756695" y="111204"/>
                    </a:cubicBezTo>
                    <a:cubicBezTo>
                      <a:pt x="758752" y="113386"/>
                      <a:pt x="760809" y="114548"/>
                      <a:pt x="762867" y="116272"/>
                    </a:cubicBezTo>
                    <a:lnTo>
                      <a:pt x="762181" y="85373"/>
                    </a:lnTo>
                    <a:cubicBezTo>
                      <a:pt x="764048" y="72085"/>
                      <a:pt x="765029" y="79058"/>
                      <a:pt x="765600" y="92212"/>
                    </a:cubicBezTo>
                    <a:cubicBezTo>
                      <a:pt x="765886" y="102565"/>
                      <a:pt x="766286" y="117081"/>
                      <a:pt x="766477" y="123920"/>
                    </a:cubicBezTo>
                    <a:cubicBezTo>
                      <a:pt x="766582" y="115605"/>
                      <a:pt x="766686" y="107947"/>
                      <a:pt x="766772" y="100679"/>
                    </a:cubicBezTo>
                    <a:cubicBezTo>
                      <a:pt x="766791" y="90545"/>
                      <a:pt x="766801" y="80953"/>
                      <a:pt x="766820" y="71514"/>
                    </a:cubicBezTo>
                    <a:cubicBezTo>
                      <a:pt x="766734" y="52730"/>
                      <a:pt x="766648" y="34557"/>
                      <a:pt x="766562" y="13945"/>
                    </a:cubicBezTo>
                    <a:cubicBezTo>
                      <a:pt x="765353" y="13954"/>
                      <a:pt x="763810" y="13954"/>
                      <a:pt x="762257" y="13964"/>
                    </a:cubicBezTo>
                    <a:cubicBezTo>
                      <a:pt x="764219" y="14192"/>
                      <a:pt x="765562" y="14411"/>
                      <a:pt x="765867" y="14640"/>
                    </a:cubicBezTo>
                    <a:cubicBezTo>
                      <a:pt x="764781" y="21765"/>
                      <a:pt x="763648" y="18679"/>
                      <a:pt x="762086" y="24955"/>
                    </a:cubicBezTo>
                    <a:cubicBezTo>
                      <a:pt x="761714" y="23231"/>
                      <a:pt x="761448" y="21336"/>
                      <a:pt x="761238" y="19269"/>
                    </a:cubicBezTo>
                    <a:cubicBezTo>
                      <a:pt x="747055" y="20469"/>
                      <a:pt x="732263" y="19221"/>
                      <a:pt x="719404" y="19850"/>
                    </a:cubicBezTo>
                    <a:cubicBezTo>
                      <a:pt x="716699" y="18355"/>
                      <a:pt x="719109" y="16993"/>
                      <a:pt x="731196" y="16535"/>
                    </a:cubicBezTo>
                    <a:lnTo>
                      <a:pt x="701973" y="17326"/>
                    </a:lnTo>
                    <a:cubicBezTo>
                      <a:pt x="705879" y="13497"/>
                      <a:pt x="690724" y="13554"/>
                      <a:pt x="721985" y="10982"/>
                    </a:cubicBezTo>
                    <a:lnTo>
                      <a:pt x="693391" y="12182"/>
                    </a:lnTo>
                    <a:cubicBezTo>
                      <a:pt x="662559" y="11211"/>
                      <a:pt x="695182" y="9039"/>
                      <a:pt x="703850" y="7772"/>
                    </a:cubicBezTo>
                    <a:lnTo>
                      <a:pt x="660225" y="7144"/>
                    </a:lnTo>
                    <a:cubicBezTo>
                      <a:pt x="650481" y="9258"/>
                      <a:pt x="665769" y="10516"/>
                      <a:pt x="647033" y="11601"/>
                    </a:cubicBezTo>
                    <a:cubicBezTo>
                      <a:pt x="621973" y="8230"/>
                      <a:pt x="590007" y="9544"/>
                      <a:pt x="561527" y="8506"/>
                    </a:cubicBezTo>
                    <a:lnTo>
                      <a:pt x="581587" y="12059"/>
                    </a:lnTo>
                    <a:cubicBezTo>
                      <a:pt x="564423" y="11087"/>
                      <a:pt x="567861" y="17202"/>
                      <a:pt x="562575" y="19831"/>
                    </a:cubicBezTo>
                    <a:cubicBezTo>
                      <a:pt x="546726" y="19250"/>
                      <a:pt x="525361" y="19545"/>
                      <a:pt x="511931" y="18002"/>
                    </a:cubicBezTo>
                    <a:cubicBezTo>
                      <a:pt x="527228" y="15030"/>
                      <a:pt x="520913" y="10573"/>
                      <a:pt x="506654" y="7925"/>
                    </a:cubicBezTo>
                    <a:cubicBezTo>
                      <a:pt x="474469" y="7468"/>
                      <a:pt x="482365" y="14097"/>
                      <a:pt x="464420" y="16269"/>
                    </a:cubicBezTo>
                    <a:cubicBezTo>
                      <a:pt x="478393" y="8668"/>
                      <a:pt x="441979" y="13697"/>
                      <a:pt x="445132" y="9582"/>
                    </a:cubicBezTo>
                    <a:cubicBezTo>
                      <a:pt x="404232" y="9868"/>
                      <a:pt x="363084" y="12611"/>
                      <a:pt x="320831" y="12487"/>
                    </a:cubicBezTo>
                    <a:cubicBezTo>
                      <a:pt x="321659" y="13583"/>
                      <a:pt x="333775" y="14726"/>
                      <a:pt x="326365" y="15869"/>
                    </a:cubicBezTo>
                    <a:cubicBezTo>
                      <a:pt x="310829" y="17078"/>
                      <a:pt x="303438" y="13983"/>
                      <a:pt x="301314" y="12487"/>
                    </a:cubicBezTo>
                    <a:cubicBezTo>
                      <a:pt x="281245" y="13173"/>
                      <a:pt x="269681" y="15573"/>
                      <a:pt x="263052" y="17812"/>
                    </a:cubicBezTo>
                    <a:cubicBezTo>
                      <a:pt x="271767" y="17069"/>
                      <a:pt x="272567" y="18155"/>
                      <a:pt x="270948" y="20222"/>
                    </a:cubicBezTo>
                    <a:cubicBezTo>
                      <a:pt x="250908" y="20907"/>
                      <a:pt x="256451" y="15811"/>
                      <a:pt x="237439" y="19355"/>
                    </a:cubicBezTo>
                    <a:cubicBezTo>
                      <a:pt x="232429" y="15297"/>
                      <a:pt x="258585" y="17307"/>
                      <a:pt x="256727" y="13345"/>
                    </a:cubicBezTo>
                    <a:cubicBezTo>
                      <a:pt x="239030" y="13059"/>
                      <a:pt x="227933" y="14783"/>
                      <a:pt x="215017" y="16783"/>
                    </a:cubicBezTo>
                    <a:cubicBezTo>
                      <a:pt x="212093" y="14202"/>
                      <a:pt x="226876" y="16154"/>
                      <a:pt x="217113" y="14030"/>
                    </a:cubicBezTo>
                    <a:cubicBezTo>
                      <a:pt x="189728" y="16021"/>
                      <a:pt x="156667" y="18421"/>
                      <a:pt x="136103" y="19917"/>
                    </a:cubicBezTo>
                    <a:lnTo>
                      <a:pt x="130569" y="16545"/>
                    </a:lnTo>
                    <a:cubicBezTo>
                      <a:pt x="117377" y="16774"/>
                      <a:pt x="108661" y="17516"/>
                      <a:pt x="102603" y="19069"/>
                    </a:cubicBezTo>
                    <a:cubicBezTo>
                      <a:pt x="92602" y="17745"/>
                      <a:pt x="101994" y="16878"/>
                      <a:pt x="107890" y="16440"/>
                    </a:cubicBezTo>
                    <a:cubicBezTo>
                      <a:pt x="105680" y="16450"/>
                      <a:pt x="103413" y="16459"/>
                      <a:pt x="101108" y="16459"/>
                    </a:cubicBezTo>
                    <a:cubicBezTo>
                      <a:pt x="97184" y="16535"/>
                      <a:pt x="93202" y="16621"/>
                      <a:pt x="89211" y="16707"/>
                    </a:cubicBezTo>
                    <a:cubicBezTo>
                      <a:pt x="81334" y="17012"/>
                      <a:pt x="73419" y="17316"/>
                      <a:pt x="65903" y="17602"/>
                    </a:cubicBezTo>
                    <a:cubicBezTo>
                      <a:pt x="51064" y="18298"/>
                      <a:pt x="38329" y="19060"/>
                      <a:pt x="30099" y="19231"/>
                    </a:cubicBezTo>
                    <a:cubicBezTo>
                      <a:pt x="31271" y="17174"/>
                      <a:pt x="46663" y="18898"/>
                      <a:pt x="50663" y="17240"/>
                    </a:cubicBezTo>
                    <a:cubicBezTo>
                      <a:pt x="36481" y="16945"/>
                      <a:pt x="21517" y="17678"/>
                      <a:pt x="7525" y="18507"/>
                    </a:cubicBezTo>
                    <a:cubicBezTo>
                      <a:pt x="8925" y="45339"/>
                      <a:pt x="10573" y="69190"/>
                      <a:pt x="7801" y="83553"/>
                    </a:cubicBezTo>
                    <a:cubicBezTo>
                      <a:pt x="7249" y="80220"/>
                      <a:pt x="7144" y="76533"/>
                      <a:pt x="7144" y="73162"/>
                    </a:cubicBezTo>
                    <a:cubicBezTo>
                      <a:pt x="7153" y="80096"/>
                      <a:pt x="7172" y="86916"/>
                      <a:pt x="7182" y="93659"/>
                    </a:cubicBezTo>
                    <a:cubicBezTo>
                      <a:pt x="7258" y="100165"/>
                      <a:pt x="7344" y="106604"/>
                      <a:pt x="7420" y="113014"/>
                    </a:cubicBezTo>
                    <a:cubicBezTo>
                      <a:pt x="7696" y="120863"/>
                      <a:pt x="7972" y="128635"/>
                      <a:pt x="8258" y="136493"/>
                    </a:cubicBezTo>
                    <a:cubicBezTo>
                      <a:pt x="8896" y="152200"/>
                      <a:pt x="9611" y="168269"/>
                      <a:pt x="9801" y="186099"/>
                    </a:cubicBezTo>
                    <a:cubicBezTo>
                      <a:pt x="5801" y="218780"/>
                      <a:pt x="15059" y="196634"/>
                      <a:pt x="14611" y="228819"/>
                    </a:cubicBezTo>
                    <a:cubicBezTo>
                      <a:pt x="5477" y="229038"/>
                      <a:pt x="14097" y="272606"/>
                      <a:pt x="12421" y="286179"/>
                    </a:cubicBezTo>
                    <a:lnTo>
                      <a:pt x="13745" y="281864"/>
                    </a:lnTo>
                    <a:cubicBezTo>
                      <a:pt x="17402" y="297713"/>
                      <a:pt x="14135" y="319611"/>
                      <a:pt x="11630" y="330698"/>
                    </a:cubicBezTo>
                    <a:cubicBezTo>
                      <a:pt x="11116" y="354692"/>
                      <a:pt x="11220" y="390601"/>
                      <a:pt x="14935" y="414604"/>
                    </a:cubicBezTo>
                    <a:lnTo>
                      <a:pt x="13002" y="409842"/>
                    </a:lnTo>
                    <a:cubicBezTo>
                      <a:pt x="15459" y="429654"/>
                      <a:pt x="12535" y="442027"/>
                      <a:pt x="15002" y="461867"/>
                    </a:cubicBezTo>
                    <a:cubicBezTo>
                      <a:pt x="14316" y="461324"/>
                      <a:pt x="13173" y="453923"/>
                      <a:pt x="12535" y="461591"/>
                    </a:cubicBezTo>
                    <a:cubicBezTo>
                      <a:pt x="11230" y="506911"/>
                      <a:pt x="11897" y="552660"/>
                      <a:pt x="12849" y="598389"/>
                    </a:cubicBezTo>
                    <a:cubicBezTo>
                      <a:pt x="13325" y="621259"/>
                      <a:pt x="13811" y="644119"/>
                      <a:pt x="14288" y="666921"/>
                    </a:cubicBezTo>
                    <a:cubicBezTo>
                      <a:pt x="14449" y="682295"/>
                      <a:pt x="14611" y="697649"/>
                      <a:pt x="14773" y="712975"/>
                    </a:cubicBezTo>
                    <a:cubicBezTo>
                      <a:pt x="14811" y="730577"/>
                      <a:pt x="14859" y="748141"/>
                      <a:pt x="14897" y="765658"/>
                    </a:cubicBezTo>
                    <a:cubicBezTo>
                      <a:pt x="22469" y="765686"/>
                      <a:pt x="29994" y="765724"/>
                      <a:pt x="37509" y="765753"/>
                    </a:cubicBezTo>
                    <a:cubicBezTo>
                      <a:pt x="90259" y="766153"/>
                      <a:pt x="146247" y="766582"/>
                      <a:pt x="203797" y="767020"/>
                    </a:cubicBezTo>
                    <a:cubicBezTo>
                      <a:pt x="253536" y="767105"/>
                      <a:pt x="304619" y="767201"/>
                      <a:pt x="355616" y="767296"/>
                    </a:cubicBezTo>
                    <a:cubicBezTo>
                      <a:pt x="457610" y="766982"/>
                      <a:pt x="559251" y="765496"/>
                      <a:pt x="648986" y="761838"/>
                    </a:cubicBezTo>
                    <a:cubicBezTo>
                      <a:pt x="648976" y="761829"/>
                      <a:pt x="734101" y="723786"/>
                      <a:pt x="721300" y="7083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583073" y="1394406"/>
            <a:ext cx="3610706" cy="3566762"/>
            <a:chOff x="7405" y="2050"/>
            <a:chExt cx="4437" cy="4383"/>
          </a:xfrm>
        </p:grpSpPr>
        <p:pic>
          <p:nvPicPr>
            <p:cNvPr id="91" name="图片 90" descr="C:\Users\Administrator\Desktop\dffbf5f0463c45a894ce00d7f9c62988.jpg!p4.jpgdffbf5f0463c45a894ce00d7f9c62988.jpg!p4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>
            <a:xfrm rot="1200000">
              <a:off x="7624" y="2911"/>
              <a:ext cx="4007" cy="2672"/>
            </a:xfrm>
            <a:prstGeom prst="rect">
              <a:avLst/>
            </a:prstGeom>
          </p:spPr>
        </p:pic>
        <p:grpSp>
          <p:nvGrpSpPr>
            <p:cNvPr id="37" name="组合 36"/>
            <p:cNvGrpSpPr/>
            <p:nvPr/>
          </p:nvGrpSpPr>
          <p:grpSpPr>
            <a:xfrm rot="1200000">
              <a:off x="7405" y="2050"/>
              <a:ext cx="4437" cy="4383"/>
              <a:chOff x="10729347" y="2916221"/>
              <a:chExt cx="781060" cy="771525"/>
            </a:xfrm>
            <a:solidFill>
              <a:schemeClr val="bg1"/>
            </a:solidFill>
          </p:grpSpPr>
          <p:sp>
            <p:nvSpPr>
              <p:cNvPr id="38" name="任意多边形: 形状 136"/>
              <p:cNvSpPr/>
              <p:nvPr/>
            </p:nvSpPr>
            <p:spPr>
              <a:xfrm>
                <a:off x="11460639" y="3210267"/>
                <a:ext cx="9525" cy="9525"/>
              </a:xfrm>
              <a:custGeom>
                <a:avLst/>
                <a:gdLst>
                  <a:gd name="connsiteX0" fmla="*/ 7144 w 9525"/>
                  <a:gd name="connsiteY0" fmla="*/ 11649 h 9525"/>
                  <a:gd name="connsiteX1" fmla="*/ 8010 w 9525"/>
                  <a:gd name="connsiteY1" fmla="*/ 10058 h 9525"/>
                  <a:gd name="connsiteX2" fmla="*/ 7668 w 9525"/>
                  <a:gd name="connsiteY2" fmla="*/ 7144 h 9525"/>
                  <a:gd name="connsiteX3" fmla="*/ 7144 w 9525"/>
                  <a:gd name="connsiteY3" fmla="*/ 116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144" y="11649"/>
                    </a:moveTo>
                    <a:cubicBezTo>
                      <a:pt x="7325" y="10458"/>
                      <a:pt x="7649" y="10154"/>
                      <a:pt x="8010" y="10058"/>
                    </a:cubicBezTo>
                    <a:cubicBezTo>
                      <a:pt x="7896" y="9077"/>
                      <a:pt x="7782" y="8153"/>
                      <a:pt x="7668" y="7144"/>
                    </a:cubicBezTo>
                    <a:lnTo>
                      <a:pt x="7144" y="1164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: 形状 137"/>
              <p:cNvSpPr/>
              <p:nvPr/>
            </p:nvSpPr>
            <p:spPr>
              <a:xfrm>
                <a:off x="11493109" y="3486028"/>
                <a:ext cx="9525" cy="9525"/>
              </a:xfrm>
              <a:custGeom>
                <a:avLst/>
                <a:gdLst>
                  <a:gd name="connsiteX0" fmla="*/ 7144 w 9525"/>
                  <a:gd name="connsiteY0" fmla="*/ 8275 h 9525"/>
                  <a:gd name="connsiteX1" fmla="*/ 7172 w 9525"/>
                  <a:gd name="connsiteY1" fmla="*/ 8751 h 9525"/>
                  <a:gd name="connsiteX2" fmla="*/ 8239 w 9525"/>
                  <a:gd name="connsiteY2" fmla="*/ 7456 h 9525"/>
                  <a:gd name="connsiteX3" fmla="*/ 7144 w 9525"/>
                  <a:gd name="connsiteY3" fmla="*/ 827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144" y="8275"/>
                    </a:moveTo>
                    <a:cubicBezTo>
                      <a:pt x="7153" y="8446"/>
                      <a:pt x="7163" y="8551"/>
                      <a:pt x="7172" y="8751"/>
                    </a:cubicBezTo>
                    <a:cubicBezTo>
                      <a:pt x="7506" y="8227"/>
                      <a:pt x="7830" y="7589"/>
                      <a:pt x="8239" y="7456"/>
                    </a:cubicBezTo>
                    <a:cubicBezTo>
                      <a:pt x="7544" y="6951"/>
                      <a:pt x="7544" y="6951"/>
                      <a:pt x="7144" y="82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138"/>
              <p:cNvSpPr/>
              <p:nvPr/>
            </p:nvSpPr>
            <p:spPr>
              <a:xfrm>
                <a:off x="11485099" y="3415112"/>
                <a:ext cx="9525" cy="9525"/>
              </a:xfrm>
              <a:custGeom>
                <a:avLst/>
                <a:gdLst>
                  <a:gd name="connsiteX0" fmla="*/ 7144 w 9525"/>
                  <a:gd name="connsiteY0" fmla="*/ 10592 h 9525"/>
                  <a:gd name="connsiteX1" fmla="*/ 8239 w 9525"/>
                  <a:gd name="connsiteY1" fmla="*/ 7144 h 9525"/>
                  <a:gd name="connsiteX2" fmla="*/ 7144 w 9525"/>
                  <a:gd name="connsiteY2" fmla="*/ 1059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10592"/>
                    </a:moveTo>
                    <a:cubicBezTo>
                      <a:pt x="7458" y="9392"/>
                      <a:pt x="7820" y="8211"/>
                      <a:pt x="8239" y="7144"/>
                    </a:cubicBezTo>
                    <a:cubicBezTo>
                      <a:pt x="7811" y="7191"/>
                      <a:pt x="7468" y="8639"/>
                      <a:pt x="7144" y="10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任意多边形: 形状 139"/>
              <p:cNvSpPr/>
              <p:nvPr/>
            </p:nvSpPr>
            <p:spPr>
              <a:xfrm>
                <a:off x="11458493" y="3242919"/>
                <a:ext cx="9525" cy="19050"/>
              </a:xfrm>
              <a:custGeom>
                <a:avLst/>
                <a:gdLst>
                  <a:gd name="connsiteX0" fmla="*/ 7232 w 9525"/>
                  <a:gd name="connsiteY0" fmla="*/ 16459 h 19050"/>
                  <a:gd name="connsiteX1" fmla="*/ 8890 w 9525"/>
                  <a:gd name="connsiteY1" fmla="*/ 7144 h 19050"/>
                  <a:gd name="connsiteX2" fmla="*/ 7232 w 9525"/>
                  <a:gd name="connsiteY2" fmla="*/ 164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19050">
                    <a:moveTo>
                      <a:pt x="7232" y="16459"/>
                    </a:moveTo>
                    <a:cubicBezTo>
                      <a:pt x="7775" y="13440"/>
                      <a:pt x="8328" y="10335"/>
                      <a:pt x="8890" y="7144"/>
                    </a:cubicBezTo>
                    <a:cubicBezTo>
                      <a:pt x="7861" y="8144"/>
                      <a:pt x="6832" y="11687"/>
                      <a:pt x="7232" y="16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任意多边形: 形状 140"/>
              <p:cNvSpPr/>
              <p:nvPr/>
            </p:nvSpPr>
            <p:spPr>
              <a:xfrm>
                <a:off x="11483632" y="3418560"/>
                <a:ext cx="9525" cy="19050"/>
              </a:xfrm>
              <a:custGeom>
                <a:avLst/>
                <a:gdLst>
                  <a:gd name="connsiteX0" fmla="*/ 7144 w 9525"/>
                  <a:gd name="connsiteY0" fmla="*/ 16383 h 19050"/>
                  <a:gd name="connsiteX1" fmla="*/ 8601 w 9525"/>
                  <a:gd name="connsiteY1" fmla="*/ 7144 h 19050"/>
                  <a:gd name="connsiteX2" fmla="*/ 7144 w 9525"/>
                  <a:gd name="connsiteY2" fmla="*/ 16383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19050">
                    <a:moveTo>
                      <a:pt x="7144" y="16383"/>
                    </a:moveTo>
                    <a:cubicBezTo>
                      <a:pt x="7668" y="13954"/>
                      <a:pt x="8115" y="10039"/>
                      <a:pt x="8601" y="7144"/>
                    </a:cubicBezTo>
                    <a:cubicBezTo>
                      <a:pt x="7858" y="9954"/>
                      <a:pt x="7410" y="13068"/>
                      <a:pt x="7144" y="16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任意多边形: 形状 141"/>
              <p:cNvSpPr/>
              <p:nvPr/>
            </p:nvSpPr>
            <p:spPr>
              <a:xfrm>
                <a:off x="11493652" y="3609848"/>
                <a:ext cx="9525" cy="19050"/>
              </a:xfrm>
              <a:custGeom>
                <a:avLst/>
                <a:gdLst>
                  <a:gd name="connsiteX0" fmla="*/ 7144 w 9525"/>
                  <a:gd name="connsiteY0" fmla="*/ 13738 h 19050"/>
                  <a:gd name="connsiteX1" fmla="*/ 8201 w 9525"/>
                  <a:gd name="connsiteY1" fmla="*/ 7604 h 19050"/>
                  <a:gd name="connsiteX2" fmla="*/ 7458 w 9525"/>
                  <a:gd name="connsiteY2" fmla="*/ 7147 h 19050"/>
                  <a:gd name="connsiteX3" fmla="*/ 7144 w 9525"/>
                  <a:gd name="connsiteY3" fmla="*/ 13738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19050">
                    <a:moveTo>
                      <a:pt x="7144" y="13738"/>
                    </a:moveTo>
                    <a:cubicBezTo>
                      <a:pt x="7534" y="11871"/>
                      <a:pt x="7906" y="9833"/>
                      <a:pt x="8201" y="7604"/>
                    </a:cubicBezTo>
                    <a:cubicBezTo>
                      <a:pt x="7944" y="7461"/>
                      <a:pt x="7782" y="7109"/>
                      <a:pt x="7458" y="7147"/>
                    </a:cubicBezTo>
                    <a:lnTo>
                      <a:pt x="7144" y="1373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任意多边形: 形状 142"/>
              <p:cNvSpPr/>
              <p:nvPr/>
            </p:nvSpPr>
            <p:spPr>
              <a:xfrm>
                <a:off x="11423919" y="3607184"/>
                <a:ext cx="19050" cy="9525"/>
              </a:xfrm>
              <a:custGeom>
                <a:avLst/>
                <a:gdLst>
                  <a:gd name="connsiteX0" fmla="*/ 13660 w 19050"/>
                  <a:gd name="connsiteY0" fmla="*/ 7144 h 9525"/>
                  <a:gd name="connsiteX1" fmla="*/ 7421 w 19050"/>
                  <a:gd name="connsiteY1" fmla="*/ 9477 h 9525"/>
                  <a:gd name="connsiteX2" fmla="*/ 13660 w 19050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" h="9525">
                    <a:moveTo>
                      <a:pt x="13660" y="7144"/>
                    </a:moveTo>
                    <a:cubicBezTo>
                      <a:pt x="7555" y="7620"/>
                      <a:pt x="6535" y="8458"/>
                      <a:pt x="7421" y="9477"/>
                    </a:cubicBezTo>
                    <a:cubicBezTo>
                      <a:pt x="8488" y="8734"/>
                      <a:pt x="10326" y="7982"/>
                      <a:pt x="1366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任意多边形: 形状 143"/>
              <p:cNvSpPr/>
              <p:nvPr/>
            </p:nvSpPr>
            <p:spPr>
              <a:xfrm>
                <a:off x="11280599" y="3606307"/>
                <a:ext cx="9525" cy="9525"/>
              </a:xfrm>
              <a:custGeom>
                <a:avLst/>
                <a:gdLst>
                  <a:gd name="connsiteX0" fmla="*/ 7294 w 9525"/>
                  <a:gd name="connsiteY0" fmla="*/ 7915 h 9525"/>
                  <a:gd name="connsiteX1" fmla="*/ 10495 w 9525"/>
                  <a:gd name="connsiteY1" fmla="*/ 7144 h 9525"/>
                  <a:gd name="connsiteX2" fmla="*/ 7294 w 9525"/>
                  <a:gd name="connsiteY2" fmla="*/ 79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294" y="7915"/>
                    </a:moveTo>
                    <a:cubicBezTo>
                      <a:pt x="8428" y="7715"/>
                      <a:pt x="9523" y="7449"/>
                      <a:pt x="10495" y="7144"/>
                    </a:cubicBezTo>
                    <a:cubicBezTo>
                      <a:pt x="8209" y="7439"/>
                      <a:pt x="6637" y="7791"/>
                      <a:pt x="7294" y="79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任意多边形: 形状 144"/>
              <p:cNvSpPr/>
              <p:nvPr/>
            </p:nvSpPr>
            <p:spPr>
              <a:xfrm>
                <a:off x="11366789" y="3623871"/>
                <a:ext cx="9525" cy="9525"/>
              </a:xfrm>
              <a:custGeom>
                <a:avLst/>
                <a:gdLst>
                  <a:gd name="connsiteX0" fmla="*/ 7144 w 9525"/>
                  <a:gd name="connsiteY0" fmla="*/ 7144 h 9525"/>
                  <a:gd name="connsiteX1" fmla="*/ 8277 w 9525"/>
                  <a:gd name="connsiteY1" fmla="*/ 8372 h 9525"/>
                  <a:gd name="connsiteX2" fmla="*/ 7144 w 9525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7144"/>
                    </a:moveTo>
                    <a:cubicBezTo>
                      <a:pt x="7325" y="7630"/>
                      <a:pt x="7715" y="8020"/>
                      <a:pt x="8277" y="8372"/>
                    </a:cubicBezTo>
                    <a:cubicBezTo>
                      <a:pt x="8820" y="8011"/>
                      <a:pt x="8592" y="7601"/>
                      <a:pt x="714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任意多边形: 形状 145"/>
              <p:cNvSpPr/>
              <p:nvPr/>
            </p:nvSpPr>
            <p:spPr>
              <a:xfrm>
                <a:off x="10733538" y="3195246"/>
                <a:ext cx="9525" cy="9525"/>
              </a:xfrm>
              <a:custGeom>
                <a:avLst/>
                <a:gdLst>
                  <a:gd name="connsiteX0" fmla="*/ 8230 w 9525"/>
                  <a:gd name="connsiteY0" fmla="*/ 7144 h 9525"/>
                  <a:gd name="connsiteX1" fmla="*/ 7144 w 9525"/>
                  <a:gd name="connsiteY1" fmla="*/ 10754 h 9525"/>
                  <a:gd name="connsiteX2" fmla="*/ 8230 w 9525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8230" y="7144"/>
                    </a:moveTo>
                    <a:lnTo>
                      <a:pt x="7144" y="10754"/>
                    </a:lnTo>
                    <a:cubicBezTo>
                      <a:pt x="7706" y="10135"/>
                      <a:pt x="8030" y="8792"/>
                      <a:pt x="823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任意多边形: 形状 146"/>
              <p:cNvSpPr/>
              <p:nvPr/>
            </p:nvSpPr>
            <p:spPr>
              <a:xfrm>
                <a:off x="10729347" y="2979258"/>
                <a:ext cx="9525" cy="9525"/>
              </a:xfrm>
              <a:custGeom>
                <a:avLst/>
                <a:gdLst>
                  <a:gd name="connsiteX0" fmla="*/ 7144 w 9525"/>
                  <a:gd name="connsiteY0" fmla="*/ 10106 h 9525"/>
                  <a:gd name="connsiteX1" fmla="*/ 7153 w 9525"/>
                  <a:gd name="connsiteY1" fmla="*/ 7144 h 9525"/>
                  <a:gd name="connsiteX2" fmla="*/ 7144 w 9525"/>
                  <a:gd name="connsiteY2" fmla="*/ 1010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10106"/>
                    </a:moveTo>
                    <a:cubicBezTo>
                      <a:pt x="7144" y="9058"/>
                      <a:pt x="7153" y="8125"/>
                      <a:pt x="7153" y="7144"/>
                    </a:cubicBezTo>
                    <a:cubicBezTo>
                      <a:pt x="7153" y="8125"/>
                      <a:pt x="7144" y="9049"/>
                      <a:pt x="7144" y="101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: 形状 147"/>
              <p:cNvSpPr/>
              <p:nvPr/>
            </p:nvSpPr>
            <p:spPr>
              <a:xfrm>
                <a:off x="10729357" y="2972361"/>
                <a:ext cx="9525" cy="19050"/>
              </a:xfrm>
              <a:custGeom>
                <a:avLst/>
                <a:gdLst>
                  <a:gd name="connsiteX0" fmla="*/ 7172 w 9525"/>
                  <a:gd name="connsiteY0" fmla="*/ 7144 h 19050"/>
                  <a:gd name="connsiteX1" fmla="*/ 7144 w 9525"/>
                  <a:gd name="connsiteY1" fmla="*/ 14049 h 19050"/>
                  <a:gd name="connsiteX2" fmla="*/ 7172 w 9525"/>
                  <a:gd name="connsiteY2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19050">
                    <a:moveTo>
                      <a:pt x="7172" y="7144"/>
                    </a:moveTo>
                    <a:cubicBezTo>
                      <a:pt x="7163" y="9544"/>
                      <a:pt x="7153" y="11754"/>
                      <a:pt x="7144" y="14049"/>
                    </a:cubicBezTo>
                    <a:cubicBezTo>
                      <a:pt x="7191" y="11078"/>
                      <a:pt x="7287" y="8496"/>
                      <a:pt x="7172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任意多边形: 形状 148"/>
              <p:cNvSpPr/>
              <p:nvPr/>
            </p:nvSpPr>
            <p:spPr>
              <a:xfrm>
                <a:off x="11487499" y="3616442"/>
                <a:ext cx="19050" cy="28575"/>
              </a:xfrm>
              <a:custGeom>
                <a:avLst/>
                <a:gdLst>
                  <a:gd name="connsiteX0" fmla="*/ 7144 w 19050"/>
                  <a:gd name="connsiteY0" fmla="*/ 13459 h 28575"/>
                  <a:gd name="connsiteX1" fmla="*/ 12173 w 19050"/>
                  <a:gd name="connsiteY1" fmla="*/ 30385 h 28575"/>
                  <a:gd name="connsiteX2" fmla="*/ 13287 w 19050"/>
                  <a:gd name="connsiteY2" fmla="*/ 7144 h 28575"/>
                  <a:gd name="connsiteX3" fmla="*/ 7144 w 19050"/>
                  <a:gd name="connsiteY3" fmla="*/ 1345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8575">
                    <a:moveTo>
                      <a:pt x="7144" y="13459"/>
                    </a:moveTo>
                    <a:cubicBezTo>
                      <a:pt x="9087" y="18240"/>
                      <a:pt x="9715" y="30108"/>
                      <a:pt x="12173" y="30385"/>
                    </a:cubicBezTo>
                    <a:lnTo>
                      <a:pt x="13287" y="7144"/>
                    </a:lnTo>
                    <a:cubicBezTo>
                      <a:pt x="11497" y="15402"/>
                      <a:pt x="8830" y="19621"/>
                      <a:pt x="7144" y="13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任意多边形: 形状 149"/>
              <p:cNvSpPr/>
              <p:nvPr/>
            </p:nvSpPr>
            <p:spPr>
              <a:xfrm>
                <a:off x="10818330" y="3591265"/>
                <a:ext cx="9525" cy="9525"/>
              </a:xfrm>
              <a:custGeom>
                <a:avLst/>
                <a:gdLst>
                  <a:gd name="connsiteX0" fmla="*/ 8239 w 9525"/>
                  <a:gd name="connsiteY0" fmla="*/ 7498 h 9525"/>
                  <a:gd name="connsiteX1" fmla="*/ 7144 w 9525"/>
                  <a:gd name="connsiteY1" fmla="*/ 7203 h 9525"/>
                  <a:gd name="connsiteX2" fmla="*/ 8134 w 9525"/>
                  <a:gd name="connsiteY2" fmla="*/ 7613 h 9525"/>
                  <a:gd name="connsiteX3" fmla="*/ 8239 w 9525"/>
                  <a:gd name="connsiteY3" fmla="*/ 7498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8239" y="7498"/>
                    </a:moveTo>
                    <a:cubicBezTo>
                      <a:pt x="8049" y="7136"/>
                      <a:pt x="7658" y="7079"/>
                      <a:pt x="7144" y="7203"/>
                    </a:cubicBezTo>
                    <a:cubicBezTo>
                      <a:pt x="7468" y="7422"/>
                      <a:pt x="7744" y="7613"/>
                      <a:pt x="8134" y="7613"/>
                    </a:cubicBezTo>
                    <a:lnTo>
                      <a:pt x="8239" y="74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任意多边形: 形状 150"/>
              <p:cNvSpPr/>
              <p:nvPr/>
            </p:nvSpPr>
            <p:spPr>
              <a:xfrm>
                <a:off x="10797356" y="3459660"/>
                <a:ext cx="9525" cy="9525"/>
              </a:xfrm>
              <a:custGeom>
                <a:avLst/>
                <a:gdLst>
                  <a:gd name="connsiteX0" fmla="*/ 7144 w 9525"/>
                  <a:gd name="connsiteY0" fmla="*/ 7544 h 9525"/>
                  <a:gd name="connsiteX1" fmla="*/ 7382 w 9525"/>
                  <a:gd name="connsiteY1" fmla="*/ 8211 h 9525"/>
                  <a:gd name="connsiteX2" fmla="*/ 7258 w 9525"/>
                  <a:gd name="connsiteY2" fmla="*/ 7144 h 9525"/>
                  <a:gd name="connsiteX3" fmla="*/ 7144 w 9525"/>
                  <a:gd name="connsiteY3" fmla="*/ 75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144" y="7544"/>
                    </a:moveTo>
                    <a:cubicBezTo>
                      <a:pt x="7220" y="7763"/>
                      <a:pt x="7315" y="8020"/>
                      <a:pt x="7382" y="8211"/>
                    </a:cubicBezTo>
                    <a:cubicBezTo>
                      <a:pt x="7334" y="7830"/>
                      <a:pt x="7306" y="7534"/>
                      <a:pt x="7258" y="7144"/>
                    </a:cubicBezTo>
                    <a:lnTo>
                      <a:pt x="7144" y="75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任意多边形: 形状 151"/>
              <p:cNvSpPr/>
              <p:nvPr/>
            </p:nvSpPr>
            <p:spPr>
              <a:xfrm>
                <a:off x="10821892" y="3588743"/>
                <a:ext cx="9525" cy="9525"/>
              </a:xfrm>
              <a:custGeom>
                <a:avLst/>
                <a:gdLst>
                  <a:gd name="connsiteX0" fmla="*/ 7144 w 9525"/>
                  <a:gd name="connsiteY0" fmla="*/ 8382 h 9525"/>
                  <a:gd name="connsiteX1" fmla="*/ 8344 w 9525"/>
                  <a:gd name="connsiteY1" fmla="*/ 7144 h 9525"/>
                  <a:gd name="connsiteX2" fmla="*/ 7144 w 9525"/>
                  <a:gd name="connsiteY2" fmla="*/ 83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8382"/>
                    </a:moveTo>
                    <a:cubicBezTo>
                      <a:pt x="7563" y="7953"/>
                      <a:pt x="7982" y="7515"/>
                      <a:pt x="8344" y="7144"/>
                    </a:cubicBezTo>
                    <a:cubicBezTo>
                      <a:pt x="7487" y="8039"/>
                      <a:pt x="7506" y="8010"/>
                      <a:pt x="7144" y="8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任意多边形: 形状 152"/>
              <p:cNvSpPr/>
              <p:nvPr/>
            </p:nvSpPr>
            <p:spPr>
              <a:xfrm>
                <a:off x="11450523" y="3172767"/>
                <a:ext cx="9525" cy="9525"/>
              </a:xfrm>
              <a:custGeom>
                <a:avLst/>
                <a:gdLst>
                  <a:gd name="connsiteX0" fmla="*/ 7649 w 9525"/>
                  <a:gd name="connsiteY0" fmla="*/ 10458 h 9525"/>
                  <a:gd name="connsiteX1" fmla="*/ 7144 w 9525"/>
                  <a:gd name="connsiteY1" fmla="*/ 7144 h 9525"/>
                  <a:gd name="connsiteX2" fmla="*/ 7649 w 9525"/>
                  <a:gd name="connsiteY2" fmla="*/ 10458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649" y="10458"/>
                    </a:moveTo>
                    <a:cubicBezTo>
                      <a:pt x="7487" y="9392"/>
                      <a:pt x="7353" y="8496"/>
                      <a:pt x="7144" y="7144"/>
                    </a:cubicBezTo>
                    <a:cubicBezTo>
                      <a:pt x="7258" y="8630"/>
                      <a:pt x="7439" y="9620"/>
                      <a:pt x="7649" y="10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任意多边形: 形状 153"/>
              <p:cNvSpPr/>
              <p:nvPr/>
            </p:nvSpPr>
            <p:spPr>
              <a:xfrm>
                <a:off x="10793290" y="3454671"/>
                <a:ext cx="9525" cy="28575"/>
              </a:xfrm>
              <a:custGeom>
                <a:avLst/>
                <a:gdLst>
                  <a:gd name="connsiteX0" fmla="*/ 7724 w 9525"/>
                  <a:gd name="connsiteY0" fmla="*/ 24011 h 28575"/>
                  <a:gd name="connsiteX1" fmla="*/ 11210 w 9525"/>
                  <a:gd name="connsiteY1" fmla="*/ 12533 h 28575"/>
                  <a:gd name="connsiteX2" fmla="*/ 9381 w 9525"/>
                  <a:gd name="connsiteY2" fmla="*/ 7371 h 28575"/>
                  <a:gd name="connsiteX3" fmla="*/ 7724 w 9525"/>
                  <a:gd name="connsiteY3" fmla="*/ 240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28575">
                    <a:moveTo>
                      <a:pt x="7724" y="24011"/>
                    </a:moveTo>
                    <a:lnTo>
                      <a:pt x="11210" y="12533"/>
                    </a:lnTo>
                    <a:cubicBezTo>
                      <a:pt x="10657" y="10990"/>
                      <a:pt x="10105" y="9409"/>
                      <a:pt x="9381" y="7371"/>
                    </a:cubicBezTo>
                    <a:cubicBezTo>
                      <a:pt x="6628" y="5256"/>
                      <a:pt x="6866" y="18467"/>
                      <a:pt x="7724" y="240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任意多边形: 形状 154"/>
              <p:cNvSpPr/>
              <p:nvPr/>
            </p:nvSpPr>
            <p:spPr>
              <a:xfrm>
                <a:off x="10817425" y="3589982"/>
                <a:ext cx="9525" cy="9525"/>
              </a:xfrm>
              <a:custGeom>
                <a:avLst/>
                <a:gdLst>
                  <a:gd name="connsiteX0" fmla="*/ 11611 w 9525"/>
                  <a:gd name="connsiteY0" fmla="*/ 7144 h 9525"/>
                  <a:gd name="connsiteX1" fmla="*/ 10897 w 9525"/>
                  <a:gd name="connsiteY1" fmla="*/ 7801 h 9525"/>
                  <a:gd name="connsiteX2" fmla="*/ 9030 w 9525"/>
                  <a:gd name="connsiteY2" fmla="*/ 8896 h 9525"/>
                  <a:gd name="connsiteX3" fmla="*/ 7144 w 9525"/>
                  <a:gd name="connsiteY3" fmla="*/ 11068 h 9525"/>
                  <a:gd name="connsiteX4" fmla="*/ 7325 w 9525"/>
                  <a:gd name="connsiteY4" fmla="*/ 11382 h 9525"/>
                  <a:gd name="connsiteX5" fmla="*/ 11611 w 9525"/>
                  <a:gd name="connsiteY5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" h="9525">
                    <a:moveTo>
                      <a:pt x="11611" y="7144"/>
                    </a:moveTo>
                    <a:cubicBezTo>
                      <a:pt x="11411" y="7334"/>
                      <a:pt x="11192" y="7525"/>
                      <a:pt x="10897" y="7801"/>
                    </a:cubicBezTo>
                    <a:cubicBezTo>
                      <a:pt x="10020" y="8582"/>
                      <a:pt x="9439" y="8877"/>
                      <a:pt x="9030" y="8896"/>
                    </a:cubicBezTo>
                    <a:cubicBezTo>
                      <a:pt x="8401" y="9544"/>
                      <a:pt x="7772" y="10268"/>
                      <a:pt x="7144" y="11068"/>
                    </a:cubicBezTo>
                    <a:cubicBezTo>
                      <a:pt x="7172" y="11249"/>
                      <a:pt x="7229" y="11344"/>
                      <a:pt x="7325" y="11382"/>
                    </a:cubicBezTo>
                    <a:cubicBezTo>
                      <a:pt x="8849" y="10716"/>
                      <a:pt x="10192" y="8553"/>
                      <a:pt x="116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任意多边形: 形状 155"/>
              <p:cNvSpPr/>
              <p:nvPr/>
            </p:nvSpPr>
            <p:spPr>
              <a:xfrm>
                <a:off x="10729357" y="2916221"/>
                <a:ext cx="781050" cy="771525"/>
              </a:xfrm>
              <a:custGeom>
                <a:avLst/>
                <a:gdLst>
                  <a:gd name="connsiteX0" fmla="*/ 721300 w 781050"/>
                  <a:gd name="connsiteY0" fmla="*/ 708365 h 771525"/>
                  <a:gd name="connsiteX1" fmla="*/ 724138 w 781050"/>
                  <a:gd name="connsiteY1" fmla="*/ 702393 h 771525"/>
                  <a:gd name="connsiteX2" fmla="*/ 709517 w 781050"/>
                  <a:gd name="connsiteY2" fmla="*/ 706803 h 771525"/>
                  <a:gd name="connsiteX3" fmla="*/ 701983 w 781050"/>
                  <a:gd name="connsiteY3" fmla="*/ 700440 h 771525"/>
                  <a:gd name="connsiteX4" fmla="*/ 703507 w 781050"/>
                  <a:gd name="connsiteY4" fmla="*/ 712841 h 771525"/>
                  <a:gd name="connsiteX5" fmla="*/ 679809 w 781050"/>
                  <a:gd name="connsiteY5" fmla="*/ 714261 h 771525"/>
                  <a:gd name="connsiteX6" fmla="*/ 673513 w 781050"/>
                  <a:gd name="connsiteY6" fmla="*/ 719585 h 771525"/>
                  <a:gd name="connsiteX7" fmla="*/ 645700 w 781050"/>
                  <a:gd name="connsiteY7" fmla="*/ 716032 h 771525"/>
                  <a:gd name="connsiteX8" fmla="*/ 632451 w 781050"/>
                  <a:gd name="connsiteY8" fmla="*/ 717090 h 771525"/>
                  <a:gd name="connsiteX9" fmla="*/ 631984 w 781050"/>
                  <a:gd name="connsiteY9" fmla="*/ 715718 h 771525"/>
                  <a:gd name="connsiteX10" fmla="*/ 632889 w 781050"/>
                  <a:gd name="connsiteY10" fmla="*/ 718490 h 771525"/>
                  <a:gd name="connsiteX11" fmla="*/ 599951 w 781050"/>
                  <a:gd name="connsiteY11" fmla="*/ 716204 h 771525"/>
                  <a:gd name="connsiteX12" fmla="*/ 632555 w 781050"/>
                  <a:gd name="connsiteY12" fmla="*/ 712565 h 771525"/>
                  <a:gd name="connsiteX13" fmla="*/ 641880 w 781050"/>
                  <a:gd name="connsiteY13" fmla="*/ 701945 h 771525"/>
                  <a:gd name="connsiteX14" fmla="*/ 600637 w 781050"/>
                  <a:gd name="connsiteY14" fmla="*/ 708527 h 771525"/>
                  <a:gd name="connsiteX15" fmla="*/ 606790 w 781050"/>
                  <a:gd name="connsiteY15" fmla="*/ 697954 h 771525"/>
                  <a:gd name="connsiteX16" fmla="*/ 562775 w 781050"/>
                  <a:gd name="connsiteY16" fmla="*/ 705964 h 771525"/>
                  <a:gd name="connsiteX17" fmla="*/ 584692 w 781050"/>
                  <a:gd name="connsiteY17" fmla="*/ 694468 h 771525"/>
                  <a:gd name="connsiteX18" fmla="*/ 561718 w 781050"/>
                  <a:gd name="connsiteY18" fmla="*/ 697240 h 771525"/>
                  <a:gd name="connsiteX19" fmla="*/ 572795 w 781050"/>
                  <a:gd name="connsiteY19" fmla="*/ 697440 h 771525"/>
                  <a:gd name="connsiteX20" fmla="*/ 550888 w 781050"/>
                  <a:gd name="connsiteY20" fmla="*/ 708936 h 771525"/>
                  <a:gd name="connsiteX21" fmla="*/ 517541 w 781050"/>
                  <a:gd name="connsiteY21" fmla="*/ 700745 h 771525"/>
                  <a:gd name="connsiteX22" fmla="*/ 517703 w 781050"/>
                  <a:gd name="connsiteY22" fmla="*/ 705974 h 771525"/>
                  <a:gd name="connsiteX23" fmla="*/ 508216 w 781050"/>
                  <a:gd name="connsiteY23" fmla="*/ 701592 h 771525"/>
                  <a:gd name="connsiteX24" fmla="*/ 485813 w 781050"/>
                  <a:gd name="connsiteY24" fmla="*/ 711708 h 771525"/>
                  <a:gd name="connsiteX25" fmla="*/ 465334 w 781050"/>
                  <a:gd name="connsiteY25" fmla="*/ 703316 h 771525"/>
                  <a:gd name="connsiteX26" fmla="*/ 437683 w 781050"/>
                  <a:gd name="connsiteY26" fmla="*/ 707231 h 771525"/>
                  <a:gd name="connsiteX27" fmla="*/ 462020 w 781050"/>
                  <a:gd name="connsiteY27" fmla="*/ 698125 h 771525"/>
                  <a:gd name="connsiteX28" fmla="*/ 466335 w 781050"/>
                  <a:gd name="connsiteY28" fmla="*/ 701554 h 771525"/>
                  <a:gd name="connsiteX29" fmla="*/ 481641 w 781050"/>
                  <a:gd name="connsiteY29" fmla="*/ 699221 h 771525"/>
                  <a:gd name="connsiteX30" fmla="*/ 458419 w 781050"/>
                  <a:gd name="connsiteY30" fmla="*/ 692268 h 771525"/>
                  <a:gd name="connsiteX31" fmla="*/ 453876 w 781050"/>
                  <a:gd name="connsiteY31" fmla="*/ 697916 h 771525"/>
                  <a:gd name="connsiteX32" fmla="*/ 443579 w 781050"/>
                  <a:gd name="connsiteY32" fmla="*/ 695982 h 771525"/>
                  <a:gd name="connsiteX33" fmla="*/ 424939 w 781050"/>
                  <a:gd name="connsiteY33" fmla="*/ 702907 h 771525"/>
                  <a:gd name="connsiteX34" fmla="*/ 402165 w 781050"/>
                  <a:gd name="connsiteY34" fmla="*/ 697335 h 771525"/>
                  <a:gd name="connsiteX35" fmla="*/ 357721 w 781050"/>
                  <a:gd name="connsiteY35" fmla="*/ 703955 h 771525"/>
                  <a:gd name="connsiteX36" fmla="*/ 369494 w 781050"/>
                  <a:gd name="connsiteY36" fmla="*/ 705517 h 771525"/>
                  <a:gd name="connsiteX37" fmla="*/ 366874 w 781050"/>
                  <a:gd name="connsiteY37" fmla="*/ 702412 h 771525"/>
                  <a:gd name="connsiteX38" fmla="*/ 403555 w 781050"/>
                  <a:gd name="connsiteY38" fmla="*/ 701497 h 771525"/>
                  <a:gd name="connsiteX39" fmla="*/ 395021 w 781050"/>
                  <a:gd name="connsiteY39" fmla="*/ 709641 h 771525"/>
                  <a:gd name="connsiteX40" fmla="*/ 385753 w 781050"/>
                  <a:gd name="connsiteY40" fmla="*/ 705955 h 771525"/>
                  <a:gd name="connsiteX41" fmla="*/ 367675 w 781050"/>
                  <a:gd name="connsiteY41" fmla="*/ 709727 h 771525"/>
                  <a:gd name="connsiteX42" fmla="*/ 379943 w 781050"/>
                  <a:gd name="connsiteY42" fmla="*/ 712670 h 771525"/>
                  <a:gd name="connsiteX43" fmla="*/ 327212 w 781050"/>
                  <a:gd name="connsiteY43" fmla="*/ 713851 h 771525"/>
                  <a:gd name="connsiteX44" fmla="*/ 310163 w 781050"/>
                  <a:gd name="connsiteY44" fmla="*/ 706088 h 771525"/>
                  <a:gd name="connsiteX45" fmla="*/ 290160 w 781050"/>
                  <a:gd name="connsiteY45" fmla="*/ 708851 h 771525"/>
                  <a:gd name="connsiteX46" fmla="*/ 307619 w 781050"/>
                  <a:gd name="connsiteY46" fmla="*/ 708231 h 771525"/>
                  <a:gd name="connsiteX47" fmla="*/ 285550 w 781050"/>
                  <a:gd name="connsiteY47" fmla="*/ 714499 h 771525"/>
                  <a:gd name="connsiteX48" fmla="*/ 285436 w 781050"/>
                  <a:gd name="connsiteY48" fmla="*/ 709260 h 771525"/>
                  <a:gd name="connsiteX49" fmla="*/ 234077 w 781050"/>
                  <a:gd name="connsiteY49" fmla="*/ 704841 h 771525"/>
                  <a:gd name="connsiteX50" fmla="*/ 224600 w 781050"/>
                  <a:gd name="connsiteY50" fmla="*/ 710222 h 771525"/>
                  <a:gd name="connsiteX51" fmla="*/ 218675 w 781050"/>
                  <a:gd name="connsiteY51" fmla="*/ 701935 h 771525"/>
                  <a:gd name="connsiteX52" fmla="*/ 187071 w 781050"/>
                  <a:gd name="connsiteY52" fmla="*/ 703840 h 771525"/>
                  <a:gd name="connsiteX53" fmla="*/ 198377 w 781050"/>
                  <a:gd name="connsiteY53" fmla="*/ 704002 h 771525"/>
                  <a:gd name="connsiteX54" fmla="*/ 176565 w 781050"/>
                  <a:gd name="connsiteY54" fmla="*/ 710965 h 771525"/>
                  <a:gd name="connsiteX55" fmla="*/ 160134 w 781050"/>
                  <a:gd name="connsiteY55" fmla="*/ 709822 h 771525"/>
                  <a:gd name="connsiteX56" fmla="*/ 155734 w 781050"/>
                  <a:gd name="connsiteY56" fmla="*/ 696649 h 771525"/>
                  <a:gd name="connsiteX57" fmla="*/ 152009 w 781050"/>
                  <a:gd name="connsiteY57" fmla="*/ 688686 h 771525"/>
                  <a:gd name="connsiteX58" fmla="*/ 155991 w 781050"/>
                  <a:gd name="connsiteY58" fmla="*/ 689886 h 771525"/>
                  <a:gd name="connsiteX59" fmla="*/ 133321 w 781050"/>
                  <a:gd name="connsiteY59" fmla="*/ 697001 h 771525"/>
                  <a:gd name="connsiteX60" fmla="*/ 150171 w 781050"/>
                  <a:gd name="connsiteY60" fmla="*/ 697449 h 771525"/>
                  <a:gd name="connsiteX61" fmla="*/ 162839 w 781050"/>
                  <a:gd name="connsiteY61" fmla="*/ 697906 h 771525"/>
                  <a:gd name="connsiteX62" fmla="*/ 126930 w 781050"/>
                  <a:gd name="connsiteY62" fmla="*/ 702250 h 771525"/>
                  <a:gd name="connsiteX63" fmla="*/ 143018 w 781050"/>
                  <a:gd name="connsiteY63" fmla="*/ 696125 h 771525"/>
                  <a:gd name="connsiteX64" fmla="*/ 135122 w 781050"/>
                  <a:gd name="connsiteY64" fmla="*/ 689496 h 771525"/>
                  <a:gd name="connsiteX65" fmla="*/ 118253 w 781050"/>
                  <a:gd name="connsiteY65" fmla="*/ 690286 h 771525"/>
                  <a:gd name="connsiteX66" fmla="*/ 106956 w 781050"/>
                  <a:gd name="connsiteY66" fmla="*/ 681771 h 771525"/>
                  <a:gd name="connsiteX67" fmla="*/ 101708 w 781050"/>
                  <a:gd name="connsiteY67" fmla="*/ 681609 h 771525"/>
                  <a:gd name="connsiteX68" fmla="*/ 100955 w 781050"/>
                  <a:gd name="connsiteY68" fmla="*/ 681609 h 771525"/>
                  <a:gd name="connsiteX69" fmla="*/ 100870 w 781050"/>
                  <a:gd name="connsiteY69" fmla="*/ 681647 h 771525"/>
                  <a:gd name="connsiteX70" fmla="*/ 100470 w 781050"/>
                  <a:gd name="connsiteY70" fmla="*/ 682200 h 771525"/>
                  <a:gd name="connsiteX71" fmla="*/ 99079 w 781050"/>
                  <a:gd name="connsiteY71" fmla="*/ 684467 h 771525"/>
                  <a:gd name="connsiteX72" fmla="*/ 95002 w 781050"/>
                  <a:gd name="connsiteY72" fmla="*/ 687429 h 771525"/>
                  <a:gd name="connsiteX73" fmla="*/ 96107 w 781050"/>
                  <a:gd name="connsiteY73" fmla="*/ 688962 h 771525"/>
                  <a:gd name="connsiteX74" fmla="*/ 91430 w 781050"/>
                  <a:gd name="connsiteY74" fmla="*/ 694734 h 771525"/>
                  <a:gd name="connsiteX75" fmla="*/ 89668 w 781050"/>
                  <a:gd name="connsiteY75" fmla="*/ 690877 h 771525"/>
                  <a:gd name="connsiteX76" fmla="*/ 89868 w 781050"/>
                  <a:gd name="connsiteY76" fmla="*/ 685962 h 771525"/>
                  <a:gd name="connsiteX77" fmla="*/ 96088 w 781050"/>
                  <a:gd name="connsiteY77" fmla="*/ 682276 h 771525"/>
                  <a:gd name="connsiteX78" fmla="*/ 92726 w 781050"/>
                  <a:gd name="connsiteY78" fmla="*/ 681257 h 771525"/>
                  <a:gd name="connsiteX79" fmla="*/ 89040 w 781050"/>
                  <a:gd name="connsiteY79" fmla="*/ 681933 h 771525"/>
                  <a:gd name="connsiteX80" fmla="*/ 87201 w 781050"/>
                  <a:gd name="connsiteY80" fmla="*/ 679475 h 771525"/>
                  <a:gd name="connsiteX81" fmla="*/ 84506 w 781050"/>
                  <a:gd name="connsiteY81" fmla="*/ 681076 h 771525"/>
                  <a:gd name="connsiteX82" fmla="*/ 84763 w 781050"/>
                  <a:gd name="connsiteY82" fmla="*/ 675913 h 771525"/>
                  <a:gd name="connsiteX83" fmla="*/ 85315 w 781050"/>
                  <a:gd name="connsiteY83" fmla="*/ 668703 h 771525"/>
                  <a:gd name="connsiteX84" fmla="*/ 87039 w 781050"/>
                  <a:gd name="connsiteY84" fmla="*/ 657539 h 771525"/>
                  <a:gd name="connsiteX85" fmla="*/ 91145 w 781050"/>
                  <a:gd name="connsiteY85" fmla="*/ 637746 h 771525"/>
                  <a:gd name="connsiteX86" fmla="*/ 95841 w 781050"/>
                  <a:gd name="connsiteY86" fmla="*/ 644595 h 771525"/>
                  <a:gd name="connsiteX87" fmla="*/ 83706 w 781050"/>
                  <a:gd name="connsiteY87" fmla="*/ 628783 h 771525"/>
                  <a:gd name="connsiteX88" fmla="*/ 82048 w 781050"/>
                  <a:gd name="connsiteY88" fmla="*/ 645385 h 771525"/>
                  <a:gd name="connsiteX89" fmla="*/ 79353 w 781050"/>
                  <a:gd name="connsiteY89" fmla="*/ 612353 h 771525"/>
                  <a:gd name="connsiteX90" fmla="*/ 84839 w 781050"/>
                  <a:gd name="connsiteY90" fmla="*/ 616620 h 771525"/>
                  <a:gd name="connsiteX91" fmla="*/ 84620 w 781050"/>
                  <a:gd name="connsiteY91" fmla="*/ 583863 h 771525"/>
                  <a:gd name="connsiteX92" fmla="*/ 90449 w 781050"/>
                  <a:gd name="connsiteY92" fmla="*/ 598141 h 771525"/>
                  <a:gd name="connsiteX93" fmla="*/ 97374 w 781050"/>
                  <a:gd name="connsiteY93" fmla="*/ 572567 h 771525"/>
                  <a:gd name="connsiteX94" fmla="*/ 94107 w 781050"/>
                  <a:gd name="connsiteY94" fmla="*/ 555374 h 771525"/>
                  <a:gd name="connsiteX95" fmla="*/ 88449 w 781050"/>
                  <a:gd name="connsiteY95" fmla="*/ 585206 h 771525"/>
                  <a:gd name="connsiteX96" fmla="*/ 86211 w 781050"/>
                  <a:gd name="connsiteY96" fmla="*/ 539534 h 771525"/>
                  <a:gd name="connsiteX97" fmla="*/ 85925 w 781050"/>
                  <a:gd name="connsiteY97" fmla="*/ 557241 h 771525"/>
                  <a:gd name="connsiteX98" fmla="*/ 75352 w 781050"/>
                  <a:gd name="connsiteY98" fmla="*/ 551669 h 771525"/>
                  <a:gd name="connsiteX99" fmla="*/ 80724 w 781050"/>
                  <a:gd name="connsiteY99" fmla="*/ 593903 h 771525"/>
                  <a:gd name="connsiteX100" fmla="*/ 70037 w 781050"/>
                  <a:gd name="connsiteY100" fmla="*/ 567766 h 771525"/>
                  <a:gd name="connsiteX101" fmla="*/ 71923 w 781050"/>
                  <a:gd name="connsiteY101" fmla="*/ 520075 h 771525"/>
                  <a:gd name="connsiteX102" fmla="*/ 61627 w 781050"/>
                  <a:gd name="connsiteY102" fmla="*/ 458781 h 771525"/>
                  <a:gd name="connsiteX103" fmla="*/ 59569 w 781050"/>
                  <a:gd name="connsiteY103" fmla="*/ 379076 h 771525"/>
                  <a:gd name="connsiteX104" fmla="*/ 64780 w 781050"/>
                  <a:gd name="connsiteY104" fmla="*/ 361941 h 771525"/>
                  <a:gd name="connsiteX105" fmla="*/ 60541 w 781050"/>
                  <a:gd name="connsiteY105" fmla="*/ 342386 h 771525"/>
                  <a:gd name="connsiteX106" fmla="*/ 60893 w 781050"/>
                  <a:gd name="connsiteY106" fmla="*/ 352396 h 771525"/>
                  <a:gd name="connsiteX107" fmla="*/ 57179 w 781050"/>
                  <a:gd name="connsiteY107" fmla="*/ 347939 h 771525"/>
                  <a:gd name="connsiteX108" fmla="*/ 56207 w 781050"/>
                  <a:gd name="connsiteY108" fmla="*/ 306476 h 771525"/>
                  <a:gd name="connsiteX109" fmla="*/ 61636 w 781050"/>
                  <a:gd name="connsiteY109" fmla="*/ 322050 h 771525"/>
                  <a:gd name="connsiteX110" fmla="*/ 56036 w 781050"/>
                  <a:gd name="connsiteY110" fmla="*/ 242868 h 771525"/>
                  <a:gd name="connsiteX111" fmla="*/ 61922 w 781050"/>
                  <a:gd name="connsiteY111" fmla="*/ 226247 h 771525"/>
                  <a:gd name="connsiteX112" fmla="*/ 61522 w 781050"/>
                  <a:gd name="connsiteY112" fmla="*/ 208074 h 771525"/>
                  <a:gd name="connsiteX113" fmla="*/ 66675 w 781050"/>
                  <a:gd name="connsiteY113" fmla="*/ 202282 h 771525"/>
                  <a:gd name="connsiteX114" fmla="*/ 65303 w 781050"/>
                  <a:gd name="connsiteY114" fmla="*/ 181670 h 771525"/>
                  <a:gd name="connsiteX115" fmla="*/ 75143 w 781050"/>
                  <a:gd name="connsiteY115" fmla="*/ 182775 h 771525"/>
                  <a:gd name="connsiteX116" fmla="*/ 73590 w 781050"/>
                  <a:gd name="connsiteY116" fmla="*/ 196177 h 771525"/>
                  <a:gd name="connsiteX117" fmla="*/ 79019 w 781050"/>
                  <a:gd name="connsiteY117" fmla="*/ 211741 h 771525"/>
                  <a:gd name="connsiteX118" fmla="*/ 75829 w 781050"/>
                  <a:gd name="connsiteY118" fmla="*/ 202778 h 771525"/>
                  <a:gd name="connsiteX119" fmla="*/ 78229 w 781050"/>
                  <a:gd name="connsiteY119" fmla="*/ 194901 h 771525"/>
                  <a:gd name="connsiteX120" fmla="*/ 72161 w 781050"/>
                  <a:gd name="connsiteY120" fmla="*/ 167411 h 771525"/>
                  <a:gd name="connsiteX121" fmla="*/ 74285 w 781050"/>
                  <a:gd name="connsiteY121" fmla="*/ 118624 h 771525"/>
                  <a:gd name="connsiteX122" fmla="*/ 68275 w 781050"/>
                  <a:gd name="connsiteY122" fmla="*/ 118882 h 771525"/>
                  <a:gd name="connsiteX123" fmla="*/ 67304 w 781050"/>
                  <a:gd name="connsiteY123" fmla="*/ 136017 h 771525"/>
                  <a:gd name="connsiteX124" fmla="*/ 65551 w 781050"/>
                  <a:gd name="connsiteY124" fmla="*/ 112500 h 771525"/>
                  <a:gd name="connsiteX125" fmla="*/ 66161 w 781050"/>
                  <a:gd name="connsiteY125" fmla="*/ 97946 h 771525"/>
                  <a:gd name="connsiteX126" fmla="*/ 70904 w 781050"/>
                  <a:gd name="connsiteY126" fmla="*/ 97450 h 771525"/>
                  <a:gd name="connsiteX127" fmla="*/ 67551 w 781050"/>
                  <a:gd name="connsiteY127" fmla="*/ 92192 h 771525"/>
                  <a:gd name="connsiteX128" fmla="*/ 63637 w 781050"/>
                  <a:gd name="connsiteY128" fmla="*/ 91259 h 771525"/>
                  <a:gd name="connsiteX129" fmla="*/ 64903 w 781050"/>
                  <a:gd name="connsiteY129" fmla="*/ 107404 h 771525"/>
                  <a:gd name="connsiteX130" fmla="*/ 57407 w 781050"/>
                  <a:gd name="connsiteY130" fmla="*/ 92974 h 771525"/>
                  <a:gd name="connsiteX131" fmla="*/ 54750 w 781050"/>
                  <a:gd name="connsiteY131" fmla="*/ 65770 h 771525"/>
                  <a:gd name="connsiteX132" fmla="*/ 65465 w 781050"/>
                  <a:gd name="connsiteY132" fmla="*/ 64427 h 771525"/>
                  <a:gd name="connsiteX133" fmla="*/ 89325 w 781050"/>
                  <a:gd name="connsiteY133" fmla="*/ 67513 h 771525"/>
                  <a:gd name="connsiteX134" fmla="*/ 90126 w 781050"/>
                  <a:gd name="connsiteY134" fmla="*/ 61836 h 771525"/>
                  <a:gd name="connsiteX135" fmla="*/ 109928 w 781050"/>
                  <a:gd name="connsiteY135" fmla="*/ 56026 h 771525"/>
                  <a:gd name="connsiteX136" fmla="*/ 145790 w 781050"/>
                  <a:gd name="connsiteY136" fmla="*/ 55912 h 771525"/>
                  <a:gd name="connsiteX137" fmla="*/ 111223 w 781050"/>
                  <a:gd name="connsiteY137" fmla="*/ 60665 h 771525"/>
                  <a:gd name="connsiteX138" fmla="*/ 110614 w 781050"/>
                  <a:gd name="connsiteY138" fmla="*/ 66199 h 771525"/>
                  <a:gd name="connsiteX139" fmla="*/ 105870 w 781050"/>
                  <a:gd name="connsiteY139" fmla="*/ 68809 h 771525"/>
                  <a:gd name="connsiteX140" fmla="*/ 100965 w 781050"/>
                  <a:gd name="connsiteY140" fmla="*/ 69847 h 771525"/>
                  <a:gd name="connsiteX141" fmla="*/ 95631 w 781050"/>
                  <a:gd name="connsiteY141" fmla="*/ 70618 h 771525"/>
                  <a:gd name="connsiteX142" fmla="*/ 102241 w 781050"/>
                  <a:gd name="connsiteY142" fmla="*/ 70952 h 771525"/>
                  <a:gd name="connsiteX143" fmla="*/ 107842 w 781050"/>
                  <a:gd name="connsiteY143" fmla="*/ 70837 h 771525"/>
                  <a:gd name="connsiteX144" fmla="*/ 113386 w 781050"/>
                  <a:gd name="connsiteY144" fmla="*/ 69694 h 771525"/>
                  <a:gd name="connsiteX145" fmla="*/ 122063 w 781050"/>
                  <a:gd name="connsiteY145" fmla="*/ 66627 h 771525"/>
                  <a:gd name="connsiteX146" fmla="*/ 112833 w 781050"/>
                  <a:gd name="connsiteY146" fmla="*/ 67066 h 771525"/>
                  <a:gd name="connsiteX147" fmla="*/ 117300 w 781050"/>
                  <a:gd name="connsiteY147" fmla="*/ 63351 h 771525"/>
                  <a:gd name="connsiteX148" fmla="*/ 175889 w 781050"/>
                  <a:gd name="connsiteY148" fmla="*/ 71819 h 771525"/>
                  <a:gd name="connsiteX149" fmla="*/ 185928 w 781050"/>
                  <a:gd name="connsiteY149" fmla="*/ 67237 h 771525"/>
                  <a:gd name="connsiteX150" fmla="*/ 198272 w 781050"/>
                  <a:gd name="connsiteY150" fmla="*/ 78629 h 771525"/>
                  <a:gd name="connsiteX151" fmla="*/ 214693 w 781050"/>
                  <a:gd name="connsiteY151" fmla="*/ 74276 h 771525"/>
                  <a:gd name="connsiteX152" fmla="*/ 224438 w 781050"/>
                  <a:gd name="connsiteY152" fmla="*/ 76390 h 771525"/>
                  <a:gd name="connsiteX153" fmla="*/ 247107 w 781050"/>
                  <a:gd name="connsiteY153" fmla="*/ 72285 h 771525"/>
                  <a:gd name="connsiteX154" fmla="*/ 233667 w 781050"/>
                  <a:gd name="connsiteY154" fmla="*/ 74962 h 771525"/>
                  <a:gd name="connsiteX155" fmla="*/ 244993 w 781050"/>
                  <a:gd name="connsiteY155" fmla="*/ 83487 h 771525"/>
                  <a:gd name="connsiteX156" fmla="*/ 225219 w 781050"/>
                  <a:gd name="connsiteY156" fmla="*/ 81705 h 771525"/>
                  <a:gd name="connsiteX157" fmla="*/ 242907 w 781050"/>
                  <a:gd name="connsiteY157" fmla="*/ 86220 h 771525"/>
                  <a:gd name="connsiteX158" fmla="*/ 222047 w 781050"/>
                  <a:gd name="connsiteY158" fmla="*/ 85820 h 771525"/>
                  <a:gd name="connsiteX159" fmla="*/ 254756 w 781050"/>
                  <a:gd name="connsiteY159" fmla="*/ 85592 h 771525"/>
                  <a:gd name="connsiteX160" fmla="*/ 265033 w 781050"/>
                  <a:gd name="connsiteY160" fmla="*/ 91259 h 771525"/>
                  <a:gd name="connsiteX161" fmla="*/ 258994 w 781050"/>
                  <a:gd name="connsiteY161" fmla="*/ 80096 h 771525"/>
                  <a:gd name="connsiteX162" fmla="*/ 309391 w 781050"/>
                  <a:gd name="connsiteY162" fmla="*/ 75924 h 771525"/>
                  <a:gd name="connsiteX163" fmla="*/ 328413 w 781050"/>
                  <a:gd name="connsiteY163" fmla="*/ 68142 h 771525"/>
                  <a:gd name="connsiteX164" fmla="*/ 295951 w 781050"/>
                  <a:gd name="connsiteY164" fmla="*/ 65913 h 771525"/>
                  <a:gd name="connsiteX165" fmla="*/ 295427 w 781050"/>
                  <a:gd name="connsiteY165" fmla="*/ 62370 h 771525"/>
                  <a:gd name="connsiteX166" fmla="*/ 331575 w 781050"/>
                  <a:gd name="connsiteY166" fmla="*/ 64037 h 771525"/>
                  <a:gd name="connsiteX167" fmla="*/ 328127 w 781050"/>
                  <a:gd name="connsiteY167" fmla="*/ 66380 h 771525"/>
                  <a:gd name="connsiteX168" fmla="*/ 361940 w 781050"/>
                  <a:gd name="connsiteY168" fmla="*/ 64780 h 771525"/>
                  <a:gd name="connsiteX169" fmla="*/ 358502 w 781050"/>
                  <a:gd name="connsiteY169" fmla="*/ 67123 h 771525"/>
                  <a:gd name="connsiteX170" fmla="*/ 417366 w 781050"/>
                  <a:gd name="connsiteY170" fmla="*/ 68904 h 771525"/>
                  <a:gd name="connsiteX171" fmla="*/ 409165 w 781050"/>
                  <a:gd name="connsiteY171" fmla="*/ 64722 h 771525"/>
                  <a:gd name="connsiteX172" fmla="*/ 435826 w 781050"/>
                  <a:gd name="connsiteY172" fmla="*/ 61808 h 771525"/>
                  <a:gd name="connsiteX173" fmla="*/ 454028 w 781050"/>
                  <a:gd name="connsiteY173" fmla="*/ 69885 h 771525"/>
                  <a:gd name="connsiteX174" fmla="*/ 500491 w 781050"/>
                  <a:gd name="connsiteY174" fmla="*/ 64513 h 771525"/>
                  <a:gd name="connsiteX175" fmla="*/ 481746 w 781050"/>
                  <a:gd name="connsiteY175" fmla="*/ 65589 h 771525"/>
                  <a:gd name="connsiteX176" fmla="*/ 477002 w 781050"/>
                  <a:gd name="connsiteY176" fmla="*/ 54835 h 771525"/>
                  <a:gd name="connsiteX177" fmla="*/ 512912 w 781050"/>
                  <a:gd name="connsiteY177" fmla="*/ 46263 h 771525"/>
                  <a:gd name="connsiteX178" fmla="*/ 493624 w 781050"/>
                  <a:gd name="connsiteY178" fmla="*/ 53673 h 771525"/>
                  <a:gd name="connsiteX179" fmla="*/ 517131 w 781050"/>
                  <a:gd name="connsiteY179" fmla="*/ 53464 h 771525"/>
                  <a:gd name="connsiteX180" fmla="*/ 502882 w 781050"/>
                  <a:gd name="connsiteY180" fmla="*/ 59293 h 771525"/>
                  <a:gd name="connsiteX181" fmla="*/ 516312 w 781050"/>
                  <a:gd name="connsiteY181" fmla="*/ 56617 h 771525"/>
                  <a:gd name="connsiteX182" fmla="*/ 554593 w 781050"/>
                  <a:gd name="connsiteY182" fmla="*/ 59760 h 771525"/>
                  <a:gd name="connsiteX183" fmla="*/ 546668 w 781050"/>
                  <a:gd name="connsiteY183" fmla="*/ 57350 h 771525"/>
                  <a:gd name="connsiteX184" fmla="*/ 586254 w 781050"/>
                  <a:gd name="connsiteY184" fmla="*/ 52426 h 771525"/>
                  <a:gd name="connsiteX185" fmla="*/ 613658 w 781050"/>
                  <a:gd name="connsiteY185" fmla="*/ 63303 h 771525"/>
                  <a:gd name="connsiteX186" fmla="*/ 602352 w 781050"/>
                  <a:gd name="connsiteY186" fmla="*/ 63246 h 771525"/>
                  <a:gd name="connsiteX187" fmla="*/ 627412 w 781050"/>
                  <a:gd name="connsiteY187" fmla="*/ 66618 h 771525"/>
                  <a:gd name="connsiteX188" fmla="*/ 675551 w 781050"/>
                  <a:gd name="connsiteY188" fmla="*/ 60550 h 771525"/>
                  <a:gd name="connsiteX189" fmla="*/ 726472 w 781050"/>
                  <a:gd name="connsiteY189" fmla="*/ 54054 h 771525"/>
                  <a:gd name="connsiteX190" fmla="*/ 728929 w 781050"/>
                  <a:gd name="connsiteY190" fmla="*/ 77534 h 771525"/>
                  <a:gd name="connsiteX191" fmla="*/ 727729 w 781050"/>
                  <a:gd name="connsiteY191" fmla="*/ 61646 h 771525"/>
                  <a:gd name="connsiteX192" fmla="*/ 731510 w 781050"/>
                  <a:gd name="connsiteY192" fmla="*/ 72828 h 771525"/>
                  <a:gd name="connsiteX193" fmla="*/ 729386 w 781050"/>
                  <a:gd name="connsiteY193" fmla="*/ 84801 h 771525"/>
                  <a:gd name="connsiteX194" fmla="*/ 735968 w 781050"/>
                  <a:gd name="connsiteY194" fmla="*/ 62360 h 771525"/>
                  <a:gd name="connsiteX195" fmla="*/ 735740 w 781050"/>
                  <a:gd name="connsiteY195" fmla="*/ 70190 h 771525"/>
                  <a:gd name="connsiteX196" fmla="*/ 736759 w 781050"/>
                  <a:gd name="connsiteY196" fmla="*/ 58512 h 771525"/>
                  <a:gd name="connsiteX197" fmla="*/ 738178 w 781050"/>
                  <a:gd name="connsiteY197" fmla="*/ 92173 h 771525"/>
                  <a:gd name="connsiteX198" fmla="*/ 736292 w 781050"/>
                  <a:gd name="connsiteY198" fmla="*/ 120158 h 771525"/>
                  <a:gd name="connsiteX199" fmla="*/ 734416 w 781050"/>
                  <a:gd name="connsiteY199" fmla="*/ 100022 h 771525"/>
                  <a:gd name="connsiteX200" fmla="*/ 730815 w 781050"/>
                  <a:gd name="connsiteY200" fmla="*/ 95669 h 771525"/>
                  <a:gd name="connsiteX201" fmla="*/ 724519 w 781050"/>
                  <a:gd name="connsiteY201" fmla="*/ 75028 h 771525"/>
                  <a:gd name="connsiteX202" fmla="*/ 719366 w 781050"/>
                  <a:gd name="connsiteY202" fmla="*/ 83696 h 771525"/>
                  <a:gd name="connsiteX203" fmla="*/ 720862 w 781050"/>
                  <a:gd name="connsiteY203" fmla="*/ 99298 h 771525"/>
                  <a:gd name="connsiteX204" fmla="*/ 717356 w 781050"/>
                  <a:gd name="connsiteY204" fmla="*/ 89725 h 771525"/>
                  <a:gd name="connsiteX205" fmla="*/ 714337 w 781050"/>
                  <a:gd name="connsiteY205" fmla="*/ 88678 h 771525"/>
                  <a:gd name="connsiteX206" fmla="*/ 720052 w 781050"/>
                  <a:gd name="connsiteY206" fmla="*/ 101898 h 771525"/>
                  <a:gd name="connsiteX207" fmla="*/ 716385 w 781050"/>
                  <a:gd name="connsiteY207" fmla="*/ 105823 h 771525"/>
                  <a:gd name="connsiteX208" fmla="*/ 717709 w 781050"/>
                  <a:gd name="connsiteY208" fmla="*/ 117224 h 771525"/>
                  <a:gd name="connsiteX209" fmla="*/ 715347 w 781050"/>
                  <a:gd name="connsiteY209" fmla="*/ 113824 h 771525"/>
                  <a:gd name="connsiteX210" fmla="*/ 717928 w 781050"/>
                  <a:gd name="connsiteY210" fmla="*/ 149933 h 771525"/>
                  <a:gd name="connsiteX211" fmla="*/ 719700 w 781050"/>
                  <a:gd name="connsiteY211" fmla="*/ 130159 h 771525"/>
                  <a:gd name="connsiteX212" fmla="*/ 734673 w 781050"/>
                  <a:gd name="connsiteY212" fmla="*/ 164487 h 771525"/>
                  <a:gd name="connsiteX213" fmla="*/ 729872 w 781050"/>
                  <a:gd name="connsiteY213" fmla="*/ 180308 h 771525"/>
                  <a:gd name="connsiteX214" fmla="*/ 721519 w 781050"/>
                  <a:gd name="connsiteY214" fmla="*/ 157591 h 771525"/>
                  <a:gd name="connsiteX215" fmla="*/ 718547 w 781050"/>
                  <a:gd name="connsiteY215" fmla="*/ 181375 h 771525"/>
                  <a:gd name="connsiteX216" fmla="*/ 708936 w 781050"/>
                  <a:gd name="connsiteY216" fmla="*/ 154438 h 771525"/>
                  <a:gd name="connsiteX217" fmla="*/ 712318 w 781050"/>
                  <a:gd name="connsiteY217" fmla="*/ 187966 h 771525"/>
                  <a:gd name="connsiteX218" fmla="*/ 721976 w 781050"/>
                  <a:gd name="connsiteY218" fmla="*/ 184013 h 771525"/>
                  <a:gd name="connsiteX219" fmla="*/ 719176 w 781050"/>
                  <a:gd name="connsiteY219" fmla="*/ 212760 h 771525"/>
                  <a:gd name="connsiteX220" fmla="*/ 714146 w 781050"/>
                  <a:gd name="connsiteY220" fmla="*/ 195872 h 771525"/>
                  <a:gd name="connsiteX221" fmla="*/ 716375 w 781050"/>
                  <a:gd name="connsiteY221" fmla="*/ 241497 h 771525"/>
                  <a:gd name="connsiteX222" fmla="*/ 725014 w 781050"/>
                  <a:gd name="connsiteY222" fmla="*/ 246564 h 771525"/>
                  <a:gd name="connsiteX223" fmla="*/ 723452 w 781050"/>
                  <a:gd name="connsiteY223" fmla="*/ 248060 h 771525"/>
                  <a:gd name="connsiteX224" fmla="*/ 730958 w 781050"/>
                  <a:gd name="connsiteY224" fmla="*/ 257642 h 771525"/>
                  <a:gd name="connsiteX225" fmla="*/ 728786 w 781050"/>
                  <a:gd name="connsiteY225" fmla="*/ 267014 h 771525"/>
                  <a:gd name="connsiteX226" fmla="*/ 734968 w 781050"/>
                  <a:gd name="connsiteY226" fmla="*/ 283521 h 771525"/>
                  <a:gd name="connsiteX227" fmla="*/ 735482 w 781050"/>
                  <a:gd name="connsiteY227" fmla="*/ 279025 h 771525"/>
                  <a:gd name="connsiteX228" fmla="*/ 743083 w 781050"/>
                  <a:gd name="connsiteY228" fmla="*/ 293037 h 771525"/>
                  <a:gd name="connsiteX229" fmla="*/ 739254 w 781050"/>
                  <a:gd name="connsiteY229" fmla="*/ 304114 h 771525"/>
                  <a:gd name="connsiteX230" fmla="*/ 737997 w 781050"/>
                  <a:gd name="connsiteY230" fmla="*/ 333851 h 771525"/>
                  <a:gd name="connsiteX231" fmla="*/ 739702 w 781050"/>
                  <a:gd name="connsiteY231" fmla="*/ 337623 h 771525"/>
                  <a:gd name="connsiteX232" fmla="*/ 735473 w 781050"/>
                  <a:gd name="connsiteY232" fmla="*/ 357130 h 771525"/>
                  <a:gd name="connsiteX233" fmla="*/ 743598 w 781050"/>
                  <a:gd name="connsiteY233" fmla="*/ 386182 h 771525"/>
                  <a:gd name="connsiteX234" fmla="*/ 744969 w 781050"/>
                  <a:gd name="connsiteY234" fmla="*/ 348186 h 771525"/>
                  <a:gd name="connsiteX235" fmla="*/ 750122 w 781050"/>
                  <a:gd name="connsiteY235" fmla="*/ 342395 h 771525"/>
                  <a:gd name="connsiteX236" fmla="*/ 744750 w 781050"/>
                  <a:gd name="connsiteY236" fmla="*/ 315458 h 771525"/>
                  <a:gd name="connsiteX237" fmla="*/ 752751 w 781050"/>
                  <a:gd name="connsiteY237" fmla="*/ 328146 h 771525"/>
                  <a:gd name="connsiteX238" fmla="*/ 752808 w 781050"/>
                  <a:gd name="connsiteY238" fmla="*/ 355854 h 771525"/>
                  <a:gd name="connsiteX239" fmla="*/ 747722 w 781050"/>
                  <a:gd name="connsiteY239" fmla="*/ 369818 h 771525"/>
                  <a:gd name="connsiteX240" fmla="*/ 748865 w 781050"/>
                  <a:gd name="connsiteY240" fmla="*/ 455333 h 771525"/>
                  <a:gd name="connsiteX241" fmla="*/ 742112 w 781050"/>
                  <a:gd name="connsiteY241" fmla="*/ 407841 h 771525"/>
                  <a:gd name="connsiteX242" fmla="*/ 744284 w 781050"/>
                  <a:gd name="connsiteY242" fmla="*/ 406222 h 771525"/>
                  <a:gd name="connsiteX243" fmla="*/ 738111 w 781050"/>
                  <a:gd name="connsiteY243" fmla="*/ 421034 h 771525"/>
                  <a:gd name="connsiteX244" fmla="*/ 737473 w 781050"/>
                  <a:gd name="connsiteY244" fmla="*/ 526275 h 771525"/>
                  <a:gd name="connsiteX245" fmla="*/ 742674 w 781050"/>
                  <a:gd name="connsiteY245" fmla="*/ 528704 h 771525"/>
                  <a:gd name="connsiteX246" fmla="*/ 743874 w 781050"/>
                  <a:gd name="connsiteY246" fmla="*/ 505225 h 771525"/>
                  <a:gd name="connsiteX247" fmla="*/ 747541 w 781050"/>
                  <a:gd name="connsiteY247" fmla="*/ 521056 h 771525"/>
                  <a:gd name="connsiteX248" fmla="*/ 749198 w 781050"/>
                  <a:gd name="connsiteY248" fmla="*/ 504396 h 771525"/>
                  <a:gd name="connsiteX249" fmla="*/ 753713 w 781050"/>
                  <a:gd name="connsiteY249" fmla="*/ 525818 h 771525"/>
                  <a:gd name="connsiteX250" fmla="*/ 747246 w 781050"/>
                  <a:gd name="connsiteY250" fmla="*/ 538734 h 771525"/>
                  <a:gd name="connsiteX251" fmla="*/ 751065 w 781050"/>
                  <a:gd name="connsiteY251" fmla="*/ 598637 h 771525"/>
                  <a:gd name="connsiteX252" fmla="*/ 748951 w 781050"/>
                  <a:gd name="connsiteY252" fmla="*/ 588864 h 771525"/>
                  <a:gd name="connsiteX253" fmla="*/ 748608 w 781050"/>
                  <a:gd name="connsiteY253" fmla="*/ 598380 h 771525"/>
                  <a:gd name="connsiteX254" fmla="*/ 737111 w 781050"/>
                  <a:gd name="connsiteY254" fmla="*/ 535810 h 771525"/>
                  <a:gd name="connsiteX255" fmla="*/ 742026 w 781050"/>
                  <a:gd name="connsiteY255" fmla="*/ 594922 h 771525"/>
                  <a:gd name="connsiteX256" fmla="*/ 740654 w 781050"/>
                  <a:gd name="connsiteY256" fmla="*/ 593884 h 771525"/>
                  <a:gd name="connsiteX257" fmla="*/ 743683 w 781050"/>
                  <a:gd name="connsiteY257" fmla="*/ 597818 h 771525"/>
                  <a:gd name="connsiteX258" fmla="*/ 741902 w 781050"/>
                  <a:gd name="connsiteY258" fmla="*/ 637127 h 771525"/>
                  <a:gd name="connsiteX259" fmla="*/ 742998 w 781050"/>
                  <a:gd name="connsiteY259" fmla="*/ 616858 h 771525"/>
                  <a:gd name="connsiteX260" fmla="*/ 748322 w 781050"/>
                  <a:gd name="connsiteY260" fmla="*/ 616039 h 771525"/>
                  <a:gd name="connsiteX261" fmla="*/ 753056 w 781050"/>
                  <a:gd name="connsiteY261" fmla="*/ 728748 h 771525"/>
                  <a:gd name="connsiteX262" fmla="*/ 755866 w 781050"/>
                  <a:gd name="connsiteY262" fmla="*/ 699983 h 771525"/>
                  <a:gd name="connsiteX263" fmla="*/ 766963 w 781050"/>
                  <a:gd name="connsiteY263" fmla="*/ 705298 h 771525"/>
                  <a:gd name="connsiteX264" fmla="*/ 767248 w 781050"/>
                  <a:gd name="connsiteY264" fmla="*/ 687610 h 771525"/>
                  <a:gd name="connsiteX265" fmla="*/ 773249 w 781050"/>
                  <a:gd name="connsiteY265" fmla="*/ 687343 h 771525"/>
                  <a:gd name="connsiteX266" fmla="*/ 772449 w 781050"/>
                  <a:gd name="connsiteY266" fmla="*/ 701259 h 771525"/>
                  <a:gd name="connsiteX267" fmla="*/ 774906 w 781050"/>
                  <a:gd name="connsiteY267" fmla="*/ 729291 h 771525"/>
                  <a:gd name="connsiteX268" fmla="*/ 774402 w 781050"/>
                  <a:gd name="connsiteY268" fmla="*/ 714251 h 771525"/>
                  <a:gd name="connsiteX269" fmla="*/ 778221 w 781050"/>
                  <a:gd name="connsiteY269" fmla="*/ 735130 h 771525"/>
                  <a:gd name="connsiteX270" fmla="*/ 777716 w 781050"/>
                  <a:gd name="connsiteY270" fmla="*/ 681028 h 771525"/>
                  <a:gd name="connsiteX271" fmla="*/ 770611 w 781050"/>
                  <a:gd name="connsiteY271" fmla="*/ 682066 h 771525"/>
                  <a:gd name="connsiteX272" fmla="*/ 766791 w 781050"/>
                  <a:gd name="connsiteY272" fmla="*/ 661187 h 771525"/>
                  <a:gd name="connsiteX273" fmla="*/ 775135 w 781050"/>
                  <a:gd name="connsiteY273" fmla="*/ 664388 h 771525"/>
                  <a:gd name="connsiteX274" fmla="*/ 773706 w 781050"/>
                  <a:gd name="connsiteY274" fmla="*/ 635613 h 771525"/>
                  <a:gd name="connsiteX275" fmla="*/ 778793 w 781050"/>
                  <a:gd name="connsiteY275" fmla="*/ 602094 h 771525"/>
                  <a:gd name="connsiteX276" fmla="*/ 770868 w 781050"/>
                  <a:gd name="connsiteY276" fmla="*/ 578577 h 771525"/>
                  <a:gd name="connsiteX277" fmla="*/ 762895 w 781050"/>
                  <a:gd name="connsiteY277" fmla="*/ 593131 h 771525"/>
                  <a:gd name="connsiteX278" fmla="*/ 765296 w 781050"/>
                  <a:gd name="connsiteY278" fmla="*/ 604733 h 771525"/>
                  <a:gd name="connsiteX279" fmla="*/ 760095 w 781050"/>
                  <a:gd name="connsiteY279" fmla="*/ 621887 h 771525"/>
                  <a:gd name="connsiteX280" fmla="*/ 760895 w 781050"/>
                  <a:gd name="connsiteY280" fmla="*/ 599713 h 771525"/>
                  <a:gd name="connsiteX281" fmla="*/ 751513 w 781050"/>
                  <a:gd name="connsiteY281" fmla="*/ 566471 h 771525"/>
                  <a:gd name="connsiteX282" fmla="*/ 753399 w 781050"/>
                  <a:gd name="connsiteY282" fmla="*/ 543449 h 771525"/>
                  <a:gd name="connsiteX283" fmla="*/ 758895 w 781050"/>
                  <a:gd name="connsiteY283" fmla="*/ 547735 h 771525"/>
                  <a:gd name="connsiteX284" fmla="*/ 757399 w 781050"/>
                  <a:gd name="connsiteY284" fmla="*/ 569376 h 771525"/>
                  <a:gd name="connsiteX285" fmla="*/ 761371 w 781050"/>
                  <a:gd name="connsiteY285" fmla="*/ 518751 h 771525"/>
                  <a:gd name="connsiteX286" fmla="*/ 758952 w 781050"/>
                  <a:gd name="connsiteY286" fmla="*/ 516836 h 771525"/>
                  <a:gd name="connsiteX287" fmla="*/ 765019 w 781050"/>
                  <a:gd name="connsiteY287" fmla="*/ 485718 h 771525"/>
                  <a:gd name="connsiteX288" fmla="*/ 764048 w 781050"/>
                  <a:gd name="connsiteY288" fmla="*/ 424767 h 771525"/>
                  <a:gd name="connsiteX289" fmla="*/ 765372 w 781050"/>
                  <a:gd name="connsiteY289" fmla="*/ 437178 h 771525"/>
                  <a:gd name="connsiteX290" fmla="*/ 765534 w 781050"/>
                  <a:gd name="connsiteY290" fmla="*/ 403146 h 771525"/>
                  <a:gd name="connsiteX291" fmla="*/ 770277 w 781050"/>
                  <a:gd name="connsiteY291" fmla="*/ 418148 h 771525"/>
                  <a:gd name="connsiteX292" fmla="*/ 770106 w 781050"/>
                  <a:gd name="connsiteY292" fmla="*/ 393611 h 771525"/>
                  <a:gd name="connsiteX293" fmla="*/ 772449 w 781050"/>
                  <a:gd name="connsiteY293" fmla="*/ 397040 h 771525"/>
                  <a:gd name="connsiteX294" fmla="*/ 773954 w 781050"/>
                  <a:gd name="connsiteY294" fmla="*/ 355883 h 771525"/>
                  <a:gd name="connsiteX295" fmla="*/ 768458 w 781050"/>
                  <a:gd name="connsiteY295" fmla="*/ 293065 h 771525"/>
                  <a:gd name="connsiteX296" fmla="*/ 772344 w 781050"/>
                  <a:gd name="connsiteY296" fmla="*/ 322097 h 771525"/>
                  <a:gd name="connsiteX297" fmla="*/ 774583 w 781050"/>
                  <a:gd name="connsiteY297" fmla="*/ 289655 h 771525"/>
                  <a:gd name="connsiteX298" fmla="*/ 761781 w 781050"/>
                  <a:gd name="connsiteY298" fmla="*/ 253746 h 771525"/>
                  <a:gd name="connsiteX299" fmla="*/ 766124 w 781050"/>
                  <a:gd name="connsiteY299" fmla="*/ 250546 h 771525"/>
                  <a:gd name="connsiteX300" fmla="*/ 764467 w 781050"/>
                  <a:gd name="connsiteY300" fmla="*/ 228162 h 771525"/>
                  <a:gd name="connsiteX301" fmla="*/ 757095 w 781050"/>
                  <a:gd name="connsiteY301" fmla="*/ 227352 h 771525"/>
                  <a:gd name="connsiteX302" fmla="*/ 753599 w 781050"/>
                  <a:gd name="connsiteY302" fmla="*/ 197025 h 771525"/>
                  <a:gd name="connsiteX303" fmla="*/ 760466 w 781050"/>
                  <a:gd name="connsiteY303" fmla="*/ 182785 h 771525"/>
                  <a:gd name="connsiteX304" fmla="*/ 756695 w 781050"/>
                  <a:gd name="connsiteY304" fmla="*/ 111204 h 771525"/>
                  <a:gd name="connsiteX305" fmla="*/ 762867 w 781050"/>
                  <a:gd name="connsiteY305" fmla="*/ 116272 h 771525"/>
                  <a:gd name="connsiteX306" fmla="*/ 762181 w 781050"/>
                  <a:gd name="connsiteY306" fmla="*/ 85373 h 771525"/>
                  <a:gd name="connsiteX307" fmla="*/ 765600 w 781050"/>
                  <a:gd name="connsiteY307" fmla="*/ 92212 h 771525"/>
                  <a:gd name="connsiteX308" fmla="*/ 766477 w 781050"/>
                  <a:gd name="connsiteY308" fmla="*/ 123920 h 771525"/>
                  <a:gd name="connsiteX309" fmla="*/ 766772 w 781050"/>
                  <a:gd name="connsiteY309" fmla="*/ 100679 h 771525"/>
                  <a:gd name="connsiteX310" fmla="*/ 766820 w 781050"/>
                  <a:gd name="connsiteY310" fmla="*/ 71514 h 771525"/>
                  <a:gd name="connsiteX311" fmla="*/ 766562 w 781050"/>
                  <a:gd name="connsiteY311" fmla="*/ 13945 h 771525"/>
                  <a:gd name="connsiteX312" fmla="*/ 762257 w 781050"/>
                  <a:gd name="connsiteY312" fmla="*/ 13964 h 771525"/>
                  <a:gd name="connsiteX313" fmla="*/ 765867 w 781050"/>
                  <a:gd name="connsiteY313" fmla="*/ 14640 h 771525"/>
                  <a:gd name="connsiteX314" fmla="*/ 762086 w 781050"/>
                  <a:gd name="connsiteY314" fmla="*/ 24955 h 771525"/>
                  <a:gd name="connsiteX315" fmla="*/ 761238 w 781050"/>
                  <a:gd name="connsiteY315" fmla="*/ 19269 h 771525"/>
                  <a:gd name="connsiteX316" fmla="*/ 719404 w 781050"/>
                  <a:gd name="connsiteY316" fmla="*/ 19850 h 771525"/>
                  <a:gd name="connsiteX317" fmla="*/ 731196 w 781050"/>
                  <a:gd name="connsiteY317" fmla="*/ 16535 h 771525"/>
                  <a:gd name="connsiteX318" fmla="*/ 701973 w 781050"/>
                  <a:gd name="connsiteY318" fmla="*/ 17326 h 771525"/>
                  <a:gd name="connsiteX319" fmla="*/ 721985 w 781050"/>
                  <a:gd name="connsiteY319" fmla="*/ 10982 h 771525"/>
                  <a:gd name="connsiteX320" fmla="*/ 693391 w 781050"/>
                  <a:gd name="connsiteY320" fmla="*/ 12182 h 771525"/>
                  <a:gd name="connsiteX321" fmla="*/ 703850 w 781050"/>
                  <a:gd name="connsiteY321" fmla="*/ 7772 h 771525"/>
                  <a:gd name="connsiteX322" fmla="*/ 660225 w 781050"/>
                  <a:gd name="connsiteY322" fmla="*/ 7144 h 771525"/>
                  <a:gd name="connsiteX323" fmla="*/ 647033 w 781050"/>
                  <a:gd name="connsiteY323" fmla="*/ 11601 h 771525"/>
                  <a:gd name="connsiteX324" fmla="*/ 561527 w 781050"/>
                  <a:gd name="connsiteY324" fmla="*/ 8506 h 771525"/>
                  <a:gd name="connsiteX325" fmla="*/ 581587 w 781050"/>
                  <a:gd name="connsiteY325" fmla="*/ 12059 h 771525"/>
                  <a:gd name="connsiteX326" fmla="*/ 562575 w 781050"/>
                  <a:gd name="connsiteY326" fmla="*/ 19831 h 771525"/>
                  <a:gd name="connsiteX327" fmla="*/ 511931 w 781050"/>
                  <a:gd name="connsiteY327" fmla="*/ 18002 h 771525"/>
                  <a:gd name="connsiteX328" fmla="*/ 506654 w 781050"/>
                  <a:gd name="connsiteY328" fmla="*/ 7925 h 771525"/>
                  <a:gd name="connsiteX329" fmla="*/ 464420 w 781050"/>
                  <a:gd name="connsiteY329" fmla="*/ 16269 h 771525"/>
                  <a:gd name="connsiteX330" fmla="*/ 445132 w 781050"/>
                  <a:gd name="connsiteY330" fmla="*/ 9582 h 771525"/>
                  <a:gd name="connsiteX331" fmla="*/ 320831 w 781050"/>
                  <a:gd name="connsiteY331" fmla="*/ 12487 h 771525"/>
                  <a:gd name="connsiteX332" fmla="*/ 326365 w 781050"/>
                  <a:gd name="connsiteY332" fmla="*/ 15869 h 771525"/>
                  <a:gd name="connsiteX333" fmla="*/ 301314 w 781050"/>
                  <a:gd name="connsiteY333" fmla="*/ 12487 h 771525"/>
                  <a:gd name="connsiteX334" fmla="*/ 263052 w 781050"/>
                  <a:gd name="connsiteY334" fmla="*/ 17812 h 771525"/>
                  <a:gd name="connsiteX335" fmla="*/ 270948 w 781050"/>
                  <a:gd name="connsiteY335" fmla="*/ 20222 h 771525"/>
                  <a:gd name="connsiteX336" fmla="*/ 237439 w 781050"/>
                  <a:gd name="connsiteY336" fmla="*/ 19355 h 771525"/>
                  <a:gd name="connsiteX337" fmla="*/ 256727 w 781050"/>
                  <a:gd name="connsiteY337" fmla="*/ 13345 h 771525"/>
                  <a:gd name="connsiteX338" fmla="*/ 215017 w 781050"/>
                  <a:gd name="connsiteY338" fmla="*/ 16783 h 771525"/>
                  <a:gd name="connsiteX339" fmla="*/ 217113 w 781050"/>
                  <a:gd name="connsiteY339" fmla="*/ 14030 h 771525"/>
                  <a:gd name="connsiteX340" fmla="*/ 136103 w 781050"/>
                  <a:gd name="connsiteY340" fmla="*/ 19917 h 771525"/>
                  <a:gd name="connsiteX341" fmla="*/ 130569 w 781050"/>
                  <a:gd name="connsiteY341" fmla="*/ 16545 h 771525"/>
                  <a:gd name="connsiteX342" fmla="*/ 102603 w 781050"/>
                  <a:gd name="connsiteY342" fmla="*/ 19069 h 771525"/>
                  <a:gd name="connsiteX343" fmla="*/ 107890 w 781050"/>
                  <a:gd name="connsiteY343" fmla="*/ 16440 h 771525"/>
                  <a:gd name="connsiteX344" fmla="*/ 101108 w 781050"/>
                  <a:gd name="connsiteY344" fmla="*/ 16459 h 771525"/>
                  <a:gd name="connsiteX345" fmla="*/ 89211 w 781050"/>
                  <a:gd name="connsiteY345" fmla="*/ 16707 h 771525"/>
                  <a:gd name="connsiteX346" fmla="*/ 65903 w 781050"/>
                  <a:gd name="connsiteY346" fmla="*/ 17602 h 771525"/>
                  <a:gd name="connsiteX347" fmla="*/ 30099 w 781050"/>
                  <a:gd name="connsiteY347" fmla="*/ 19231 h 771525"/>
                  <a:gd name="connsiteX348" fmla="*/ 50663 w 781050"/>
                  <a:gd name="connsiteY348" fmla="*/ 17240 h 771525"/>
                  <a:gd name="connsiteX349" fmla="*/ 7525 w 781050"/>
                  <a:gd name="connsiteY349" fmla="*/ 18507 h 771525"/>
                  <a:gd name="connsiteX350" fmla="*/ 7801 w 781050"/>
                  <a:gd name="connsiteY350" fmla="*/ 83553 h 771525"/>
                  <a:gd name="connsiteX351" fmla="*/ 7144 w 781050"/>
                  <a:gd name="connsiteY351" fmla="*/ 73162 h 771525"/>
                  <a:gd name="connsiteX352" fmla="*/ 7182 w 781050"/>
                  <a:gd name="connsiteY352" fmla="*/ 93659 h 771525"/>
                  <a:gd name="connsiteX353" fmla="*/ 7420 w 781050"/>
                  <a:gd name="connsiteY353" fmla="*/ 113014 h 771525"/>
                  <a:gd name="connsiteX354" fmla="*/ 8258 w 781050"/>
                  <a:gd name="connsiteY354" fmla="*/ 136493 h 771525"/>
                  <a:gd name="connsiteX355" fmla="*/ 9801 w 781050"/>
                  <a:gd name="connsiteY355" fmla="*/ 186099 h 771525"/>
                  <a:gd name="connsiteX356" fmla="*/ 14611 w 781050"/>
                  <a:gd name="connsiteY356" fmla="*/ 228819 h 771525"/>
                  <a:gd name="connsiteX357" fmla="*/ 12421 w 781050"/>
                  <a:gd name="connsiteY357" fmla="*/ 286179 h 771525"/>
                  <a:gd name="connsiteX358" fmla="*/ 13745 w 781050"/>
                  <a:gd name="connsiteY358" fmla="*/ 281864 h 771525"/>
                  <a:gd name="connsiteX359" fmla="*/ 11630 w 781050"/>
                  <a:gd name="connsiteY359" fmla="*/ 330698 h 771525"/>
                  <a:gd name="connsiteX360" fmla="*/ 14935 w 781050"/>
                  <a:gd name="connsiteY360" fmla="*/ 414604 h 771525"/>
                  <a:gd name="connsiteX361" fmla="*/ 13002 w 781050"/>
                  <a:gd name="connsiteY361" fmla="*/ 409842 h 771525"/>
                  <a:gd name="connsiteX362" fmla="*/ 15002 w 781050"/>
                  <a:gd name="connsiteY362" fmla="*/ 461867 h 771525"/>
                  <a:gd name="connsiteX363" fmla="*/ 12535 w 781050"/>
                  <a:gd name="connsiteY363" fmla="*/ 461591 h 771525"/>
                  <a:gd name="connsiteX364" fmla="*/ 12849 w 781050"/>
                  <a:gd name="connsiteY364" fmla="*/ 598389 h 771525"/>
                  <a:gd name="connsiteX365" fmla="*/ 14288 w 781050"/>
                  <a:gd name="connsiteY365" fmla="*/ 666921 h 771525"/>
                  <a:gd name="connsiteX366" fmla="*/ 14773 w 781050"/>
                  <a:gd name="connsiteY366" fmla="*/ 712975 h 771525"/>
                  <a:gd name="connsiteX367" fmla="*/ 14897 w 781050"/>
                  <a:gd name="connsiteY367" fmla="*/ 765658 h 771525"/>
                  <a:gd name="connsiteX368" fmla="*/ 37509 w 781050"/>
                  <a:gd name="connsiteY368" fmla="*/ 765753 h 771525"/>
                  <a:gd name="connsiteX369" fmla="*/ 203797 w 781050"/>
                  <a:gd name="connsiteY369" fmla="*/ 767020 h 771525"/>
                  <a:gd name="connsiteX370" fmla="*/ 355616 w 781050"/>
                  <a:gd name="connsiteY370" fmla="*/ 767296 h 771525"/>
                  <a:gd name="connsiteX371" fmla="*/ 648986 w 781050"/>
                  <a:gd name="connsiteY371" fmla="*/ 761838 h 771525"/>
                  <a:gd name="connsiteX372" fmla="*/ 721300 w 781050"/>
                  <a:gd name="connsiteY372" fmla="*/ 708365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</a:cxnLst>
                <a:rect l="l" t="t" r="r" b="b"/>
                <a:pathLst>
                  <a:path w="781050" h="771525">
                    <a:moveTo>
                      <a:pt x="721300" y="708365"/>
                    </a:moveTo>
                    <a:cubicBezTo>
                      <a:pt x="714194" y="706384"/>
                      <a:pt x="738911" y="703212"/>
                      <a:pt x="724138" y="702393"/>
                    </a:cubicBezTo>
                    <a:lnTo>
                      <a:pt x="709517" y="706803"/>
                    </a:lnTo>
                    <a:cubicBezTo>
                      <a:pt x="711946" y="704745"/>
                      <a:pt x="703631" y="702288"/>
                      <a:pt x="701983" y="700440"/>
                    </a:cubicBezTo>
                    <a:cubicBezTo>
                      <a:pt x="696125" y="704536"/>
                      <a:pt x="720728" y="707231"/>
                      <a:pt x="703507" y="712841"/>
                    </a:cubicBezTo>
                    <a:cubicBezTo>
                      <a:pt x="699506" y="715337"/>
                      <a:pt x="686429" y="714851"/>
                      <a:pt x="679809" y="714261"/>
                    </a:cubicBezTo>
                    <a:cubicBezTo>
                      <a:pt x="694573" y="715070"/>
                      <a:pt x="679437" y="718090"/>
                      <a:pt x="673513" y="719585"/>
                    </a:cubicBezTo>
                    <a:cubicBezTo>
                      <a:pt x="664426" y="717880"/>
                      <a:pt x="649900" y="718690"/>
                      <a:pt x="645700" y="716032"/>
                    </a:cubicBezTo>
                    <a:cubicBezTo>
                      <a:pt x="644319" y="716994"/>
                      <a:pt x="637270" y="717528"/>
                      <a:pt x="632451" y="717090"/>
                    </a:cubicBezTo>
                    <a:lnTo>
                      <a:pt x="631984" y="715718"/>
                    </a:lnTo>
                    <a:cubicBezTo>
                      <a:pt x="621135" y="716928"/>
                      <a:pt x="635660" y="717052"/>
                      <a:pt x="632889" y="718490"/>
                    </a:cubicBezTo>
                    <a:cubicBezTo>
                      <a:pt x="625040" y="718957"/>
                      <a:pt x="612753" y="716013"/>
                      <a:pt x="599951" y="716204"/>
                    </a:cubicBezTo>
                    <a:cubicBezTo>
                      <a:pt x="612753" y="716013"/>
                      <a:pt x="623402" y="714099"/>
                      <a:pt x="632555" y="712565"/>
                    </a:cubicBezTo>
                    <a:cubicBezTo>
                      <a:pt x="609219" y="710136"/>
                      <a:pt x="636670" y="705536"/>
                      <a:pt x="641880" y="701945"/>
                    </a:cubicBezTo>
                    <a:cubicBezTo>
                      <a:pt x="623126" y="703640"/>
                      <a:pt x="615953" y="706193"/>
                      <a:pt x="600637" y="708527"/>
                    </a:cubicBezTo>
                    <a:cubicBezTo>
                      <a:pt x="582006" y="705679"/>
                      <a:pt x="602094" y="698383"/>
                      <a:pt x="606790" y="697954"/>
                    </a:cubicBezTo>
                    <a:cubicBezTo>
                      <a:pt x="589759" y="699973"/>
                      <a:pt x="571919" y="704431"/>
                      <a:pt x="562775" y="705964"/>
                    </a:cubicBezTo>
                    <a:cubicBezTo>
                      <a:pt x="575453" y="700545"/>
                      <a:pt x="573272" y="698830"/>
                      <a:pt x="584692" y="694468"/>
                    </a:cubicBezTo>
                    <a:cubicBezTo>
                      <a:pt x="571033" y="691334"/>
                      <a:pt x="568252" y="695182"/>
                      <a:pt x="561718" y="697240"/>
                    </a:cubicBezTo>
                    <a:cubicBezTo>
                      <a:pt x="565528" y="696735"/>
                      <a:pt x="571414" y="696373"/>
                      <a:pt x="572795" y="697440"/>
                    </a:cubicBezTo>
                    <a:cubicBezTo>
                      <a:pt x="556565" y="696992"/>
                      <a:pt x="559337" y="705326"/>
                      <a:pt x="550888" y="708936"/>
                    </a:cubicBezTo>
                    <a:cubicBezTo>
                      <a:pt x="538886" y="706688"/>
                      <a:pt x="516017" y="705650"/>
                      <a:pt x="517541" y="700745"/>
                    </a:cubicBezTo>
                    <a:lnTo>
                      <a:pt x="517703" y="705974"/>
                    </a:lnTo>
                    <a:cubicBezTo>
                      <a:pt x="503644" y="707241"/>
                      <a:pt x="510397" y="703297"/>
                      <a:pt x="508216" y="701592"/>
                    </a:cubicBezTo>
                    <a:cubicBezTo>
                      <a:pt x="502968" y="705164"/>
                      <a:pt x="509521" y="710289"/>
                      <a:pt x="485813" y="711708"/>
                    </a:cubicBezTo>
                    <a:cubicBezTo>
                      <a:pt x="489461" y="703278"/>
                      <a:pt x="464677" y="710984"/>
                      <a:pt x="465334" y="703316"/>
                    </a:cubicBezTo>
                    <a:cubicBezTo>
                      <a:pt x="454257" y="703831"/>
                      <a:pt x="449218" y="708098"/>
                      <a:pt x="437683" y="707231"/>
                    </a:cubicBezTo>
                    <a:cubicBezTo>
                      <a:pt x="424929" y="702897"/>
                      <a:pt x="455143" y="696839"/>
                      <a:pt x="462020" y="698125"/>
                    </a:cubicBezTo>
                    <a:cubicBezTo>
                      <a:pt x="478022" y="697887"/>
                      <a:pt x="459915" y="701650"/>
                      <a:pt x="466335" y="701554"/>
                    </a:cubicBezTo>
                    <a:lnTo>
                      <a:pt x="481641" y="699221"/>
                    </a:lnTo>
                    <a:cubicBezTo>
                      <a:pt x="473107" y="697611"/>
                      <a:pt x="456371" y="695773"/>
                      <a:pt x="458419" y="692268"/>
                    </a:cubicBezTo>
                    <a:cubicBezTo>
                      <a:pt x="442846" y="693906"/>
                      <a:pt x="470954" y="695897"/>
                      <a:pt x="453876" y="697916"/>
                    </a:cubicBezTo>
                    <a:lnTo>
                      <a:pt x="443579" y="695982"/>
                    </a:lnTo>
                    <a:cubicBezTo>
                      <a:pt x="426539" y="697992"/>
                      <a:pt x="447161" y="701859"/>
                      <a:pt x="424939" y="702907"/>
                    </a:cubicBezTo>
                    <a:cubicBezTo>
                      <a:pt x="439807" y="699183"/>
                      <a:pt x="400831" y="702926"/>
                      <a:pt x="402165" y="697335"/>
                    </a:cubicBezTo>
                    <a:cubicBezTo>
                      <a:pt x="401279" y="704326"/>
                      <a:pt x="362341" y="698306"/>
                      <a:pt x="357721" y="703955"/>
                    </a:cubicBezTo>
                    <a:lnTo>
                      <a:pt x="369494" y="705517"/>
                    </a:lnTo>
                    <a:lnTo>
                      <a:pt x="366874" y="702412"/>
                    </a:lnTo>
                    <a:cubicBezTo>
                      <a:pt x="379676" y="702221"/>
                      <a:pt x="390315" y="700316"/>
                      <a:pt x="403555" y="701497"/>
                    </a:cubicBezTo>
                    <a:cubicBezTo>
                      <a:pt x="393154" y="704088"/>
                      <a:pt x="407118" y="707355"/>
                      <a:pt x="395021" y="709641"/>
                    </a:cubicBezTo>
                    <a:cubicBezTo>
                      <a:pt x="372294" y="713842"/>
                      <a:pt x="388953" y="705898"/>
                      <a:pt x="385753" y="705955"/>
                    </a:cubicBezTo>
                    <a:lnTo>
                      <a:pt x="367675" y="709727"/>
                    </a:lnTo>
                    <a:lnTo>
                      <a:pt x="379943" y="712670"/>
                    </a:lnTo>
                    <a:cubicBezTo>
                      <a:pt x="365865" y="713946"/>
                      <a:pt x="346653" y="714242"/>
                      <a:pt x="327212" y="713851"/>
                    </a:cubicBezTo>
                    <a:cubicBezTo>
                      <a:pt x="298494" y="709765"/>
                      <a:pt x="330727" y="709955"/>
                      <a:pt x="310163" y="706088"/>
                    </a:cubicBezTo>
                    <a:cubicBezTo>
                      <a:pt x="300971" y="707622"/>
                      <a:pt x="303209" y="709346"/>
                      <a:pt x="290160" y="708851"/>
                    </a:cubicBezTo>
                    <a:cubicBezTo>
                      <a:pt x="297199" y="710832"/>
                      <a:pt x="302714" y="707955"/>
                      <a:pt x="307619" y="708231"/>
                    </a:cubicBezTo>
                    <a:cubicBezTo>
                      <a:pt x="313935" y="712661"/>
                      <a:pt x="284216" y="710336"/>
                      <a:pt x="285550" y="714499"/>
                    </a:cubicBezTo>
                    <a:cubicBezTo>
                      <a:pt x="280187" y="712841"/>
                      <a:pt x="281216" y="711079"/>
                      <a:pt x="285436" y="709260"/>
                    </a:cubicBezTo>
                    <a:cubicBezTo>
                      <a:pt x="263462" y="711003"/>
                      <a:pt x="242326" y="710298"/>
                      <a:pt x="234077" y="704841"/>
                    </a:cubicBezTo>
                    <a:lnTo>
                      <a:pt x="224600" y="710222"/>
                    </a:lnTo>
                    <a:cubicBezTo>
                      <a:pt x="186985" y="708365"/>
                      <a:pt x="250317" y="705288"/>
                      <a:pt x="218675" y="701935"/>
                    </a:cubicBezTo>
                    <a:cubicBezTo>
                      <a:pt x="205626" y="701440"/>
                      <a:pt x="192776" y="701650"/>
                      <a:pt x="187071" y="703840"/>
                    </a:cubicBezTo>
                    <a:lnTo>
                      <a:pt x="198377" y="704002"/>
                    </a:lnTo>
                    <a:cubicBezTo>
                      <a:pt x="189728" y="706936"/>
                      <a:pt x="190386" y="709012"/>
                      <a:pt x="176565" y="710965"/>
                    </a:cubicBezTo>
                    <a:cubicBezTo>
                      <a:pt x="166735" y="710422"/>
                      <a:pt x="172002" y="706860"/>
                      <a:pt x="160134" y="709822"/>
                    </a:cubicBezTo>
                    <a:cubicBezTo>
                      <a:pt x="130159" y="706803"/>
                      <a:pt x="150943" y="701592"/>
                      <a:pt x="155734" y="696649"/>
                    </a:cubicBezTo>
                    <a:cubicBezTo>
                      <a:pt x="133864" y="693839"/>
                      <a:pt x="166783" y="686400"/>
                      <a:pt x="152009" y="688686"/>
                    </a:cubicBezTo>
                    <a:lnTo>
                      <a:pt x="155991" y="689886"/>
                    </a:lnTo>
                    <a:lnTo>
                      <a:pt x="133321" y="697001"/>
                    </a:lnTo>
                    <a:cubicBezTo>
                      <a:pt x="154600" y="702945"/>
                      <a:pt x="141742" y="691486"/>
                      <a:pt x="150171" y="697449"/>
                    </a:cubicBezTo>
                    <a:lnTo>
                      <a:pt x="162839" y="697906"/>
                    </a:lnTo>
                    <a:cubicBezTo>
                      <a:pt x="158858" y="700935"/>
                      <a:pt x="129578" y="698821"/>
                      <a:pt x="126930" y="702250"/>
                    </a:cubicBezTo>
                    <a:cubicBezTo>
                      <a:pt x="126683" y="700478"/>
                      <a:pt x="129835" y="696354"/>
                      <a:pt x="143018" y="696125"/>
                    </a:cubicBezTo>
                    <a:lnTo>
                      <a:pt x="135122" y="689496"/>
                    </a:lnTo>
                    <a:cubicBezTo>
                      <a:pt x="127492" y="688858"/>
                      <a:pt x="122453" y="693268"/>
                      <a:pt x="118253" y="690286"/>
                    </a:cubicBezTo>
                    <a:cubicBezTo>
                      <a:pt x="106880" y="685991"/>
                      <a:pt x="134874" y="683485"/>
                      <a:pt x="106956" y="681771"/>
                    </a:cubicBezTo>
                    <a:cubicBezTo>
                      <a:pt x="105089" y="681714"/>
                      <a:pt x="103346" y="681657"/>
                      <a:pt x="101708" y="681609"/>
                    </a:cubicBezTo>
                    <a:lnTo>
                      <a:pt x="100955" y="681609"/>
                    </a:lnTo>
                    <a:lnTo>
                      <a:pt x="100870" y="681647"/>
                    </a:lnTo>
                    <a:cubicBezTo>
                      <a:pt x="100755" y="681733"/>
                      <a:pt x="100632" y="681933"/>
                      <a:pt x="100470" y="682200"/>
                    </a:cubicBezTo>
                    <a:cubicBezTo>
                      <a:pt x="100155" y="682743"/>
                      <a:pt x="99679" y="683600"/>
                      <a:pt x="99079" y="684467"/>
                    </a:cubicBezTo>
                    <a:cubicBezTo>
                      <a:pt x="97936" y="686191"/>
                      <a:pt x="96117" y="687962"/>
                      <a:pt x="95002" y="687429"/>
                    </a:cubicBezTo>
                    <a:cubicBezTo>
                      <a:pt x="94174" y="688915"/>
                      <a:pt x="95174" y="688753"/>
                      <a:pt x="96107" y="688962"/>
                    </a:cubicBezTo>
                    <a:cubicBezTo>
                      <a:pt x="93497" y="691201"/>
                      <a:pt x="95250" y="693030"/>
                      <a:pt x="91430" y="694734"/>
                    </a:cubicBezTo>
                    <a:cubicBezTo>
                      <a:pt x="91983" y="692306"/>
                      <a:pt x="91116" y="691286"/>
                      <a:pt x="89668" y="690877"/>
                    </a:cubicBezTo>
                    <a:cubicBezTo>
                      <a:pt x="90011" y="689000"/>
                      <a:pt x="89926" y="687438"/>
                      <a:pt x="89868" y="685962"/>
                    </a:cubicBezTo>
                    <a:cubicBezTo>
                      <a:pt x="92297" y="685143"/>
                      <a:pt x="94688" y="682381"/>
                      <a:pt x="96088" y="682276"/>
                    </a:cubicBezTo>
                    <a:cubicBezTo>
                      <a:pt x="95498" y="681876"/>
                      <a:pt x="94745" y="681380"/>
                      <a:pt x="92726" y="681257"/>
                    </a:cubicBezTo>
                    <a:cubicBezTo>
                      <a:pt x="91069" y="684266"/>
                      <a:pt x="90126" y="683781"/>
                      <a:pt x="89040" y="681933"/>
                    </a:cubicBezTo>
                    <a:cubicBezTo>
                      <a:pt x="88497" y="681057"/>
                      <a:pt x="87916" y="680076"/>
                      <a:pt x="87201" y="679475"/>
                    </a:cubicBezTo>
                    <a:cubicBezTo>
                      <a:pt x="86477" y="677161"/>
                      <a:pt x="85620" y="679733"/>
                      <a:pt x="84506" y="681076"/>
                    </a:cubicBezTo>
                    <a:cubicBezTo>
                      <a:pt x="84601" y="679180"/>
                      <a:pt x="84687" y="677466"/>
                      <a:pt x="84763" y="675913"/>
                    </a:cubicBezTo>
                    <a:cubicBezTo>
                      <a:pt x="84896" y="673265"/>
                      <a:pt x="85087" y="670884"/>
                      <a:pt x="85315" y="668703"/>
                    </a:cubicBezTo>
                    <a:cubicBezTo>
                      <a:pt x="85763" y="664340"/>
                      <a:pt x="86363" y="660787"/>
                      <a:pt x="87039" y="657539"/>
                    </a:cubicBezTo>
                    <a:cubicBezTo>
                      <a:pt x="88373" y="651043"/>
                      <a:pt x="89973" y="645776"/>
                      <a:pt x="91145" y="637746"/>
                    </a:cubicBezTo>
                    <a:cubicBezTo>
                      <a:pt x="92507" y="638804"/>
                      <a:pt x="93945" y="667569"/>
                      <a:pt x="95841" y="644595"/>
                    </a:cubicBezTo>
                    <a:cubicBezTo>
                      <a:pt x="91145" y="618192"/>
                      <a:pt x="89316" y="649319"/>
                      <a:pt x="83706" y="628783"/>
                    </a:cubicBezTo>
                    <a:lnTo>
                      <a:pt x="82048" y="645385"/>
                    </a:lnTo>
                    <a:cubicBezTo>
                      <a:pt x="76333" y="647471"/>
                      <a:pt x="80620" y="616620"/>
                      <a:pt x="79353" y="612353"/>
                    </a:cubicBezTo>
                    <a:cubicBezTo>
                      <a:pt x="80791" y="602104"/>
                      <a:pt x="80963" y="626631"/>
                      <a:pt x="84839" y="616620"/>
                    </a:cubicBezTo>
                    <a:cubicBezTo>
                      <a:pt x="86106" y="601323"/>
                      <a:pt x="82487" y="593627"/>
                      <a:pt x="84620" y="583863"/>
                    </a:cubicBezTo>
                    <a:cubicBezTo>
                      <a:pt x="88497" y="593379"/>
                      <a:pt x="86963" y="587312"/>
                      <a:pt x="90449" y="598141"/>
                    </a:cubicBezTo>
                    <a:cubicBezTo>
                      <a:pt x="90345" y="562251"/>
                      <a:pt x="94964" y="599980"/>
                      <a:pt x="97374" y="572567"/>
                    </a:cubicBezTo>
                    <a:cubicBezTo>
                      <a:pt x="96631" y="563861"/>
                      <a:pt x="93259" y="569405"/>
                      <a:pt x="94107" y="555374"/>
                    </a:cubicBezTo>
                    <a:cubicBezTo>
                      <a:pt x="89935" y="563566"/>
                      <a:pt x="88554" y="562527"/>
                      <a:pt x="88449" y="585206"/>
                    </a:cubicBezTo>
                    <a:cubicBezTo>
                      <a:pt x="82382" y="577282"/>
                      <a:pt x="89878" y="555374"/>
                      <a:pt x="86211" y="539534"/>
                    </a:cubicBezTo>
                    <a:cubicBezTo>
                      <a:pt x="85754" y="552221"/>
                      <a:pt x="85001" y="543506"/>
                      <a:pt x="85925" y="557241"/>
                    </a:cubicBezTo>
                    <a:cubicBezTo>
                      <a:pt x="80867" y="559098"/>
                      <a:pt x="80086" y="564185"/>
                      <a:pt x="75352" y="551669"/>
                    </a:cubicBezTo>
                    <a:cubicBezTo>
                      <a:pt x="76733" y="566404"/>
                      <a:pt x="82172" y="572786"/>
                      <a:pt x="80724" y="593903"/>
                    </a:cubicBezTo>
                    <a:cubicBezTo>
                      <a:pt x="75571" y="599713"/>
                      <a:pt x="76724" y="568023"/>
                      <a:pt x="70037" y="567766"/>
                    </a:cubicBezTo>
                    <a:cubicBezTo>
                      <a:pt x="66656" y="557270"/>
                      <a:pt x="69456" y="531724"/>
                      <a:pt x="71923" y="520075"/>
                    </a:cubicBezTo>
                    <a:cubicBezTo>
                      <a:pt x="67780" y="499596"/>
                      <a:pt x="67647" y="474469"/>
                      <a:pt x="61627" y="458781"/>
                    </a:cubicBezTo>
                    <a:cubicBezTo>
                      <a:pt x="63570" y="443979"/>
                      <a:pt x="57855" y="407022"/>
                      <a:pt x="59569" y="379076"/>
                    </a:cubicBezTo>
                    <a:cubicBezTo>
                      <a:pt x="62551" y="374809"/>
                      <a:pt x="61512" y="344767"/>
                      <a:pt x="64780" y="361941"/>
                    </a:cubicBezTo>
                    <a:cubicBezTo>
                      <a:pt x="63808" y="359512"/>
                      <a:pt x="63227" y="336328"/>
                      <a:pt x="60541" y="342386"/>
                    </a:cubicBezTo>
                    <a:cubicBezTo>
                      <a:pt x="61512" y="344767"/>
                      <a:pt x="60722" y="347396"/>
                      <a:pt x="60893" y="352396"/>
                    </a:cubicBezTo>
                    <a:lnTo>
                      <a:pt x="57179" y="347939"/>
                    </a:lnTo>
                    <a:cubicBezTo>
                      <a:pt x="58712" y="334470"/>
                      <a:pt x="53969" y="319392"/>
                      <a:pt x="56207" y="306476"/>
                    </a:cubicBezTo>
                    <a:cubicBezTo>
                      <a:pt x="59179" y="302257"/>
                      <a:pt x="58150" y="330746"/>
                      <a:pt x="61636" y="322050"/>
                    </a:cubicBezTo>
                    <a:cubicBezTo>
                      <a:pt x="56083" y="309639"/>
                      <a:pt x="53692" y="258985"/>
                      <a:pt x="56036" y="242868"/>
                    </a:cubicBezTo>
                    <a:cubicBezTo>
                      <a:pt x="56779" y="232048"/>
                      <a:pt x="61417" y="230762"/>
                      <a:pt x="61922" y="226247"/>
                    </a:cubicBezTo>
                    <a:lnTo>
                      <a:pt x="61522" y="208074"/>
                    </a:lnTo>
                    <a:cubicBezTo>
                      <a:pt x="63017" y="205940"/>
                      <a:pt x="64789" y="205664"/>
                      <a:pt x="66675" y="202282"/>
                    </a:cubicBezTo>
                    <a:cubicBezTo>
                      <a:pt x="67704" y="193319"/>
                      <a:pt x="66161" y="187233"/>
                      <a:pt x="65303" y="181670"/>
                    </a:cubicBezTo>
                    <a:cubicBezTo>
                      <a:pt x="68275" y="157944"/>
                      <a:pt x="72057" y="170612"/>
                      <a:pt x="75143" y="182775"/>
                    </a:cubicBezTo>
                    <a:lnTo>
                      <a:pt x="73590" y="196177"/>
                    </a:lnTo>
                    <a:cubicBezTo>
                      <a:pt x="75705" y="205959"/>
                      <a:pt x="74838" y="219970"/>
                      <a:pt x="79019" y="211741"/>
                    </a:cubicBezTo>
                    <a:cubicBezTo>
                      <a:pt x="78562" y="204940"/>
                      <a:pt x="76800" y="205178"/>
                      <a:pt x="75829" y="202778"/>
                    </a:cubicBezTo>
                    <a:lnTo>
                      <a:pt x="78229" y="194901"/>
                    </a:lnTo>
                    <a:cubicBezTo>
                      <a:pt x="76391" y="186976"/>
                      <a:pt x="75419" y="165068"/>
                      <a:pt x="72161" y="167411"/>
                    </a:cubicBezTo>
                    <a:cubicBezTo>
                      <a:pt x="74505" y="151352"/>
                      <a:pt x="71647" y="132883"/>
                      <a:pt x="74285" y="118624"/>
                    </a:cubicBezTo>
                    <a:cubicBezTo>
                      <a:pt x="72171" y="128407"/>
                      <a:pt x="70847" y="115995"/>
                      <a:pt x="68275" y="118882"/>
                    </a:cubicBezTo>
                    <a:lnTo>
                      <a:pt x="67304" y="136017"/>
                    </a:lnTo>
                    <a:cubicBezTo>
                      <a:pt x="66789" y="129169"/>
                      <a:pt x="66161" y="120758"/>
                      <a:pt x="65551" y="112500"/>
                    </a:cubicBezTo>
                    <a:cubicBezTo>
                      <a:pt x="65103" y="106880"/>
                      <a:pt x="65046" y="101641"/>
                      <a:pt x="66161" y="97946"/>
                    </a:cubicBezTo>
                    <a:cubicBezTo>
                      <a:pt x="68218" y="99803"/>
                      <a:pt x="68904" y="100098"/>
                      <a:pt x="70904" y="97450"/>
                    </a:cubicBezTo>
                    <a:cubicBezTo>
                      <a:pt x="69494" y="99327"/>
                      <a:pt x="68570" y="95641"/>
                      <a:pt x="67551" y="92192"/>
                    </a:cubicBezTo>
                    <a:cubicBezTo>
                      <a:pt x="66532" y="88868"/>
                      <a:pt x="65418" y="85630"/>
                      <a:pt x="63637" y="91259"/>
                    </a:cubicBezTo>
                    <a:cubicBezTo>
                      <a:pt x="64780" y="96850"/>
                      <a:pt x="65237" y="101270"/>
                      <a:pt x="64903" y="107404"/>
                    </a:cubicBezTo>
                    <a:cubicBezTo>
                      <a:pt x="60436" y="111252"/>
                      <a:pt x="59931" y="100784"/>
                      <a:pt x="57407" y="92974"/>
                    </a:cubicBezTo>
                    <a:cubicBezTo>
                      <a:pt x="56769" y="86468"/>
                      <a:pt x="55712" y="75638"/>
                      <a:pt x="54750" y="65770"/>
                    </a:cubicBezTo>
                    <a:cubicBezTo>
                      <a:pt x="58703" y="65275"/>
                      <a:pt x="62284" y="64827"/>
                      <a:pt x="65465" y="64427"/>
                    </a:cubicBezTo>
                    <a:cubicBezTo>
                      <a:pt x="74219" y="65456"/>
                      <a:pt x="78400" y="70485"/>
                      <a:pt x="89325" y="67513"/>
                    </a:cubicBezTo>
                    <a:cubicBezTo>
                      <a:pt x="80848" y="65399"/>
                      <a:pt x="83487" y="63627"/>
                      <a:pt x="90126" y="61836"/>
                    </a:cubicBezTo>
                    <a:cubicBezTo>
                      <a:pt x="96422" y="60046"/>
                      <a:pt x="107347" y="58226"/>
                      <a:pt x="109928" y="56026"/>
                    </a:cubicBezTo>
                    <a:cubicBezTo>
                      <a:pt x="124711" y="57960"/>
                      <a:pt x="133922" y="52302"/>
                      <a:pt x="145790" y="55912"/>
                    </a:cubicBezTo>
                    <a:cubicBezTo>
                      <a:pt x="139741" y="57464"/>
                      <a:pt x="117015" y="57341"/>
                      <a:pt x="111223" y="60665"/>
                    </a:cubicBezTo>
                    <a:cubicBezTo>
                      <a:pt x="110814" y="62236"/>
                      <a:pt x="112071" y="64313"/>
                      <a:pt x="110614" y="66199"/>
                    </a:cubicBezTo>
                    <a:cubicBezTo>
                      <a:pt x="109890" y="67142"/>
                      <a:pt x="108490" y="68037"/>
                      <a:pt x="105870" y="68809"/>
                    </a:cubicBezTo>
                    <a:cubicBezTo>
                      <a:pt x="104565" y="69190"/>
                      <a:pt x="102937" y="69542"/>
                      <a:pt x="100965" y="69847"/>
                    </a:cubicBezTo>
                    <a:cubicBezTo>
                      <a:pt x="99460" y="70152"/>
                      <a:pt x="97698" y="70418"/>
                      <a:pt x="95631" y="70618"/>
                    </a:cubicBezTo>
                    <a:cubicBezTo>
                      <a:pt x="98308" y="70818"/>
                      <a:pt x="99889" y="70923"/>
                      <a:pt x="102241" y="70952"/>
                    </a:cubicBezTo>
                    <a:cubicBezTo>
                      <a:pt x="104546" y="70980"/>
                      <a:pt x="106366" y="70942"/>
                      <a:pt x="107842" y="70837"/>
                    </a:cubicBezTo>
                    <a:cubicBezTo>
                      <a:pt x="110785" y="70637"/>
                      <a:pt x="112309" y="70209"/>
                      <a:pt x="113386" y="69694"/>
                    </a:cubicBezTo>
                    <a:cubicBezTo>
                      <a:pt x="115529" y="68656"/>
                      <a:pt x="115853" y="67266"/>
                      <a:pt x="122063" y="66627"/>
                    </a:cubicBezTo>
                    <a:lnTo>
                      <a:pt x="112833" y="67066"/>
                    </a:lnTo>
                    <a:cubicBezTo>
                      <a:pt x="117034" y="65818"/>
                      <a:pt x="109109" y="63417"/>
                      <a:pt x="117300" y="63351"/>
                    </a:cubicBezTo>
                    <a:cubicBezTo>
                      <a:pt x="148942" y="64503"/>
                      <a:pt x="154515" y="67866"/>
                      <a:pt x="175889" y="71819"/>
                    </a:cubicBezTo>
                    <a:cubicBezTo>
                      <a:pt x="171126" y="69533"/>
                      <a:pt x="180880" y="67408"/>
                      <a:pt x="185928" y="67237"/>
                    </a:cubicBezTo>
                    <a:cubicBezTo>
                      <a:pt x="206502" y="70094"/>
                      <a:pt x="185661" y="73933"/>
                      <a:pt x="198272" y="78629"/>
                    </a:cubicBezTo>
                    <a:cubicBezTo>
                      <a:pt x="205426" y="75714"/>
                      <a:pt x="219427" y="76571"/>
                      <a:pt x="214693" y="74276"/>
                    </a:cubicBezTo>
                    <a:cubicBezTo>
                      <a:pt x="222837" y="74219"/>
                      <a:pt x="218618" y="75476"/>
                      <a:pt x="224438" y="76390"/>
                    </a:cubicBezTo>
                    <a:cubicBezTo>
                      <a:pt x="229705" y="73762"/>
                      <a:pt x="235801" y="72219"/>
                      <a:pt x="247107" y="72285"/>
                    </a:cubicBezTo>
                    <a:cubicBezTo>
                      <a:pt x="246078" y="73657"/>
                      <a:pt x="244497" y="75705"/>
                      <a:pt x="233667" y="74962"/>
                    </a:cubicBezTo>
                    <a:cubicBezTo>
                      <a:pt x="245812" y="76114"/>
                      <a:pt x="250260" y="80858"/>
                      <a:pt x="244993" y="83487"/>
                    </a:cubicBezTo>
                    <a:lnTo>
                      <a:pt x="225219" y="81705"/>
                    </a:lnTo>
                    <a:cubicBezTo>
                      <a:pt x="216227" y="84915"/>
                      <a:pt x="243669" y="83087"/>
                      <a:pt x="242907" y="86220"/>
                    </a:cubicBezTo>
                    <a:cubicBezTo>
                      <a:pt x="234182" y="86963"/>
                      <a:pt x="227600" y="84953"/>
                      <a:pt x="222047" y="85820"/>
                    </a:cubicBezTo>
                    <a:cubicBezTo>
                      <a:pt x="227600" y="89202"/>
                      <a:pt x="244726" y="85944"/>
                      <a:pt x="254756" y="85592"/>
                    </a:cubicBezTo>
                    <a:cubicBezTo>
                      <a:pt x="270596" y="86173"/>
                      <a:pt x="264786" y="89487"/>
                      <a:pt x="265033" y="91259"/>
                    </a:cubicBezTo>
                    <a:cubicBezTo>
                      <a:pt x="291960" y="85877"/>
                      <a:pt x="233915" y="85192"/>
                      <a:pt x="258994" y="80096"/>
                    </a:cubicBezTo>
                    <a:cubicBezTo>
                      <a:pt x="268491" y="76200"/>
                      <a:pt x="292503" y="76724"/>
                      <a:pt x="309391" y="75924"/>
                    </a:cubicBezTo>
                    <a:cubicBezTo>
                      <a:pt x="294885" y="71514"/>
                      <a:pt x="311010" y="69628"/>
                      <a:pt x="328413" y="68142"/>
                    </a:cubicBezTo>
                    <a:cubicBezTo>
                      <a:pt x="305714" y="68037"/>
                      <a:pt x="322602" y="62998"/>
                      <a:pt x="295951" y="65913"/>
                    </a:cubicBezTo>
                    <a:lnTo>
                      <a:pt x="295427" y="62370"/>
                    </a:lnTo>
                    <a:cubicBezTo>
                      <a:pt x="306791" y="62427"/>
                      <a:pt x="320231" y="63970"/>
                      <a:pt x="331575" y="64037"/>
                    </a:cubicBezTo>
                    <a:cubicBezTo>
                      <a:pt x="329213" y="64999"/>
                      <a:pt x="331841" y="65799"/>
                      <a:pt x="328127" y="66380"/>
                    </a:cubicBezTo>
                    <a:lnTo>
                      <a:pt x="361940" y="64780"/>
                    </a:lnTo>
                    <a:lnTo>
                      <a:pt x="358502" y="67123"/>
                    </a:lnTo>
                    <a:cubicBezTo>
                      <a:pt x="379343" y="67523"/>
                      <a:pt x="404946" y="70209"/>
                      <a:pt x="417366" y="68904"/>
                    </a:cubicBezTo>
                    <a:cubicBezTo>
                      <a:pt x="407327" y="69247"/>
                      <a:pt x="398631" y="65761"/>
                      <a:pt x="409165" y="64722"/>
                    </a:cubicBezTo>
                    <a:cubicBezTo>
                      <a:pt x="415252" y="63189"/>
                      <a:pt x="426329" y="61465"/>
                      <a:pt x="435826" y="61808"/>
                    </a:cubicBezTo>
                    <a:cubicBezTo>
                      <a:pt x="440836" y="65865"/>
                      <a:pt x="476736" y="65761"/>
                      <a:pt x="454028" y="69885"/>
                    </a:cubicBezTo>
                    <a:cubicBezTo>
                      <a:pt x="483308" y="67770"/>
                      <a:pt x="472497" y="67027"/>
                      <a:pt x="500491" y="64513"/>
                    </a:cubicBezTo>
                    <a:lnTo>
                      <a:pt x="481746" y="65589"/>
                    </a:lnTo>
                    <a:cubicBezTo>
                      <a:pt x="479384" y="62341"/>
                      <a:pt x="494957" y="56893"/>
                      <a:pt x="477002" y="54835"/>
                    </a:cubicBezTo>
                    <a:cubicBezTo>
                      <a:pt x="498110" y="52769"/>
                      <a:pt x="484651" y="46987"/>
                      <a:pt x="512912" y="46263"/>
                    </a:cubicBezTo>
                    <a:cubicBezTo>
                      <a:pt x="524380" y="48235"/>
                      <a:pt x="509492" y="52845"/>
                      <a:pt x="493624" y="53673"/>
                    </a:cubicBezTo>
                    <a:cubicBezTo>
                      <a:pt x="501615" y="53931"/>
                      <a:pt x="508883" y="55712"/>
                      <a:pt x="517131" y="53464"/>
                    </a:cubicBezTo>
                    <a:cubicBezTo>
                      <a:pt x="523170" y="56140"/>
                      <a:pt x="502082" y="58207"/>
                      <a:pt x="502882" y="59293"/>
                    </a:cubicBezTo>
                    <a:cubicBezTo>
                      <a:pt x="517408" y="59465"/>
                      <a:pt x="502606" y="57531"/>
                      <a:pt x="516312" y="56617"/>
                    </a:cubicBezTo>
                    <a:cubicBezTo>
                      <a:pt x="540334" y="52892"/>
                      <a:pt x="531619" y="62103"/>
                      <a:pt x="554593" y="59760"/>
                    </a:cubicBezTo>
                    <a:cubicBezTo>
                      <a:pt x="549573" y="59922"/>
                      <a:pt x="540629" y="58893"/>
                      <a:pt x="546668" y="57350"/>
                    </a:cubicBezTo>
                    <a:cubicBezTo>
                      <a:pt x="577548" y="57417"/>
                      <a:pt x="563842" y="54083"/>
                      <a:pt x="586254" y="52426"/>
                    </a:cubicBezTo>
                    <a:cubicBezTo>
                      <a:pt x="598923" y="57121"/>
                      <a:pt x="593379" y="62217"/>
                      <a:pt x="613658" y="63303"/>
                    </a:cubicBezTo>
                    <a:lnTo>
                      <a:pt x="602352" y="63246"/>
                    </a:lnTo>
                    <a:cubicBezTo>
                      <a:pt x="610257" y="65646"/>
                      <a:pt x="619220" y="66685"/>
                      <a:pt x="627412" y="66618"/>
                    </a:cubicBezTo>
                    <a:cubicBezTo>
                      <a:pt x="644233" y="64960"/>
                      <a:pt x="660921" y="62789"/>
                      <a:pt x="675551" y="60550"/>
                    </a:cubicBezTo>
                    <a:cubicBezTo>
                      <a:pt x="690420" y="58312"/>
                      <a:pt x="707193" y="55997"/>
                      <a:pt x="726472" y="54054"/>
                    </a:cubicBezTo>
                    <a:cubicBezTo>
                      <a:pt x="727386" y="61027"/>
                      <a:pt x="728224" y="68904"/>
                      <a:pt x="728929" y="77534"/>
                    </a:cubicBezTo>
                    <a:lnTo>
                      <a:pt x="727729" y="61646"/>
                    </a:lnTo>
                    <a:cubicBezTo>
                      <a:pt x="729339" y="54493"/>
                      <a:pt x="729739" y="74076"/>
                      <a:pt x="731510" y="72828"/>
                    </a:cubicBezTo>
                    <a:lnTo>
                      <a:pt x="729386" y="84801"/>
                    </a:lnTo>
                    <a:cubicBezTo>
                      <a:pt x="732815" y="86525"/>
                      <a:pt x="732654" y="58131"/>
                      <a:pt x="735968" y="62360"/>
                    </a:cubicBezTo>
                    <a:cubicBezTo>
                      <a:pt x="735559" y="64265"/>
                      <a:pt x="735454" y="68142"/>
                      <a:pt x="735740" y="70190"/>
                    </a:cubicBezTo>
                    <a:lnTo>
                      <a:pt x="736759" y="58512"/>
                    </a:lnTo>
                    <a:cubicBezTo>
                      <a:pt x="736216" y="71323"/>
                      <a:pt x="737473" y="81667"/>
                      <a:pt x="738178" y="92173"/>
                    </a:cubicBezTo>
                    <a:cubicBezTo>
                      <a:pt x="738883" y="102527"/>
                      <a:pt x="739045" y="113433"/>
                      <a:pt x="736292" y="120158"/>
                    </a:cubicBezTo>
                    <a:cubicBezTo>
                      <a:pt x="736121" y="110871"/>
                      <a:pt x="735406" y="103070"/>
                      <a:pt x="734416" y="100022"/>
                    </a:cubicBezTo>
                    <a:cubicBezTo>
                      <a:pt x="733416" y="96612"/>
                      <a:pt x="732130" y="96117"/>
                      <a:pt x="730815" y="95669"/>
                    </a:cubicBezTo>
                    <a:cubicBezTo>
                      <a:pt x="728177" y="94831"/>
                      <a:pt x="725405" y="93926"/>
                      <a:pt x="724519" y="75028"/>
                    </a:cubicBezTo>
                    <a:cubicBezTo>
                      <a:pt x="725891" y="94983"/>
                      <a:pt x="720862" y="80515"/>
                      <a:pt x="719366" y="83696"/>
                    </a:cubicBezTo>
                    <a:cubicBezTo>
                      <a:pt x="718623" y="93897"/>
                      <a:pt x="721995" y="87420"/>
                      <a:pt x="720862" y="99298"/>
                    </a:cubicBezTo>
                    <a:cubicBezTo>
                      <a:pt x="719623" y="99422"/>
                      <a:pt x="718452" y="93678"/>
                      <a:pt x="717356" y="89725"/>
                    </a:cubicBezTo>
                    <a:cubicBezTo>
                      <a:pt x="716261" y="85696"/>
                      <a:pt x="715251" y="83401"/>
                      <a:pt x="714337" y="88678"/>
                    </a:cubicBezTo>
                    <a:cubicBezTo>
                      <a:pt x="718166" y="87830"/>
                      <a:pt x="717423" y="97622"/>
                      <a:pt x="720052" y="101898"/>
                    </a:cubicBezTo>
                    <a:cubicBezTo>
                      <a:pt x="719023" y="110290"/>
                      <a:pt x="717594" y="102118"/>
                      <a:pt x="716385" y="105823"/>
                    </a:cubicBezTo>
                    <a:cubicBezTo>
                      <a:pt x="716556" y="109995"/>
                      <a:pt x="718223" y="112595"/>
                      <a:pt x="717709" y="117224"/>
                    </a:cubicBezTo>
                    <a:lnTo>
                      <a:pt x="715347" y="113824"/>
                    </a:lnTo>
                    <a:cubicBezTo>
                      <a:pt x="711975" y="138855"/>
                      <a:pt x="718957" y="121453"/>
                      <a:pt x="717928" y="149933"/>
                    </a:cubicBezTo>
                    <a:cubicBezTo>
                      <a:pt x="721062" y="150733"/>
                      <a:pt x="720328" y="142018"/>
                      <a:pt x="719700" y="130159"/>
                    </a:cubicBezTo>
                    <a:cubicBezTo>
                      <a:pt x="726615" y="124130"/>
                      <a:pt x="727196" y="166849"/>
                      <a:pt x="734673" y="164487"/>
                    </a:cubicBezTo>
                    <a:cubicBezTo>
                      <a:pt x="735825" y="191414"/>
                      <a:pt x="731768" y="157363"/>
                      <a:pt x="729872" y="180308"/>
                    </a:cubicBezTo>
                    <a:cubicBezTo>
                      <a:pt x="725186" y="192948"/>
                      <a:pt x="724833" y="163420"/>
                      <a:pt x="721519" y="157591"/>
                    </a:cubicBezTo>
                    <a:lnTo>
                      <a:pt x="718547" y="181375"/>
                    </a:lnTo>
                    <a:cubicBezTo>
                      <a:pt x="712480" y="173431"/>
                      <a:pt x="714432" y="158658"/>
                      <a:pt x="708936" y="154438"/>
                    </a:cubicBezTo>
                    <a:cubicBezTo>
                      <a:pt x="708651" y="172117"/>
                      <a:pt x="710136" y="170012"/>
                      <a:pt x="712318" y="187966"/>
                    </a:cubicBezTo>
                    <a:cubicBezTo>
                      <a:pt x="716890" y="158934"/>
                      <a:pt x="716090" y="200606"/>
                      <a:pt x="721976" y="184013"/>
                    </a:cubicBezTo>
                    <a:cubicBezTo>
                      <a:pt x="720442" y="197453"/>
                      <a:pt x="719176" y="193234"/>
                      <a:pt x="719176" y="212760"/>
                    </a:cubicBezTo>
                    <a:cubicBezTo>
                      <a:pt x="717852" y="200368"/>
                      <a:pt x="714251" y="212265"/>
                      <a:pt x="714146" y="195872"/>
                    </a:cubicBezTo>
                    <a:cubicBezTo>
                      <a:pt x="714604" y="222256"/>
                      <a:pt x="715928" y="215122"/>
                      <a:pt x="716375" y="241497"/>
                    </a:cubicBezTo>
                    <a:cubicBezTo>
                      <a:pt x="720662" y="249717"/>
                      <a:pt x="721928" y="214846"/>
                      <a:pt x="725014" y="246564"/>
                    </a:cubicBezTo>
                    <a:cubicBezTo>
                      <a:pt x="725062" y="253422"/>
                      <a:pt x="723443" y="252079"/>
                      <a:pt x="723452" y="248060"/>
                    </a:cubicBezTo>
                    <a:cubicBezTo>
                      <a:pt x="721785" y="270720"/>
                      <a:pt x="728767" y="243402"/>
                      <a:pt x="730958" y="257642"/>
                    </a:cubicBezTo>
                    <a:cubicBezTo>
                      <a:pt x="731482" y="267538"/>
                      <a:pt x="729806" y="271101"/>
                      <a:pt x="728786" y="267014"/>
                    </a:cubicBezTo>
                    <a:cubicBezTo>
                      <a:pt x="731168" y="281864"/>
                      <a:pt x="734006" y="273644"/>
                      <a:pt x="734968" y="283521"/>
                    </a:cubicBezTo>
                    <a:lnTo>
                      <a:pt x="735482" y="279025"/>
                    </a:lnTo>
                    <a:cubicBezTo>
                      <a:pt x="736730" y="283245"/>
                      <a:pt x="742798" y="271672"/>
                      <a:pt x="743083" y="293037"/>
                    </a:cubicBezTo>
                    <a:cubicBezTo>
                      <a:pt x="743083" y="308629"/>
                      <a:pt x="740683" y="303743"/>
                      <a:pt x="739254" y="304114"/>
                    </a:cubicBezTo>
                    <a:cubicBezTo>
                      <a:pt x="740731" y="316230"/>
                      <a:pt x="739483" y="325545"/>
                      <a:pt x="737997" y="333851"/>
                    </a:cubicBezTo>
                    <a:cubicBezTo>
                      <a:pt x="738835" y="333013"/>
                      <a:pt x="739673" y="333947"/>
                      <a:pt x="739702" y="337623"/>
                    </a:cubicBezTo>
                    <a:cubicBezTo>
                      <a:pt x="741083" y="358216"/>
                      <a:pt x="736102" y="349463"/>
                      <a:pt x="735473" y="357130"/>
                    </a:cubicBezTo>
                    <a:cubicBezTo>
                      <a:pt x="733358" y="386458"/>
                      <a:pt x="743369" y="353473"/>
                      <a:pt x="743598" y="386182"/>
                    </a:cubicBezTo>
                    <a:lnTo>
                      <a:pt x="744969" y="348186"/>
                    </a:lnTo>
                    <a:cubicBezTo>
                      <a:pt x="747036" y="349777"/>
                      <a:pt x="750179" y="350587"/>
                      <a:pt x="750122" y="342395"/>
                    </a:cubicBezTo>
                    <a:cubicBezTo>
                      <a:pt x="746979" y="341624"/>
                      <a:pt x="744284" y="328146"/>
                      <a:pt x="744750" y="315458"/>
                    </a:cubicBezTo>
                    <a:cubicBezTo>
                      <a:pt x="748398" y="311801"/>
                      <a:pt x="748808" y="349529"/>
                      <a:pt x="752751" y="328146"/>
                    </a:cubicBezTo>
                    <a:cubicBezTo>
                      <a:pt x="752123" y="335794"/>
                      <a:pt x="753142" y="346396"/>
                      <a:pt x="752808" y="355854"/>
                    </a:cubicBezTo>
                    <a:cubicBezTo>
                      <a:pt x="748922" y="346348"/>
                      <a:pt x="752065" y="386210"/>
                      <a:pt x="747722" y="369818"/>
                    </a:cubicBezTo>
                    <a:cubicBezTo>
                      <a:pt x="748694" y="411270"/>
                      <a:pt x="745998" y="417328"/>
                      <a:pt x="748865" y="455333"/>
                    </a:cubicBezTo>
                    <a:cubicBezTo>
                      <a:pt x="746512" y="451904"/>
                      <a:pt x="740331" y="427634"/>
                      <a:pt x="742112" y="407841"/>
                    </a:cubicBezTo>
                    <a:lnTo>
                      <a:pt x="744284" y="406222"/>
                    </a:lnTo>
                    <a:cubicBezTo>
                      <a:pt x="741655" y="381438"/>
                      <a:pt x="741826" y="425529"/>
                      <a:pt x="738111" y="421034"/>
                    </a:cubicBezTo>
                    <a:cubicBezTo>
                      <a:pt x="744055" y="451628"/>
                      <a:pt x="735301" y="488823"/>
                      <a:pt x="737473" y="526275"/>
                    </a:cubicBezTo>
                    <a:cubicBezTo>
                      <a:pt x="739464" y="519694"/>
                      <a:pt x="740626" y="527114"/>
                      <a:pt x="742674" y="528704"/>
                    </a:cubicBezTo>
                    <a:cubicBezTo>
                      <a:pt x="742159" y="513655"/>
                      <a:pt x="741350" y="516293"/>
                      <a:pt x="743874" y="505225"/>
                    </a:cubicBezTo>
                    <a:cubicBezTo>
                      <a:pt x="746627" y="507321"/>
                      <a:pt x="745588" y="516312"/>
                      <a:pt x="747541" y="521056"/>
                    </a:cubicBezTo>
                    <a:cubicBezTo>
                      <a:pt x="750570" y="524999"/>
                      <a:pt x="747589" y="509711"/>
                      <a:pt x="749198" y="504396"/>
                    </a:cubicBezTo>
                    <a:cubicBezTo>
                      <a:pt x="750799" y="518693"/>
                      <a:pt x="751199" y="517341"/>
                      <a:pt x="753713" y="525818"/>
                    </a:cubicBezTo>
                    <a:cubicBezTo>
                      <a:pt x="751313" y="533714"/>
                      <a:pt x="749941" y="532648"/>
                      <a:pt x="747246" y="538734"/>
                    </a:cubicBezTo>
                    <a:cubicBezTo>
                      <a:pt x="746665" y="574091"/>
                      <a:pt x="752104" y="570128"/>
                      <a:pt x="751065" y="598637"/>
                    </a:cubicBezTo>
                    <a:cubicBezTo>
                      <a:pt x="751646" y="582816"/>
                      <a:pt x="747979" y="606047"/>
                      <a:pt x="748951" y="588864"/>
                    </a:cubicBezTo>
                    <a:lnTo>
                      <a:pt x="748608" y="598380"/>
                    </a:lnTo>
                    <a:cubicBezTo>
                      <a:pt x="744198" y="573824"/>
                      <a:pt x="744322" y="531600"/>
                      <a:pt x="737111" y="535810"/>
                    </a:cubicBezTo>
                    <a:cubicBezTo>
                      <a:pt x="737797" y="555870"/>
                      <a:pt x="741855" y="570405"/>
                      <a:pt x="742026" y="594922"/>
                    </a:cubicBezTo>
                    <a:lnTo>
                      <a:pt x="740654" y="593884"/>
                    </a:lnTo>
                    <a:cubicBezTo>
                      <a:pt x="740369" y="611591"/>
                      <a:pt x="742417" y="593617"/>
                      <a:pt x="743683" y="597818"/>
                    </a:cubicBezTo>
                    <a:cubicBezTo>
                      <a:pt x="746141" y="617620"/>
                      <a:pt x="736759" y="623440"/>
                      <a:pt x="741902" y="637127"/>
                    </a:cubicBezTo>
                    <a:lnTo>
                      <a:pt x="742998" y="616858"/>
                    </a:lnTo>
                    <a:cubicBezTo>
                      <a:pt x="745969" y="632155"/>
                      <a:pt x="743512" y="612362"/>
                      <a:pt x="748322" y="616039"/>
                    </a:cubicBezTo>
                    <a:cubicBezTo>
                      <a:pt x="751932" y="643233"/>
                      <a:pt x="749513" y="690220"/>
                      <a:pt x="753056" y="728748"/>
                    </a:cubicBezTo>
                    <a:cubicBezTo>
                      <a:pt x="755580" y="717671"/>
                      <a:pt x="755685" y="714518"/>
                      <a:pt x="755866" y="699983"/>
                    </a:cubicBezTo>
                    <a:cubicBezTo>
                      <a:pt x="762333" y="706555"/>
                      <a:pt x="761419" y="712403"/>
                      <a:pt x="766963" y="705298"/>
                    </a:cubicBezTo>
                    <a:lnTo>
                      <a:pt x="767248" y="687610"/>
                    </a:lnTo>
                    <a:lnTo>
                      <a:pt x="773249" y="687343"/>
                    </a:lnTo>
                    <a:cubicBezTo>
                      <a:pt x="773354" y="692182"/>
                      <a:pt x="773030" y="696973"/>
                      <a:pt x="772449" y="701259"/>
                    </a:cubicBezTo>
                    <a:cubicBezTo>
                      <a:pt x="776211" y="703688"/>
                      <a:pt x="771306" y="728091"/>
                      <a:pt x="774906" y="729291"/>
                    </a:cubicBezTo>
                    <a:lnTo>
                      <a:pt x="774402" y="714251"/>
                    </a:lnTo>
                    <a:cubicBezTo>
                      <a:pt x="777488" y="706869"/>
                      <a:pt x="777202" y="724567"/>
                      <a:pt x="778221" y="735130"/>
                    </a:cubicBezTo>
                    <a:cubicBezTo>
                      <a:pt x="782117" y="725100"/>
                      <a:pt x="778002" y="702393"/>
                      <a:pt x="777716" y="681028"/>
                    </a:cubicBezTo>
                    <a:cubicBezTo>
                      <a:pt x="775535" y="682571"/>
                      <a:pt x="771020" y="661235"/>
                      <a:pt x="770611" y="682066"/>
                    </a:cubicBezTo>
                    <a:cubicBezTo>
                      <a:pt x="768163" y="681809"/>
                      <a:pt x="766839" y="669379"/>
                      <a:pt x="766791" y="661187"/>
                    </a:cubicBezTo>
                    <a:cubicBezTo>
                      <a:pt x="768039" y="665455"/>
                      <a:pt x="773363" y="645119"/>
                      <a:pt x="775135" y="664388"/>
                    </a:cubicBezTo>
                    <a:cubicBezTo>
                      <a:pt x="772277" y="645909"/>
                      <a:pt x="775078" y="656196"/>
                      <a:pt x="773706" y="635613"/>
                    </a:cubicBezTo>
                    <a:cubicBezTo>
                      <a:pt x="775364" y="638508"/>
                      <a:pt x="773601" y="599713"/>
                      <a:pt x="778793" y="602094"/>
                    </a:cubicBezTo>
                    <a:cubicBezTo>
                      <a:pt x="776573" y="595551"/>
                      <a:pt x="771125" y="602437"/>
                      <a:pt x="770868" y="578577"/>
                    </a:cubicBezTo>
                    <a:cubicBezTo>
                      <a:pt x="767277" y="584368"/>
                      <a:pt x="766763" y="610972"/>
                      <a:pt x="762895" y="593131"/>
                    </a:cubicBezTo>
                    <a:lnTo>
                      <a:pt x="765296" y="604733"/>
                    </a:lnTo>
                    <a:cubicBezTo>
                      <a:pt x="763638" y="621354"/>
                      <a:pt x="761571" y="600199"/>
                      <a:pt x="760095" y="621887"/>
                    </a:cubicBezTo>
                    <a:cubicBezTo>
                      <a:pt x="760324" y="615525"/>
                      <a:pt x="758314" y="602599"/>
                      <a:pt x="760895" y="599713"/>
                    </a:cubicBezTo>
                    <a:cubicBezTo>
                      <a:pt x="753285" y="605276"/>
                      <a:pt x="757114" y="567519"/>
                      <a:pt x="751513" y="566471"/>
                    </a:cubicBezTo>
                    <a:cubicBezTo>
                      <a:pt x="753790" y="561699"/>
                      <a:pt x="754028" y="555374"/>
                      <a:pt x="753399" y="543449"/>
                    </a:cubicBezTo>
                    <a:cubicBezTo>
                      <a:pt x="755466" y="545078"/>
                      <a:pt x="757457" y="538486"/>
                      <a:pt x="758895" y="547735"/>
                    </a:cubicBezTo>
                    <a:cubicBezTo>
                      <a:pt x="758276" y="555384"/>
                      <a:pt x="759123" y="560927"/>
                      <a:pt x="757399" y="569376"/>
                    </a:cubicBezTo>
                    <a:cubicBezTo>
                      <a:pt x="764972" y="564690"/>
                      <a:pt x="759781" y="538544"/>
                      <a:pt x="761371" y="518751"/>
                    </a:cubicBezTo>
                    <a:cubicBezTo>
                      <a:pt x="760771" y="521522"/>
                      <a:pt x="760038" y="522313"/>
                      <a:pt x="758952" y="516836"/>
                    </a:cubicBezTo>
                    <a:cubicBezTo>
                      <a:pt x="760095" y="504739"/>
                      <a:pt x="761409" y="478069"/>
                      <a:pt x="765019" y="485718"/>
                    </a:cubicBezTo>
                    <a:lnTo>
                      <a:pt x="764048" y="424767"/>
                    </a:lnTo>
                    <a:cubicBezTo>
                      <a:pt x="765820" y="424491"/>
                      <a:pt x="764791" y="433464"/>
                      <a:pt x="765372" y="437178"/>
                    </a:cubicBezTo>
                    <a:lnTo>
                      <a:pt x="765534" y="403146"/>
                    </a:lnTo>
                    <a:cubicBezTo>
                      <a:pt x="767934" y="395202"/>
                      <a:pt x="767934" y="414719"/>
                      <a:pt x="770277" y="418148"/>
                    </a:cubicBezTo>
                    <a:lnTo>
                      <a:pt x="770106" y="393611"/>
                    </a:lnTo>
                    <a:lnTo>
                      <a:pt x="772449" y="397040"/>
                    </a:lnTo>
                    <a:cubicBezTo>
                      <a:pt x="770915" y="391001"/>
                      <a:pt x="770163" y="362731"/>
                      <a:pt x="773954" y="355883"/>
                    </a:cubicBezTo>
                    <a:cubicBezTo>
                      <a:pt x="772801" y="328984"/>
                      <a:pt x="765029" y="329479"/>
                      <a:pt x="768458" y="293065"/>
                    </a:cubicBezTo>
                    <a:cubicBezTo>
                      <a:pt x="772297" y="294408"/>
                      <a:pt x="769830" y="313658"/>
                      <a:pt x="772344" y="322097"/>
                    </a:cubicBezTo>
                    <a:cubicBezTo>
                      <a:pt x="773668" y="314992"/>
                      <a:pt x="770925" y="293332"/>
                      <a:pt x="774583" y="289655"/>
                    </a:cubicBezTo>
                    <a:cubicBezTo>
                      <a:pt x="772354" y="263528"/>
                      <a:pt x="765553" y="266405"/>
                      <a:pt x="761781" y="253746"/>
                    </a:cubicBezTo>
                    <a:cubicBezTo>
                      <a:pt x="761486" y="232391"/>
                      <a:pt x="765029" y="251393"/>
                      <a:pt x="766124" y="250546"/>
                    </a:cubicBezTo>
                    <a:cubicBezTo>
                      <a:pt x="766353" y="244231"/>
                      <a:pt x="759304" y="233934"/>
                      <a:pt x="764467" y="228162"/>
                    </a:cubicBezTo>
                    <a:cubicBezTo>
                      <a:pt x="761667" y="217856"/>
                      <a:pt x="758352" y="212046"/>
                      <a:pt x="757095" y="227352"/>
                    </a:cubicBezTo>
                    <a:cubicBezTo>
                      <a:pt x="757142" y="215998"/>
                      <a:pt x="755266" y="199901"/>
                      <a:pt x="753599" y="197025"/>
                    </a:cubicBezTo>
                    <a:cubicBezTo>
                      <a:pt x="759266" y="206216"/>
                      <a:pt x="755828" y="184061"/>
                      <a:pt x="760466" y="182785"/>
                    </a:cubicBezTo>
                    <a:cubicBezTo>
                      <a:pt x="761438" y="165459"/>
                      <a:pt x="762810" y="127892"/>
                      <a:pt x="756695" y="111204"/>
                    </a:cubicBezTo>
                    <a:cubicBezTo>
                      <a:pt x="758752" y="113386"/>
                      <a:pt x="760809" y="114548"/>
                      <a:pt x="762867" y="116272"/>
                    </a:cubicBezTo>
                    <a:lnTo>
                      <a:pt x="762181" y="85373"/>
                    </a:lnTo>
                    <a:cubicBezTo>
                      <a:pt x="764048" y="72085"/>
                      <a:pt x="765029" y="79058"/>
                      <a:pt x="765600" y="92212"/>
                    </a:cubicBezTo>
                    <a:cubicBezTo>
                      <a:pt x="765886" y="102565"/>
                      <a:pt x="766286" y="117081"/>
                      <a:pt x="766477" y="123920"/>
                    </a:cubicBezTo>
                    <a:cubicBezTo>
                      <a:pt x="766582" y="115605"/>
                      <a:pt x="766686" y="107947"/>
                      <a:pt x="766772" y="100679"/>
                    </a:cubicBezTo>
                    <a:cubicBezTo>
                      <a:pt x="766791" y="90545"/>
                      <a:pt x="766801" y="80953"/>
                      <a:pt x="766820" y="71514"/>
                    </a:cubicBezTo>
                    <a:cubicBezTo>
                      <a:pt x="766734" y="52730"/>
                      <a:pt x="766648" y="34557"/>
                      <a:pt x="766562" y="13945"/>
                    </a:cubicBezTo>
                    <a:cubicBezTo>
                      <a:pt x="765353" y="13954"/>
                      <a:pt x="763810" y="13954"/>
                      <a:pt x="762257" y="13964"/>
                    </a:cubicBezTo>
                    <a:cubicBezTo>
                      <a:pt x="764219" y="14192"/>
                      <a:pt x="765562" y="14411"/>
                      <a:pt x="765867" y="14640"/>
                    </a:cubicBezTo>
                    <a:cubicBezTo>
                      <a:pt x="764781" y="21765"/>
                      <a:pt x="763648" y="18679"/>
                      <a:pt x="762086" y="24955"/>
                    </a:cubicBezTo>
                    <a:cubicBezTo>
                      <a:pt x="761714" y="23231"/>
                      <a:pt x="761448" y="21336"/>
                      <a:pt x="761238" y="19269"/>
                    </a:cubicBezTo>
                    <a:cubicBezTo>
                      <a:pt x="747055" y="20469"/>
                      <a:pt x="732263" y="19221"/>
                      <a:pt x="719404" y="19850"/>
                    </a:cubicBezTo>
                    <a:cubicBezTo>
                      <a:pt x="716699" y="18355"/>
                      <a:pt x="719109" y="16993"/>
                      <a:pt x="731196" y="16535"/>
                    </a:cubicBezTo>
                    <a:lnTo>
                      <a:pt x="701973" y="17326"/>
                    </a:lnTo>
                    <a:cubicBezTo>
                      <a:pt x="705879" y="13497"/>
                      <a:pt x="690724" y="13554"/>
                      <a:pt x="721985" y="10982"/>
                    </a:cubicBezTo>
                    <a:lnTo>
                      <a:pt x="693391" y="12182"/>
                    </a:lnTo>
                    <a:cubicBezTo>
                      <a:pt x="662559" y="11211"/>
                      <a:pt x="695182" y="9039"/>
                      <a:pt x="703850" y="7772"/>
                    </a:cubicBezTo>
                    <a:lnTo>
                      <a:pt x="660225" y="7144"/>
                    </a:lnTo>
                    <a:cubicBezTo>
                      <a:pt x="650481" y="9258"/>
                      <a:pt x="665769" y="10516"/>
                      <a:pt x="647033" y="11601"/>
                    </a:cubicBezTo>
                    <a:cubicBezTo>
                      <a:pt x="621973" y="8230"/>
                      <a:pt x="590007" y="9544"/>
                      <a:pt x="561527" y="8506"/>
                    </a:cubicBezTo>
                    <a:lnTo>
                      <a:pt x="581587" y="12059"/>
                    </a:lnTo>
                    <a:cubicBezTo>
                      <a:pt x="564423" y="11087"/>
                      <a:pt x="567861" y="17202"/>
                      <a:pt x="562575" y="19831"/>
                    </a:cubicBezTo>
                    <a:cubicBezTo>
                      <a:pt x="546726" y="19250"/>
                      <a:pt x="525361" y="19545"/>
                      <a:pt x="511931" y="18002"/>
                    </a:cubicBezTo>
                    <a:cubicBezTo>
                      <a:pt x="527228" y="15030"/>
                      <a:pt x="520913" y="10573"/>
                      <a:pt x="506654" y="7925"/>
                    </a:cubicBezTo>
                    <a:cubicBezTo>
                      <a:pt x="474469" y="7468"/>
                      <a:pt x="482365" y="14097"/>
                      <a:pt x="464420" y="16269"/>
                    </a:cubicBezTo>
                    <a:cubicBezTo>
                      <a:pt x="478393" y="8668"/>
                      <a:pt x="441979" y="13697"/>
                      <a:pt x="445132" y="9582"/>
                    </a:cubicBezTo>
                    <a:cubicBezTo>
                      <a:pt x="404232" y="9868"/>
                      <a:pt x="363084" y="12611"/>
                      <a:pt x="320831" y="12487"/>
                    </a:cubicBezTo>
                    <a:cubicBezTo>
                      <a:pt x="321659" y="13583"/>
                      <a:pt x="333775" y="14726"/>
                      <a:pt x="326365" y="15869"/>
                    </a:cubicBezTo>
                    <a:cubicBezTo>
                      <a:pt x="310829" y="17078"/>
                      <a:pt x="303438" y="13983"/>
                      <a:pt x="301314" y="12487"/>
                    </a:cubicBezTo>
                    <a:cubicBezTo>
                      <a:pt x="281245" y="13173"/>
                      <a:pt x="269681" y="15573"/>
                      <a:pt x="263052" y="17812"/>
                    </a:cubicBezTo>
                    <a:cubicBezTo>
                      <a:pt x="271767" y="17069"/>
                      <a:pt x="272567" y="18155"/>
                      <a:pt x="270948" y="20222"/>
                    </a:cubicBezTo>
                    <a:cubicBezTo>
                      <a:pt x="250908" y="20907"/>
                      <a:pt x="256451" y="15811"/>
                      <a:pt x="237439" y="19355"/>
                    </a:cubicBezTo>
                    <a:cubicBezTo>
                      <a:pt x="232429" y="15297"/>
                      <a:pt x="258585" y="17307"/>
                      <a:pt x="256727" y="13345"/>
                    </a:cubicBezTo>
                    <a:cubicBezTo>
                      <a:pt x="239030" y="13059"/>
                      <a:pt x="227933" y="14783"/>
                      <a:pt x="215017" y="16783"/>
                    </a:cubicBezTo>
                    <a:cubicBezTo>
                      <a:pt x="212093" y="14202"/>
                      <a:pt x="226876" y="16154"/>
                      <a:pt x="217113" y="14030"/>
                    </a:cubicBezTo>
                    <a:cubicBezTo>
                      <a:pt x="189728" y="16021"/>
                      <a:pt x="156667" y="18421"/>
                      <a:pt x="136103" y="19917"/>
                    </a:cubicBezTo>
                    <a:lnTo>
                      <a:pt x="130569" y="16545"/>
                    </a:lnTo>
                    <a:cubicBezTo>
                      <a:pt x="117377" y="16774"/>
                      <a:pt x="108661" y="17516"/>
                      <a:pt x="102603" y="19069"/>
                    </a:cubicBezTo>
                    <a:cubicBezTo>
                      <a:pt x="92602" y="17745"/>
                      <a:pt x="101994" y="16878"/>
                      <a:pt x="107890" y="16440"/>
                    </a:cubicBezTo>
                    <a:cubicBezTo>
                      <a:pt x="105680" y="16450"/>
                      <a:pt x="103413" y="16459"/>
                      <a:pt x="101108" y="16459"/>
                    </a:cubicBezTo>
                    <a:cubicBezTo>
                      <a:pt x="97184" y="16535"/>
                      <a:pt x="93202" y="16621"/>
                      <a:pt x="89211" y="16707"/>
                    </a:cubicBezTo>
                    <a:cubicBezTo>
                      <a:pt x="81334" y="17012"/>
                      <a:pt x="73419" y="17316"/>
                      <a:pt x="65903" y="17602"/>
                    </a:cubicBezTo>
                    <a:cubicBezTo>
                      <a:pt x="51064" y="18298"/>
                      <a:pt x="38329" y="19060"/>
                      <a:pt x="30099" y="19231"/>
                    </a:cubicBezTo>
                    <a:cubicBezTo>
                      <a:pt x="31271" y="17174"/>
                      <a:pt x="46663" y="18898"/>
                      <a:pt x="50663" y="17240"/>
                    </a:cubicBezTo>
                    <a:cubicBezTo>
                      <a:pt x="36481" y="16945"/>
                      <a:pt x="21517" y="17678"/>
                      <a:pt x="7525" y="18507"/>
                    </a:cubicBezTo>
                    <a:cubicBezTo>
                      <a:pt x="8925" y="45339"/>
                      <a:pt x="10573" y="69190"/>
                      <a:pt x="7801" y="83553"/>
                    </a:cubicBezTo>
                    <a:cubicBezTo>
                      <a:pt x="7249" y="80220"/>
                      <a:pt x="7144" y="76533"/>
                      <a:pt x="7144" y="73162"/>
                    </a:cubicBezTo>
                    <a:cubicBezTo>
                      <a:pt x="7153" y="80096"/>
                      <a:pt x="7172" y="86916"/>
                      <a:pt x="7182" y="93659"/>
                    </a:cubicBezTo>
                    <a:cubicBezTo>
                      <a:pt x="7258" y="100165"/>
                      <a:pt x="7344" y="106604"/>
                      <a:pt x="7420" y="113014"/>
                    </a:cubicBezTo>
                    <a:cubicBezTo>
                      <a:pt x="7696" y="120863"/>
                      <a:pt x="7972" y="128635"/>
                      <a:pt x="8258" y="136493"/>
                    </a:cubicBezTo>
                    <a:cubicBezTo>
                      <a:pt x="8896" y="152200"/>
                      <a:pt x="9611" y="168269"/>
                      <a:pt x="9801" y="186099"/>
                    </a:cubicBezTo>
                    <a:cubicBezTo>
                      <a:pt x="5801" y="218780"/>
                      <a:pt x="15059" y="196634"/>
                      <a:pt x="14611" y="228819"/>
                    </a:cubicBezTo>
                    <a:cubicBezTo>
                      <a:pt x="5477" y="229038"/>
                      <a:pt x="14097" y="272606"/>
                      <a:pt x="12421" y="286179"/>
                    </a:cubicBezTo>
                    <a:lnTo>
                      <a:pt x="13745" y="281864"/>
                    </a:lnTo>
                    <a:cubicBezTo>
                      <a:pt x="17402" y="297713"/>
                      <a:pt x="14135" y="319611"/>
                      <a:pt x="11630" y="330698"/>
                    </a:cubicBezTo>
                    <a:cubicBezTo>
                      <a:pt x="11116" y="354692"/>
                      <a:pt x="11220" y="390601"/>
                      <a:pt x="14935" y="414604"/>
                    </a:cubicBezTo>
                    <a:lnTo>
                      <a:pt x="13002" y="409842"/>
                    </a:lnTo>
                    <a:cubicBezTo>
                      <a:pt x="15459" y="429654"/>
                      <a:pt x="12535" y="442027"/>
                      <a:pt x="15002" y="461867"/>
                    </a:cubicBezTo>
                    <a:cubicBezTo>
                      <a:pt x="14316" y="461324"/>
                      <a:pt x="13173" y="453923"/>
                      <a:pt x="12535" y="461591"/>
                    </a:cubicBezTo>
                    <a:cubicBezTo>
                      <a:pt x="11230" y="506911"/>
                      <a:pt x="11897" y="552660"/>
                      <a:pt x="12849" y="598389"/>
                    </a:cubicBezTo>
                    <a:cubicBezTo>
                      <a:pt x="13325" y="621259"/>
                      <a:pt x="13811" y="644119"/>
                      <a:pt x="14288" y="666921"/>
                    </a:cubicBezTo>
                    <a:cubicBezTo>
                      <a:pt x="14449" y="682295"/>
                      <a:pt x="14611" y="697649"/>
                      <a:pt x="14773" y="712975"/>
                    </a:cubicBezTo>
                    <a:cubicBezTo>
                      <a:pt x="14811" y="730577"/>
                      <a:pt x="14859" y="748141"/>
                      <a:pt x="14897" y="765658"/>
                    </a:cubicBezTo>
                    <a:cubicBezTo>
                      <a:pt x="22469" y="765686"/>
                      <a:pt x="29994" y="765724"/>
                      <a:pt x="37509" y="765753"/>
                    </a:cubicBezTo>
                    <a:cubicBezTo>
                      <a:pt x="90259" y="766153"/>
                      <a:pt x="146247" y="766582"/>
                      <a:pt x="203797" y="767020"/>
                    </a:cubicBezTo>
                    <a:cubicBezTo>
                      <a:pt x="253536" y="767105"/>
                      <a:pt x="304619" y="767201"/>
                      <a:pt x="355616" y="767296"/>
                    </a:cubicBezTo>
                    <a:cubicBezTo>
                      <a:pt x="457610" y="766982"/>
                      <a:pt x="559251" y="765496"/>
                      <a:pt x="648986" y="761838"/>
                    </a:cubicBezTo>
                    <a:cubicBezTo>
                      <a:pt x="648976" y="761829"/>
                      <a:pt x="734101" y="723786"/>
                      <a:pt x="721300" y="7083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任意多边形: 形状 156"/>
              <p:cNvSpPr/>
              <p:nvPr/>
            </p:nvSpPr>
            <p:spPr>
              <a:xfrm>
                <a:off x="11445694" y="3154556"/>
                <a:ext cx="9525" cy="9525"/>
              </a:xfrm>
              <a:custGeom>
                <a:avLst/>
                <a:gdLst>
                  <a:gd name="connsiteX0" fmla="*/ 7144 w 9525"/>
                  <a:gd name="connsiteY0" fmla="*/ 9716 h 9525"/>
                  <a:gd name="connsiteX1" fmla="*/ 7334 w 9525"/>
                  <a:gd name="connsiteY1" fmla="*/ 7144 h 9525"/>
                  <a:gd name="connsiteX2" fmla="*/ 7144 w 9525"/>
                  <a:gd name="connsiteY2" fmla="*/ 971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7144" y="9716"/>
                    </a:moveTo>
                    <a:cubicBezTo>
                      <a:pt x="7210" y="8877"/>
                      <a:pt x="7268" y="8115"/>
                      <a:pt x="7334" y="7144"/>
                    </a:cubicBezTo>
                    <a:cubicBezTo>
                      <a:pt x="7191" y="8115"/>
                      <a:pt x="7144" y="8934"/>
                      <a:pt x="7144" y="9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任意多边形: 形状 157"/>
              <p:cNvSpPr/>
              <p:nvPr/>
            </p:nvSpPr>
            <p:spPr>
              <a:xfrm>
                <a:off x="11209788" y="2962704"/>
                <a:ext cx="19050" cy="9525"/>
              </a:xfrm>
              <a:custGeom>
                <a:avLst/>
                <a:gdLst>
                  <a:gd name="connsiteX0" fmla="*/ 7144 w 19050"/>
                  <a:gd name="connsiteY0" fmla="*/ 7315 h 9525"/>
                  <a:gd name="connsiteX1" fmla="*/ 13202 w 19050"/>
                  <a:gd name="connsiteY1" fmla="*/ 7191 h 9525"/>
                  <a:gd name="connsiteX2" fmla="*/ 7144 w 19050"/>
                  <a:gd name="connsiteY2" fmla="*/ 73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" h="9525">
                    <a:moveTo>
                      <a:pt x="7144" y="7315"/>
                    </a:moveTo>
                    <a:cubicBezTo>
                      <a:pt x="9154" y="7353"/>
                      <a:pt x="11173" y="7277"/>
                      <a:pt x="13202" y="7191"/>
                    </a:cubicBezTo>
                    <a:cubicBezTo>
                      <a:pt x="11201" y="7115"/>
                      <a:pt x="9220" y="7115"/>
                      <a:pt x="7144" y="73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任意多边形: 形状 158"/>
              <p:cNvSpPr/>
              <p:nvPr/>
            </p:nvSpPr>
            <p:spPr>
              <a:xfrm>
                <a:off x="10844295" y="2975324"/>
                <a:ext cx="19050" cy="9525"/>
              </a:xfrm>
              <a:custGeom>
                <a:avLst/>
                <a:gdLst>
                  <a:gd name="connsiteX0" fmla="*/ 7144 w 19050"/>
                  <a:gd name="connsiteY0" fmla="*/ 7506 h 9525"/>
                  <a:gd name="connsiteX1" fmla="*/ 14792 w 19050"/>
                  <a:gd name="connsiteY1" fmla="*/ 7144 h 9525"/>
                  <a:gd name="connsiteX2" fmla="*/ 7144 w 19050"/>
                  <a:gd name="connsiteY2" fmla="*/ 750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" h="9525">
                    <a:moveTo>
                      <a:pt x="7144" y="7506"/>
                    </a:moveTo>
                    <a:lnTo>
                      <a:pt x="14792" y="7144"/>
                    </a:lnTo>
                    <a:cubicBezTo>
                      <a:pt x="11478" y="7172"/>
                      <a:pt x="9087" y="7296"/>
                      <a:pt x="7144" y="75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任意多边形: 形状 159"/>
              <p:cNvSpPr/>
              <p:nvPr/>
            </p:nvSpPr>
            <p:spPr>
              <a:xfrm>
                <a:off x="10792555" y="3376793"/>
                <a:ext cx="19050" cy="76200"/>
              </a:xfrm>
              <a:custGeom>
                <a:avLst/>
                <a:gdLst>
                  <a:gd name="connsiteX0" fmla="*/ 10173 w 19050"/>
                  <a:gd name="connsiteY0" fmla="*/ 73914 h 76200"/>
                  <a:gd name="connsiteX1" fmla="*/ 19726 w 19050"/>
                  <a:gd name="connsiteY1" fmla="*/ 73142 h 76200"/>
                  <a:gd name="connsiteX2" fmla="*/ 10125 w 19050"/>
                  <a:gd name="connsiteY2" fmla="*/ 7144 h 76200"/>
                  <a:gd name="connsiteX3" fmla="*/ 7144 w 19050"/>
                  <a:gd name="connsiteY3" fmla="*/ 30871 h 76200"/>
                  <a:gd name="connsiteX4" fmla="*/ 14745 w 19050"/>
                  <a:gd name="connsiteY4" fmla="*/ 64408 h 76200"/>
                  <a:gd name="connsiteX5" fmla="*/ 11373 w 19050"/>
                  <a:gd name="connsiteY5" fmla="*/ 69961 h 76200"/>
                  <a:gd name="connsiteX6" fmla="*/ 8849 w 19050"/>
                  <a:gd name="connsiteY6" fmla="*/ 60065 h 76200"/>
                  <a:gd name="connsiteX7" fmla="*/ 10173 w 19050"/>
                  <a:gd name="connsiteY7" fmla="*/ 7391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" h="76200">
                    <a:moveTo>
                      <a:pt x="10173" y="73914"/>
                    </a:moveTo>
                    <a:cubicBezTo>
                      <a:pt x="12744" y="71009"/>
                      <a:pt x="17488" y="86077"/>
                      <a:pt x="19726" y="73142"/>
                    </a:cubicBezTo>
                    <a:cubicBezTo>
                      <a:pt x="19945" y="27784"/>
                      <a:pt x="9487" y="53845"/>
                      <a:pt x="10125" y="7144"/>
                    </a:cubicBezTo>
                    <a:lnTo>
                      <a:pt x="7144" y="30871"/>
                    </a:lnTo>
                    <a:cubicBezTo>
                      <a:pt x="11782" y="29604"/>
                      <a:pt x="14354" y="46215"/>
                      <a:pt x="14745" y="64408"/>
                    </a:cubicBezTo>
                    <a:lnTo>
                      <a:pt x="11373" y="69961"/>
                    </a:lnTo>
                    <a:cubicBezTo>
                      <a:pt x="10373" y="66846"/>
                      <a:pt x="9573" y="63522"/>
                      <a:pt x="8849" y="60065"/>
                    </a:cubicBezTo>
                    <a:cubicBezTo>
                      <a:pt x="8449" y="66932"/>
                      <a:pt x="11125" y="65627"/>
                      <a:pt x="10173" y="73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任意多边形: 形状 160"/>
              <p:cNvSpPr/>
              <p:nvPr/>
            </p:nvSpPr>
            <p:spPr>
              <a:xfrm>
                <a:off x="10794155" y="3428018"/>
                <a:ext cx="9525" cy="9525"/>
              </a:xfrm>
              <a:custGeom>
                <a:avLst/>
                <a:gdLst>
                  <a:gd name="connsiteX0" fmla="*/ 7372 w 9525"/>
                  <a:gd name="connsiteY0" fmla="*/ 7144 h 9525"/>
                  <a:gd name="connsiteX1" fmla="*/ 7144 w 9525"/>
                  <a:gd name="connsiteY1" fmla="*/ 8258 h 9525"/>
                  <a:gd name="connsiteX2" fmla="*/ 7249 w 9525"/>
                  <a:gd name="connsiteY2" fmla="*/ 8849 h 9525"/>
                  <a:gd name="connsiteX3" fmla="*/ 7372 w 9525"/>
                  <a:gd name="connsiteY3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7372" y="7144"/>
                    </a:moveTo>
                    <a:cubicBezTo>
                      <a:pt x="7306" y="7487"/>
                      <a:pt x="7210" y="7915"/>
                      <a:pt x="7144" y="8258"/>
                    </a:cubicBezTo>
                    <a:cubicBezTo>
                      <a:pt x="7172" y="8439"/>
                      <a:pt x="7220" y="8649"/>
                      <a:pt x="7249" y="8849"/>
                    </a:cubicBezTo>
                    <a:cubicBezTo>
                      <a:pt x="7296" y="8277"/>
                      <a:pt x="7325" y="7801"/>
                      <a:pt x="7372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609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d55cd25cfb34e3695f8ce8e28e0a6a5.jpg!p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050" y="-188595"/>
            <a:ext cx="12272645" cy="76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a6a17ba557e44faa851ddbe86db57b7.jpg!p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435" y="3175"/>
            <a:ext cx="12291060" cy="69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8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9562" y="620280"/>
            <a:ext cx="10972876" cy="751318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zh-CN" altLang="en-US" sz="4200" b="1" spc="26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青藏高原传统民居</a:t>
            </a:r>
            <a:r>
              <a:rPr lang="en-US" altLang="zh-CN" sz="4200" b="1" spc="26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</a:t>
            </a:r>
            <a:r>
              <a:rPr lang="zh-CN" altLang="en-US" sz="4200" b="1" spc="26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碉楼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 t="9483" b="9483"/>
          <a:stretch>
            <a:fillRect/>
          </a:stretch>
        </p:blipFill>
        <p:spPr>
          <a:xfrm>
            <a:off x="609600" y="1525537"/>
            <a:ext cx="5334000" cy="32947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00" h="4560">
                <a:moveTo>
                  <a:pt x="0" y="0"/>
                </a:moveTo>
                <a:lnTo>
                  <a:pt x="8400" y="0"/>
                </a:lnTo>
                <a:lnTo>
                  <a:pt x="840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/>
          <a:srcRect t="3727" b="3727"/>
          <a:stretch>
            <a:fillRect/>
          </a:stretch>
        </p:blipFill>
        <p:spPr>
          <a:xfrm>
            <a:off x="6248400" y="1525537"/>
            <a:ext cx="5334000" cy="32947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00" h="4560">
                <a:moveTo>
                  <a:pt x="0" y="0"/>
                </a:moveTo>
                <a:lnTo>
                  <a:pt x="8400" y="0"/>
                </a:lnTo>
                <a:lnTo>
                  <a:pt x="840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427355" y="5047035"/>
            <a:ext cx="10972800" cy="107438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ct val="0"/>
              </a:spcBef>
              <a:spcAft>
                <a:spcPts val="800"/>
              </a:spcAft>
              <a:buSzTx/>
              <a:buNone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石建造，以平顶、门窗少和墙厚为主要特点，它是当地人们为了适应青藏高原高寒、光照强的自然环境而建造的。碉房一般分两层，以柱计算房间数。底层为牧畜圈和贮藏室，层高较低；二层为居住层，大间作堂屋、卧室、厨房、小间为储藏室或楼梯间。若有第三层，则多作经堂和晒台之用。因外观很像碉堡，故称为碉房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70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ext Box 3"/>
          <p:cNvSpPr/>
          <p:nvPr>
            <p:custDataLst>
              <p:tags r:id="rId1"/>
            </p:custDataLst>
          </p:nvPr>
        </p:nvSpPr>
        <p:spPr>
          <a:xfrm>
            <a:off x="3432175" y="-26988"/>
            <a:ext cx="5545138" cy="76200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400" b="1">
                <a:solidFill>
                  <a:srgbClr val="FF0000"/>
                </a:solidFill>
                <a:ea typeface="微软雅黑" panose="020B0503020204020204" pitchFamily="34" charset="-122"/>
              </a:rPr>
              <a:t>总结</a:t>
            </a:r>
            <a:r>
              <a:rPr lang="en-US" altLang="zh-CN" sz="4400" b="1">
                <a:solidFill>
                  <a:srgbClr val="FF0000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4400" b="1">
                <a:solidFill>
                  <a:srgbClr val="FF0000"/>
                </a:solidFill>
                <a:ea typeface="微软雅黑" panose="020B0503020204020204" pitchFamily="34" charset="-122"/>
              </a:rPr>
              <a:t>青藏地区</a:t>
            </a:r>
          </a:p>
        </p:txBody>
      </p:sp>
      <p:pic>
        <p:nvPicPr>
          <p:cNvPr id="165891" name="Picture 3" descr="E:/2012届1轮/广东/广东地理/931.TIF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735014"/>
            <a:ext cx="9001125" cy="609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2" name="New picture" hidden="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0" y="10769600"/>
            <a:ext cx="25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02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2-2235e50b7da1494feefe5e5041ad1030_hd"/>
          <p:cNvPicPr>
            <a:picLocks noChangeAspect="1"/>
          </p:cNvPicPr>
          <p:nvPr/>
        </p:nvPicPr>
        <p:blipFill>
          <a:blip r:embed="rId2" cstate="print"/>
          <a:srcRect b="3093"/>
          <a:stretch>
            <a:fillRect/>
          </a:stretch>
        </p:blipFill>
        <p:spPr>
          <a:xfrm rot="16200000">
            <a:off x="3386630" y="-3480610"/>
            <a:ext cx="5418105" cy="12307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74454" y="0"/>
            <a:ext cx="68719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海拔3000米以上的青藏高原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----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波密的桃花沟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27453" y="5671595"/>
            <a:ext cx="7789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/>
              <a:t>区域地理结束！！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3220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8622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6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9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8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6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7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9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165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3730"/>
  <p:tag name="KSO_WM_SPECIAL_SOURCE" val="bdnul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9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3730"/>
  <p:tag name="KSO_WM_SPECIAL_SOURCE" val="bdnull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9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003680260"/>
  <p:tag name="KSO_WM_UNIT_PLACING_PICTURE_USER_VIEWPORT" val="{&quot;height&quot;:3249,&quot;width&quot;:4821}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CHIP_DECFILLPROP" val="[]"/>
  <p:tag name="KSO_WM_CHIP_FILLPROP" val="[[{&quot;text_align&quot;:&quot;cm&quot;,&quot;text_direction&quot;:&quot;horizontal&quot;,&quot;support_big_font&quot;:false,&quot;fill_id&quot;:&quot;4b3d06a1f10d40ff8e06d4f6d0ab0ea3&quot;,&quot;fill_align&quot;:&quot;cm&quot;,&quot;chip_types&quot;:[&quot;text&quot;,&quot;header&quot;]},{&quot;text_align&quot;:&quot;lm&quot;,&quot;text_direction&quot;:&quot;horizontal&quot;,&quot;support_features&quot;:[&quot;collage&quot;,&quot;carousel&quot;,&quot;creativecrop&quot;],&quot;support_big_font&quot;:false,&quot;fill_id&quot;:&quot;8e40daf4927f4521bed00751a0febf31&quot;,&quot;fill_align&quot;:&quot;cm&quot;,&quot;chip_types&quot;:[&quot;diagram&quot;,&quot;pictext&quot;,&quot;text&quot;,&quot;picture&quot;,&quot;chart&quot;,&quot;table&quot;,&quot;video&quot;]}]]"/>
  <p:tag name="KSO_WM_CHIP_GROUPID" val="5e757e9369be4861f5f8615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2f928e478fb0c58a92be"/>
  <p:tag name="KSO_WM_SLIDE_BACKGROUND" val="[&quot;general&quot;]"/>
  <p:tag name="KSO_WM_SLIDE_BACKGROUND_TYPE" val="general"/>
  <p:tag name="KSO_WM_SLIDE_BK_DARK_LIGHT" val="2"/>
  <p:tag name="KSO_WM_SLIDE_CAN_ADD_NAVIGATION" val="1"/>
  <p:tag name="KSO_WM_SLIDE_ID" val="diagram20211051_1"/>
  <p:tag name="KSO_WM_SLIDE_INDEX" val="1"/>
  <p:tag name="KSO_WM_SLIDE_ITEM_CNT" val="0"/>
  <p:tag name="KSO_WM_SLIDE_LAYOUT" val="d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12-09T19:16:24&quot;,&quot;maxSize&quot;:{&quot;size1&quot;:51.299999999999997},&quot;minSize&quot;:{&quot;size1&quot;:36.299999999999997},&quot;normalSize&quot;:{&quot;size1&quot;:40.100000000000001},&quot;subLayout&quot;:[{&quot;id&quot;:&quot;2020-12-09T19:16:24&quot;,&quot;margin&quot;:{&quot;bottom&quot;:3.8450000286102295,&quot;left&quot;:2.5399999618530273,&quot;right&quot;:0,&quot;top&quot;:3.8450000286102295},&quot;type&quot;:0},{&quot;id&quot;:&quot;2020-12-09T19:16:24&quot;,&quot;margin&quot;:{&quot;bottom&quot;:2.5750000476837158,&quot;left&quot;:1.2439998388290405,&quot;right&quot;:2.1519999504089355,&quot;top&quot;:2.5750000476837158},&quot;type&quot;:0}],&quot;type&quot;:0}"/>
  <p:tag name="KSO_WM_SLIDE_POSITION" val="36*23"/>
  <p:tag name="KSO_WM_SLIDE_RATIO" val="1.777778"/>
  <p:tag name="KSO_WM_SLIDE_SIZE" val="888*481"/>
  <p:tag name="KSO_WM_SLIDE_SUBTYPE" val="picTxt"/>
  <p:tag name="KSO_WM_SLIDE_SUPPORT_FEATURE_TYPE" val="7"/>
  <p:tag name="KSO_WM_SLIDE_TYPE" val="text"/>
  <p:tag name="KSO_WM_TAG_VERSION" val="1.0"/>
  <p:tag name="KSO_WM_TEMPLATE_ASSEMBLE_GROUPID" val="5fd0b2081fa9d42129dd340f"/>
  <p:tag name="KSO_WM_TEMPLATE_ASSEMBLE_XID" val="5fd0b2081fa9d42129dd340f"/>
  <p:tag name="KSO_WM_TEMPLATE_CATEGORY" val="diagram"/>
  <p:tag name="KSO_WM_TEMPLATE_COLOR_TYPE" val="1"/>
  <p:tag name="KSO_WM_TEMPLATE_INDEX" val="20211051"/>
  <p:tag name="KSO_WM_TEMPLATE_MASTER_TYPE" val="0"/>
  <p:tag name="KSO_WM_TEMPLATE_SUBCATEGORY" val="2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CHIP_GROUPID" val="5e757e9369be4861f5f86151"/>
  <p:tag name="KSO_WM_CHIP_XID" val="5f5f2f928e478fb0c58a92be"/>
  <p:tag name="KSO_WM_TAG_VERSION" val="1.0"/>
  <p:tag name="KSO_WM_TEMPLATE_ASSEMBLE_GROUPID" val="5fd0b2081fa9d42129dd340f"/>
  <p:tag name="KSO_WM_TEMPLATE_ASSEMBLE_XID" val="5fd0b2081fa9d42129dd340f"/>
  <p:tag name="KSO_WM_TEMPLATE_CATEGORY" val="diagram"/>
  <p:tag name="KSO_WM_TEMPLATE_INDEX" val="20211051"/>
  <p:tag name="KSO_WM_UNIT_BLOCK" val="0"/>
  <p:tag name="KSO_WM_UNIT_COMPATIBLE" val="0"/>
  <p:tag name="KSO_WM_UNIT_DEC_AREA_ID" val="e9873f812e524d0fb7e1a2e0256e75d5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UNIT_DIAGRAM_ISNUMVISUAL" val="0"/>
  <p:tag name="KSO_WM_UNIT_DIAGRAM_ISREFERUNIT" val="0"/>
  <p:tag name="KSO_WM_UNIT_FILL_FORE_SCHEMECOLOR_INDEX" val="5"/>
  <p:tag name="KSO_WM_UNIT_FILL_FORE_SCHEMECOLOR_INDEX_BRIGHTNESS" val="0"/>
  <p:tag name="KSO_WM_UNIT_FILL_TYPE" val="1"/>
  <p:tag name="KSO_WM_UNIT_HIGHLIGHT" val="0"/>
  <p:tag name="KSO_WM_UNIT_ID" val="diagram20211051_1*i*1"/>
  <p:tag name="KSO_WM_UNIT_INDEX" val="1"/>
  <p:tag name="KSO_WM_UNIT_LAYERLEVEL" val="1"/>
  <p:tag name="KSO_WM_UNIT_SM_LIMIT_TYPE" val="2"/>
  <p:tag name="KSO_WM_UNIT_TEXT_FILL_FORE_SCHEMECOLOR_INDEX" val="14"/>
  <p:tag name="KSO_WM_UNIT_TEXT_FILL_FORE_SCHEMECOLOR_INDEX_BRIGHTNESS" val="0"/>
  <p:tag name="KSO_WM_UNIT_TEXT_FILL_TYPE" val="1"/>
  <p:tag name="KSO_WM_UNIT_TYPE" val="i"/>
  <p:tag name="KSO_WM_UNIT_VALUE" val="132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CHIP_GROUPID" val="5e757e9369be4861f5f86151"/>
  <p:tag name="KSO_WM_CHIP_XID" val="5f5f2f928e478fb0c58a92be"/>
  <p:tag name="KSO_WM_TAG_VERSION" val="1.0"/>
  <p:tag name="KSO_WM_TEMPLATE_ASSEMBLE_GROUPID" val="5fd0b2081fa9d42129dd340f"/>
  <p:tag name="KSO_WM_TEMPLATE_ASSEMBLE_XID" val="5fd0b2081fa9d42129dd340f"/>
  <p:tag name="KSO_WM_TEMPLATE_CATEGORY" val="diagram"/>
  <p:tag name="KSO_WM_TEMPLATE_INDEX" val="20211051"/>
  <p:tag name="KSO_WM_UNIT_BLOCK" val="0"/>
  <p:tag name="KSO_WM_UNIT_COMPATIBLE" val="0"/>
  <p:tag name="KSO_WM_UNIT_DEC_AREA_ID" val="b8b40de74c0541c590e79b004c1b352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IAGRAM_ISNUMVISUAL" val="0"/>
  <p:tag name="KSO_WM_UNIT_DIAGRAM_ISREFERUNIT" val="0"/>
  <p:tag name="KSO_WM_UNIT_HIGHLIGHT" val="0"/>
  <p:tag name="KSO_WM_UNIT_ID" val="diagram20211051_1*i*3"/>
  <p:tag name="KSO_WM_UNIT_INDEX" val="3"/>
  <p:tag name="KSO_WM_UNIT_LAYERLEVEL" val="1"/>
  <p:tag name="KSO_WM_UNIT_LINE_FILL_TYPE" val="2"/>
  <p:tag name="KSO_WM_UNIT_LINE_FORE_SCHEMECOLOR_INDEX" val="5"/>
  <p:tag name="KSO_WM_UNIT_LINE_FORE_SCHEMECOLOR_INDEX_BRIGHTNESS" val="0"/>
  <p:tag name="KSO_WM_UNIT_SM_LIMIT_TYPE" val="2"/>
  <p:tag name="KSO_WM_UNIT_TEXT_FILL_FORE_SCHEMECOLOR_INDEX" val="2"/>
  <p:tag name="KSO_WM_UNIT_TEXT_FILL_FORE_SCHEMECOLOR_INDEX_BRIGHTNESS" val="0"/>
  <p:tag name="KSO_WM_UNIT_TEXT_FILL_TYPE" val="1"/>
  <p:tag name="KSO_WM_UNIT_TYPE" val="i"/>
  <p:tag name="KSO_WM_UNIT_VALUE" val="1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a73ae699d5e149f7aca33b598df1f8fc"/>
  <p:tag name="KSO_WM_BEAUTIFY_FLAG" val="#wm#"/>
  <p:tag name="KSO_WM_CHIP_FILLAREA_FILL_RULE" val="{&quot;fill_align&quot;:&quot;cm&quot;,&quot;fill_mode&quot;:&quot;full&quot;,&quot;sacle_strategy&quot;:&quot;smart&quot;}"/>
  <p:tag name="KSO_WM_CHIP_GROUPID" val="5e6b05596848fb12bee65ac8"/>
  <p:tag name="KSO_WM_CHIP_XID" val="5e6b05596848fb12bee65aca"/>
  <p:tag name="KSO_WM_TAG_VERSION" val="1.0"/>
  <p:tag name="KSO_WM_TEMPLATE_ASSEMBLE_GROUPID" val="5fd0b2081fa9d42129dd340f"/>
  <p:tag name="KSO_WM_TEMPLATE_ASSEMBLE_XID" val="5fd0b2081fa9d42129dd340f"/>
  <p:tag name="KSO_WM_TEMPLATE_CATEGORY" val="diagram"/>
  <p:tag name="KSO_WM_TEMPLATE_INDEX" val="20211051"/>
  <p:tag name="KSO_WM_UNIT_BLOCK" val="0"/>
  <p:tag name="KSO_WM_UNIT_COMPATIBLE" val="0"/>
  <p:tag name="KSO_WM_UNIT_DEC_AREA_ID" val="46c9b823f0f64d848575109b382bfd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FAULT_FONT" val="14;20;2"/>
  <p:tag name="KSO_WM_UNIT_DIAGRAM_ISNUMVISUAL" val="0"/>
  <p:tag name="KSO_WM_UNIT_DIAGRAM_ISREFERUNIT" val="0"/>
  <p:tag name="KSO_WM_UNIT_HIGHLIGHT" val="0"/>
  <p:tag name="KSO_WM_UNIT_ID" val="diagram20211051_1*f*1"/>
  <p:tag name="KSO_WM_UNIT_INDEX" val="1"/>
  <p:tag name="KSO_WM_UNIT_LAYERLEVEL" val="1"/>
  <p:tag name="KSO_WM_UNIT_NOCLEAR" val="0"/>
  <p:tag name="KSO_WM_UNIT_PRESET_TEXT" val="单击此处添加正文，文字是您思想的提炼，为了演示发布的良好效果，请言简意赅的阐述您的观点。"/>
  <p:tag name="KSO_WM_UNIT_SHOW_EDIT_AREA_INDICATION" val="1"/>
  <p:tag name="KSO_WM_UNIT_SM_LIMIT_TYPE" val="2"/>
  <p:tag name="KSO_WM_UNIT_SUBTYPE" val="a"/>
  <p:tag name="KSO_WM_UNIT_TEXT_FILL_FORE_SCHEMECOLOR_INDEX" val="13"/>
  <p:tag name="KSO_WM_UNIT_TEXT_FILL_FORE_SCHEMECOLOR_INDEX_BRIGHTNESS" val="0.25"/>
  <p:tag name="KSO_WM_UNIT_TEXT_FILL_TYPE" val="1"/>
  <p:tag name="KSO_WM_UNIT_TEXT_SUBTYPE" val="a"/>
  <p:tag name="KSO_WM_UNIT_TYPE" val="f"/>
  <p:tag name="KSO_WM_UNIT_VALUE" val="5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a0c68b96391b409db509ad5f6f272e48"/>
  <p:tag name="KSO_WM_BEAUTIFY_FLAG" val="#wm#"/>
  <p:tag name="KSO_WM_CHIP_FILLAREA_FILL_RULE" val="{&quot;fill_align&quot;:&quot;cm&quot;,&quot;fill_mode&quot;:&quot;full&quot;,&quot;sacle_strategy&quot;:&quot;smart&quot;}"/>
  <p:tag name="KSO_WM_CHIP_GROUPID" val="5e7310da9a230a26b9e88a19"/>
  <p:tag name="KSO_WM_CHIP_XID" val="5e7310da9a230a26b9e88a1a"/>
  <p:tag name="KSO_WM_TAG_VERSION" val="1.0"/>
  <p:tag name="KSO_WM_TEMPLATE_ASSEMBLE_GROUPID" val="5fd0b2081fa9d42129dd340f"/>
  <p:tag name="KSO_WM_TEMPLATE_ASSEMBLE_XID" val="5fd0b2081fa9d42129dd340f"/>
  <p:tag name="KSO_WM_TEMPLATE_CATEGORY" val="diagram"/>
  <p:tag name="KSO_WM_TEMPLATE_INDEX" val="20211051"/>
  <p:tag name="KSO_WM_UNIT_COMPATIBLE" val="1"/>
  <p:tag name="KSO_WM_UNIT_DEC_AREA_ID" val="691ce8b8de9b4310acab708593b6f7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IAGRAM_ISNUMVISUAL" val="0"/>
  <p:tag name="KSO_WM_UNIT_DIAGRAM_ISREFERUNIT" val="0"/>
  <p:tag name="KSO_WM_UNIT_HIGHLIGHT" val="0"/>
  <p:tag name="KSO_WM_UNIT_ID" val="diagram20211051_1*d*1"/>
  <p:tag name="KSO_WM_UNIT_INDEX" val="1"/>
  <p:tag name="KSO_WM_UNIT_LAYERLEVEL" val="1"/>
  <p:tag name="KSO_WM_UNIT_PLACING_PICTURE" val="a0c68b96391b409db509ad5f6f272e48"/>
  <p:tag name="KSO_WM_UNIT_PLACING_PICTURE_INFO" val="{&quot;code&quot;:&quot;&quot;,&quot;full_picture&quot;:false,&quot;scheme&quot;:&quot;4-0&quot;,&quot;spacing&quot;:5}"/>
  <p:tag name="KSO_WM_UNIT_PLACING_PICTURE_USER_RELATIVERECTANGLE_SMARTMENU" val="{&quot;bottom&quot;:0.032147221427923825,&quot;left&quot;:0,&quot;right&quot;:0,&quot;top&quot;:0.032147221427923825}"/>
  <p:tag name="KSO_WM_UNIT_PLACING_PICTURE_USER_VIEWPORT" val="{&quot;height&quot;:3165.020472440945,&quot;width&quot;:4365.029921259842}"/>
  <p:tag name="KSO_WM_UNIT_PLACING_PICTURE_USER_VIEWPORT_SMARTMENU" val="{&quot;height&quot;:3165.0198364257812,&quot;width&quot;:4365.0299072265616}"/>
  <p:tag name="KSO_WM_UNIT_SM_LIMIT_TYPE" val="2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YPE" val="d"/>
  <p:tag name="KSO_WM_UNIT_VALUE" val="1142*1565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a0c68b96391b409db509ad5f6f272e48"/>
  <p:tag name="KSO_WM_BEAUTIFY_FLAG" val="#wm#"/>
  <p:tag name="KSO_WM_CHIP_FILLAREA_FILL_RULE" val="{&quot;fill_align&quot;:&quot;cm&quot;,&quot;fill_mode&quot;:&quot;full&quot;,&quot;sacle_strategy&quot;:&quot;smart&quot;}"/>
  <p:tag name="KSO_WM_CHIP_GROUPID" val="5e7310da9a230a26b9e88a19"/>
  <p:tag name="KSO_WM_CHIP_XID" val="5e7310da9a230a26b9e88a1a"/>
  <p:tag name="KSO_WM_TAG_VERSION" val="1.0"/>
  <p:tag name="KSO_WM_TEMPLATE_ASSEMBLE_GROUPID" val="5fd0b2081fa9d42129dd340f"/>
  <p:tag name="KSO_WM_TEMPLATE_ASSEMBLE_XID" val="5fd0b2081fa9d42129dd340f"/>
  <p:tag name="KSO_WM_TEMPLATE_CATEGORY" val="diagram"/>
  <p:tag name="KSO_WM_TEMPLATE_INDEX" val="20211051"/>
  <p:tag name="KSO_WM_UNIT_COMPATIBLE" val="1"/>
  <p:tag name="KSO_WM_UNIT_DEC_AREA_ID" val="691ce8b8de9b4310acab708593b6f7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IAGRAM_ISNUMVISUAL" val="0"/>
  <p:tag name="KSO_WM_UNIT_DIAGRAM_ISREFERUNIT" val="0"/>
  <p:tag name="KSO_WM_UNIT_HIGHLIGHT" val="0"/>
  <p:tag name="KSO_WM_UNIT_ID" val="diagram20211051_1*d*1"/>
  <p:tag name="KSO_WM_UNIT_INDEX" val="1"/>
  <p:tag name="KSO_WM_UNIT_LAYERLEVEL" val="1"/>
  <p:tag name="KSO_WM_UNIT_PLACING_PICTURE" val="a0c68b96391b409db509ad5f6f272e48"/>
  <p:tag name="KSO_WM_UNIT_PLACING_PICTURE_INFO" val="{&quot;code&quot;:&quot;&quot;,&quot;full_picture&quot;:false,&quot;scheme&quot;:&quot;4-0&quot;,&quot;spacing&quot;:5}"/>
  <p:tag name="KSO_WM_UNIT_PLACING_PICTURE_USER_RELATIVERECTANGLE_SMARTMENU" val="{&quot;bottom&quot;:0,&quot;left&quot;:0.03798551209958953,&quot;right&quot;:0.03798551209958953,&quot;top&quot;:0}"/>
  <p:tag name="KSO_WM_UNIT_PLACING_PICTURE_USER_VIEWPORT" val="{&quot;height&quot;:3165.020472440945,&quot;width&quot;:4365.029921259842}"/>
  <p:tag name="KSO_WM_UNIT_PLACING_PICTURE_USER_VIEWPORT_SMARTMENU" val="{&quot;height&quot;:3165.0198364257812,&quot;width&quot;:4365.0299072265616}"/>
  <p:tag name="KSO_WM_UNIT_SM_LIMIT_TYPE" val="2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YPE" val="d"/>
  <p:tag name="KSO_WM_UNIT_VALUE" val="1142*156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a0c68b96391b409db509ad5f6f272e48"/>
  <p:tag name="KSO_WM_BEAUTIFY_FLAG" val="#wm#"/>
  <p:tag name="KSO_WM_CHIP_FILLAREA_FILL_RULE" val="{&quot;fill_align&quot;:&quot;cm&quot;,&quot;fill_mode&quot;:&quot;full&quot;,&quot;sacle_strategy&quot;:&quot;smart&quot;}"/>
  <p:tag name="KSO_WM_CHIP_GROUPID" val="5e7310da9a230a26b9e88a19"/>
  <p:tag name="KSO_WM_CHIP_XID" val="5e7310da9a230a26b9e88a1a"/>
  <p:tag name="KSO_WM_TAG_VERSION" val="1.0"/>
  <p:tag name="KSO_WM_TEMPLATE_ASSEMBLE_GROUPID" val="5fd0b2081fa9d42129dd340f"/>
  <p:tag name="KSO_WM_TEMPLATE_ASSEMBLE_XID" val="5fd0b2081fa9d42129dd340f"/>
  <p:tag name="KSO_WM_TEMPLATE_CATEGORY" val="diagram"/>
  <p:tag name="KSO_WM_TEMPLATE_INDEX" val="20211051"/>
  <p:tag name="KSO_WM_UNIT_COMPATIBLE" val="1"/>
  <p:tag name="KSO_WM_UNIT_DEC_AREA_ID" val="691ce8b8de9b4310acab708593b6f7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IAGRAM_ISNUMVISUAL" val="0"/>
  <p:tag name="KSO_WM_UNIT_DIAGRAM_ISREFERUNIT" val="0"/>
  <p:tag name="KSO_WM_UNIT_HIGHLIGHT" val="0"/>
  <p:tag name="KSO_WM_UNIT_ID" val="diagram20211051_1*d*1"/>
  <p:tag name="KSO_WM_UNIT_INDEX" val="1"/>
  <p:tag name="KSO_WM_UNIT_LAYERLEVEL" val="1"/>
  <p:tag name="KSO_WM_UNIT_PLACING_PICTURE" val="a0c68b96391b409db509ad5f6f272e48"/>
  <p:tag name="KSO_WM_UNIT_PLACING_PICTURE_INFO" val="{&quot;code&quot;:&quot;&quot;,&quot;full_picture&quot;:false,&quot;scheme&quot;:&quot;4-0&quot;,&quot;spacing&quot;:5}"/>
  <p:tag name="KSO_WM_UNIT_PLACING_PICTURE_USER_RELATIVERECTANGLE_SMARTMENU" val="{&quot;bottom&quot;:0,&quot;left&quot;:0.11898545638755892,&quot;right&quot;:0.11898545638755892,&quot;top&quot;:0}"/>
  <p:tag name="KSO_WM_UNIT_PLACING_PICTURE_USER_VIEWPORT" val="{&quot;height&quot;:2802,&quot;width&quot;:4365}"/>
  <p:tag name="KSO_WM_UNIT_PLACING_PICTURE_USER_VIEWPORT_SMARTMENU" val="{&quot;height&quot;:3165.0198364257812,&quot;width&quot;:4365.0299072265616}"/>
  <p:tag name="KSO_WM_UNIT_SM_LIMIT_TYPE" val="2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YPE" val="d"/>
  <p:tag name="KSO_WM_UNIT_VALUE" val="1142*156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a0c68b96391b409db509ad5f6f272e48"/>
  <p:tag name="KSO_WM_BEAUTIFY_FLAG" val="#wm#"/>
  <p:tag name="KSO_WM_CHIP_FILLAREA_FILL_RULE" val="{&quot;fill_align&quot;:&quot;cm&quot;,&quot;fill_mode&quot;:&quot;full&quot;,&quot;sacle_strategy&quot;:&quot;smart&quot;}"/>
  <p:tag name="KSO_WM_CHIP_GROUPID" val="5e7310da9a230a26b9e88a19"/>
  <p:tag name="KSO_WM_CHIP_XID" val="5e7310da9a230a26b9e88a1a"/>
  <p:tag name="KSO_WM_TAG_VERSION" val="1.0"/>
  <p:tag name="KSO_WM_TEMPLATE_ASSEMBLE_GROUPID" val="5fd0b2081fa9d42129dd340f"/>
  <p:tag name="KSO_WM_TEMPLATE_ASSEMBLE_XID" val="5fd0b2081fa9d42129dd340f"/>
  <p:tag name="KSO_WM_TEMPLATE_CATEGORY" val="diagram"/>
  <p:tag name="KSO_WM_TEMPLATE_INDEX" val="20211051"/>
  <p:tag name="KSO_WM_UNIT_COMPATIBLE" val="1"/>
  <p:tag name="KSO_WM_UNIT_DEC_AREA_ID" val="691ce8b8de9b4310acab708593b6f7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IAGRAM_ISNUMVISUAL" val="0"/>
  <p:tag name="KSO_WM_UNIT_DIAGRAM_ISREFERUNIT" val="0"/>
  <p:tag name="KSO_WM_UNIT_HIGHLIGHT" val="0"/>
  <p:tag name="KSO_WM_UNIT_ID" val="diagram20211051_1*d*1"/>
  <p:tag name="KSO_WM_UNIT_INDEX" val="1"/>
  <p:tag name="KSO_WM_UNIT_LAYERLEVEL" val="1"/>
  <p:tag name="KSO_WM_UNIT_PLACING_PICTURE" val="a0c68b96391b409db509ad5f6f272e48"/>
  <p:tag name="KSO_WM_UNIT_PLACING_PICTURE_INFO" val="{&quot;code&quot;:&quot;&quot;,&quot;full_picture&quot;:false,&quot;scheme&quot;:&quot;4-0&quot;,&quot;spacing&quot;:5}"/>
  <p:tag name="KSO_WM_UNIT_PLACING_PICTURE_USER_RELATIVERECTANGLE_SMARTMENU" val="{&quot;bottom&quot;:0,&quot;left&quot;:0.072464205226485875,&quot;right&quot;:0.072464205226485875,&quot;top&quot;:0}"/>
  <p:tag name="KSO_WM_UNIT_PLACING_PICTURE_USER_VIEWPORT" val="{&quot;height&quot;:2863,&quot;width&quot;:4365}"/>
  <p:tag name="KSO_WM_UNIT_PLACING_PICTURE_USER_VIEWPORT_SMARTMENU" val="{&quot;height&quot;:3165.0198364257812,&quot;width&quot;:4365.0299072265616}"/>
  <p:tag name="KSO_WM_UNIT_SM_LIMIT_TYPE" val="2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YPE" val="d"/>
  <p:tag name="KSO_WM_UNIT_VALUE" val="1142*156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2480"/>
  <p:tag name="KSO_WM_TAG_VERSION" val="1.0"/>
  <p:tag name="KSO_WM_BEAUTIFY_FLAG" val="#wm#"/>
  <p:tag name="KSO_WM_UNIT_TYPE" val="d"/>
  <p:tag name="KSO_WM_UNIT_INDEX" val="1"/>
  <p:tag name="KSO_WM_UNIT_LAYERLEVEL" val="1"/>
  <p:tag name="KSO_WM_UNIT_VALUE" val="1430*3187"/>
  <p:tag name="KSO_WM_UNIT_HIGHLIGHT" val="0"/>
  <p:tag name="KSO_WM_UNIT_COMPATIBLE" val="0"/>
  <p:tag name="KSO_WM_UNIT_ID" val="diagram20182480_1*d*1"/>
  <p:tag name="KSO_WM_UNIT_DIAGRAM_ISNUMVISUAL" val="0"/>
  <p:tag name="KSO_WM_UNIT_DIAGRAM_ISREFERUNIT" val="0"/>
  <p:tag name="KSO_WM_UNIT_SUPPORT_UNIT_TYPE" val="[&quot;all&quot;]"/>
  <p:tag name="REFSHAPE" val="203510076"/>
  <p:tag name="KSO_WM_UNIT_PICTURE_CLIP_FLAG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9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9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1159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1159"/>
  <p:tag name="KSO_WM_SLIDE_LAYOUT" val="a"/>
  <p:tag name="KSO_WM_SLIDE_LAYOUT_CNT" val="1"/>
  <p:tag name="KSO_WM_TEMPLATE_MASTER_THUMB_INDEX" val="12"/>
  <p:tag name="KSO_WM_TEMPLATE_THUMBS_INDEX" val="1、5、7、8、9、10、11、12、13、15"/>
  <p:tag name="KSO_WM_SPECIAL_SOURCE" val="bdnull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1294_1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1294"/>
  <p:tag name="KSO_WM_SLIDE_LAYOUT" val="a_d"/>
  <p:tag name="KSO_WM_SLIDE_LAYOUT_CNT" val="1_1"/>
  <p:tag name="KSO_WM_TEMPLATE_MASTER_THUMB_INDEX" val="12"/>
  <p:tag name="KSO_WM_TEMPLATE_THUMBS_INDEX" val="1、5、7、8、9、10、11、12、13、15"/>
  <p:tag name="KSO_WM_SLIDE_MODEL_TYPE" val="cover"/>
  <p:tag name="KSO_WM_SLIDE_COLORSCHEME_VERSION" val="3.2"/>
  <p:tag name="KSO_WM_SLIDE_SIZE" val="960*540"/>
  <p:tag name="KSO_WM_SLIDE_POSITION" val="0*0"/>
  <p:tag name="KSO_WM_SLIDE_BACKGROUND_SUBSTITUTE_COLOR" val="0"/>
  <p:tag name="KSO_WM_SLIDE_BK_DARK_LIGHT" val="1"/>
  <p:tag name="KSO_WM_SLIDE_BACKGROUND_TYPE" val="general"/>
  <p:tag name="KSO_WM_SPECIAL_SOURCE" val="bdnull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1294_1*d*1"/>
  <p:tag name="KSO_WM_TEMPLATE_CATEGORY" val="diagram"/>
  <p:tag name="KSO_WM_TEMPLATE_INDEX" val="20191294"/>
  <p:tag name="KSO_WM_UNIT_LAYERLEVEL" val="1"/>
  <p:tag name="KSO_WM_TAG_VERSION" val="1.0"/>
  <p:tag name="KSO_WM_BEAUTIFY_FLAG" val="#wm#"/>
  <p:tag name="KSO_WM_UNIT_VALUE" val="1904*2538"/>
  <p:tag name="KSO_WM_UNIT_TYPE" val="d"/>
  <p:tag name="KSO_WM_UNIT_INDEX" val="1"/>
  <p:tag name="KSO_WM_UNIT_COLOR_SCHEME_SHAPE_ID" val="12"/>
  <p:tag name="KSO_WM_UNIT_COLOR_SCHEME_PARENT_PAGE" val="0_1"/>
  <p:tag name="REFSHAPE" val="15220705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&#10;添加大标题"/>
  <p:tag name="KSO_WM_UNIT_TEXT_PART_ID" val="4-X"/>
  <p:tag name="KSO_WM_UNIT_TEXT_PART_SIZE" val="92.4*286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1294_1*a*1"/>
  <p:tag name="KSO_WM_TEMPLATE_CATEGORY" val="diagram"/>
  <p:tag name="KSO_WM_TEMPLATE_INDEX" val="20191294"/>
  <p:tag name="KSO_WM_UNIT_LAYERLEVEL" val="1"/>
  <p:tag name="KSO_WM_TAG_VERSION" val="1.0"/>
  <p:tag name="KSO_WM_BEAUTIFY_FLAG" val="#wm#"/>
  <p:tag name="KSO_WM_UNIT_COLOR_SCHEME_SHAPE_ID" val="10"/>
  <p:tag name="KSO_WM_UNIT_COLOR_SCHEME_PARENT_PAGE" val="0_1"/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7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8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8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1159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1159"/>
  <p:tag name="KSO_WM_SLIDE_LAYOUT" val="a"/>
  <p:tag name="KSO_WM_SLIDE_LAYOUT_CNT" val="1"/>
  <p:tag name="KSO_WM_TEMPLATE_MASTER_THUMB_INDEX" val="12"/>
  <p:tag name="KSO_WM_TEMPLATE_THUMBS_INDEX" val="1、5、7、8、9、10、11、12、13、15"/>
  <p:tag name="KSO_WM_SPECIAL_SOURCE" val="bdnull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1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6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7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8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9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7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8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1159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1159"/>
  <p:tag name="KSO_WM_SLIDE_LAYOUT" val="a"/>
  <p:tag name="KSO_WM_SLIDE_LAYOUT_CNT" val="1"/>
  <p:tag name="KSO_WM_TEMPLATE_MASTER_THUMB_INDEX" val="12"/>
  <p:tag name="KSO_WM_TEMPLATE_THUMBS_INDEX" val="1、5、7、8、9、10、11、12、13、15"/>
  <p:tag name="KSO_WM_SPECIAL_SOURCE" val="bdnull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6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7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7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5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6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8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9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8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CHIP_DECFILLPROP" val="[]"/>
  <p:tag name="KSO_WM_CHIP_FILLPROP" val="[[{&quot;text_align&quot;:&quot;lm&quot;,&quot;text_direction&quot;:&quot;horizontal&quot;,&quot;support_big_font&quot;:false,&quot;picture_toward&quot;:0,&quot;picture_dockside&quot;:[],&quot;fill_id&quot;:&quot;3cb3f96c3f4b490887de027f471d1ddd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fd25b02ef04544929c538a4d75ec2e7b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23c36a6fea544a8aa7dcaa122ce44b64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7f0c9012d2714abc85f7ec80870dedc4&quot;,&quot;fill_align&quot;:&quot;lm&quot;,&quot;chip_types&quot;:[&quot;text&quot;]}]]"/>
  <p:tag name="KSO_WM_CHIP_GROUPID" val="5ef205e3a491bb0086638a03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205e3a491bb0086638a04"/>
  <p:tag name="KSO_WM_SLIDE_BACKGROUND_TYPE" val="general"/>
  <p:tag name="KSO_WM_SLIDE_BK_DARK_LIGHT" val="2"/>
  <p:tag name="KSO_WM_SLIDE_CAN_ADD_NAVIGATION" val="1"/>
  <p:tag name="KSO_WM_SLIDE_ID" val="diagram20208658_1"/>
  <p:tag name="KSO_WM_SLIDE_INDEX" val="1"/>
  <p:tag name="KSO_WM_SLIDE_ITEM_CNT" val="0"/>
  <p:tag name="KSO_WM_SLIDE_LAYOUT" val="d_f"/>
  <p:tag name="KSO_WM_SLIDE_LAYOUT_CNT" val="3_1"/>
  <p:tag name="KSO_WM_SLIDE_LAYOUT_INFO" val="{&quot;direction&quot;:1,&quot;id&quot;:&quot;2020-12-09T18:28:52&quot;,&quot;maxSize&quot;:{&quot;size1&quot;:56.200000000000003},&quot;minSize&quot;:{&quot;size1&quot;:45.100000000000001},&quot;normalSize&quot;:{&quot;size1&quot;:45.100000000000001},&quot;subLayout&quot;:[{&quot;id&quot;:&quot;2020-12-09T18:28:52&quot;,&quot;maxSize&quot;:{&quot;size1&quot;:49},&quot;minSize&quot;:{&quot;size1&quot;:49},&quot;normalSize&quot;:{&quot;size1&quot;:49},&quot;subLayout&quot;:[{&quot;id&quot;:&quot;2020-12-09T18:28:52&quot;,&quot;margin&quot;:{&quot;bottom&quot;:0.026000002399086952,&quot;left&quot;:1.2699999809265137,&quot;right&quot;:0.42300000786781311,&quot;top&quot;:1.2699999809265137},&quot;type&quot;:0},{&quot;id&quot;:&quot;2020-12-09T18:28:52&quot;,&quot;margin&quot;:{&quot;bottom&quot;:1.2699999809265137,&quot;left&quot;:1.2699999809265137,&quot;right&quot;:0.42300000786781311,&quot;top&quot;:0.3970000147819519},&quot;type&quot;:0}],&quot;type&quot;:0},{&quot;id&quot;:&quot;2020-12-09T18:28:52&quot;,&quot;maxSize&quot;:{&quot;size1&quot;:71},&quot;minSize&quot;:{&quot;size1&quot;:71},&quot;normalSize&quot;:{&quot;size1&quot;:71},&quot;subLayout&quot;:[{&quot;id&quot;:&quot;2020-12-09T18:28:52&quot;,&quot;margin&quot;:{&quot;bottom&quot;:0.81999999284744263,&quot;left&quot;:0.3970000147819519,&quot;right&quot;:1.2699999809265137,&quot;top&quot;:1.2699999809265137},&quot;type&quot;:0},{&quot;id&quot;:&quot;2020-12-09T18:28:52&quot;,&quot;margin&quot;:{&quot;bottom&quot;:1.2699999809265137,&quot;left&quot;:0.3970000147819519,&quot;right&quot;:1.2699999809265137,&quot;top&quot;:0.026000002399086952},&quot;type&quot;:0}],&quot;type&quot;:0}],&quot;type&quot;:0}"/>
  <p:tag name="KSO_WM_SLIDE_POSITION" val="36*36"/>
  <p:tag name="KSO_WM_SLIDE_RATIO" val="1.777778"/>
  <p:tag name="KSO_WM_SLIDE_SIZE" val="888*468"/>
  <p:tag name="KSO_WM_SLIDE_SUBTYPE" val="picTxt"/>
  <p:tag name="KSO_WM_SLIDE_SUPPORT_FEATURE_TYPE" val="0"/>
  <p:tag name="KSO_WM_SLIDE_TYPE" val="text"/>
  <p:tag name="KSO_WM_TAG_VERSION" val="1.0"/>
  <p:tag name="KSO_WM_TEMPLATE_ASSEMBLE_GROUPID" val="5fd0a6e41fa9d42129dce388"/>
  <p:tag name="KSO_WM_TEMPLATE_ASSEMBLE_XID" val="5fd0a6e41fa9d42129dce388"/>
  <p:tag name="KSO_WM_TEMPLATE_CATEGORY" val="diagram"/>
  <p:tag name="KSO_WM_TEMPLATE_COLOR_TYPE" val="1"/>
  <p:tag name="KSO_WM_TEMPLATE_INDEX" val="20208658"/>
  <p:tag name="KSO_WM_TEMPLATE_MASTER_TYPE" val="0"/>
  <p:tag name="KSO_WM_TEMPLATE_SUBCATEGORY" val="2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58aceb54fc784f8cbedc0bc29a0329e7"/>
  <p:tag name="KSO_WM_BEAUTIFY_FLAG" val="#wm#"/>
  <p:tag name="KSO_WM_CHIP_FILLAREA_FILL_RULE" val="{&quot;fill_align&quot;:&quot;lm&quot;,&quot;fill_mode&quot;:&quot;full&quot;,&quot;sacle_strategy&quot;:&quot;smart&quot;}"/>
  <p:tag name="KSO_WM_CHIP_GROUPID" val="5e7310da9a230a26b9e88a19"/>
  <p:tag name="KSO_WM_CHIP_XID" val="5e7310da9a230a26b9e88a1a"/>
  <p:tag name="KSO_WM_TAG_VERSION" val="1.0"/>
  <p:tag name="KSO_WM_TEMPLATE_ASSEMBLE_GROUPID" val="5fd0a6e41fa9d42129dce388"/>
  <p:tag name="KSO_WM_TEMPLATE_ASSEMBLE_XID" val="5fd0a6e41fa9d42129dce388"/>
  <p:tag name="KSO_WM_TEMPLATE_CATEGORY" val="diagram"/>
  <p:tag name="KSO_WM_TEMPLATE_INDEX" val="20208658"/>
  <p:tag name="KSO_WM_UNIT_COMPATIBLE" val="0"/>
  <p:tag name="KSO_WM_UNIT_DEC_AREA_ID" val="6a530b326c10493294a09eb44db0684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IAGRAM_ISNUMVISUAL" val="0"/>
  <p:tag name="KSO_WM_UNIT_DIAGRAM_ISREFERUNIT" val="0"/>
  <p:tag name="KSO_WM_UNIT_HIGHLIGHT" val="0"/>
  <p:tag name="KSO_WM_UNIT_ID" val="diagram20208658_1*d*2"/>
  <p:tag name="KSO_WM_UNIT_INDEX" val="2"/>
  <p:tag name="KSO_WM_UNIT_LAYERLEVEL" val="1"/>
  <p:tag name="KSO_WM_UNIT_PLACING_PICTURE" val="58aceb54fc784f8cbedc0bc29a0329e7"/>
  <p:tag name="KSO_WM_UNIT_SM_LIMIT_TYPE" val="2"/>
  <p:tag name="KSO_WM_UNIT_TYPE" val="d"/>
  <p:tag name="KSO_WM_UNIT_VALUE" val="804*135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6b411182a48f4360a628be93f021c5ea"/>
  <p:tag name="KSO_WM_BEAUTIFY_FLAG" val="#wm#"/>
  <p:tag name="KSO_WM_CHIP_FILLAREA_FILL_RULE" val="{&quot;fill_align&quot;:&quot;lm&quot;,&quot;fill_mode&quot;:&quot;full&quot;,&quot;sacle_strategy&quot;:&quot;smart&quot;}"/>
  <p:tag name="KSO_WM_CHIP_GROUPID" val="5e7310da9a230a26b9e88a19"/>
  <p:tag name="KSO_WM_CHIP_XID" val="5e7310da9a230a26b9e88a1a"/>
  <p:tag name="KSO_WM_TAG_VERSION" val="1.0"/>
  <p:tag name="KSO_WM_TEMPLATE_ASSEMBLE_GROUPID" val="5fd0a6e41fa9d42129dce388"/>
  <p:tag name="KSO_WM_TEMPLATE_ASSEMBLE_XID" val="5fd0a6e41fa9d42129dce388"/>
  <p:tag name="KSO_WM_TEMPLATE_CATEGORY" val="diagram"/>
  <p:tag name="KSO_WM_TEMPLATE_INDEX" val="20208658"/>
  <p:tag name="KSO_WM_UNIT_COMPATIBLE" val="0"/>
  <p:tag name="KSO_WM_UNIT_DEC_AREA_ID" val="e242bb594a514bf8b243572eb2fabed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IAGRAM_ISNUMVISUAL" val="0"/>
  <p:tag name="KSO_WM_UNIT_DIAGRAM_ISREFERUNIT" val="0"/>
  <p:tag name="KSO_WM_UNIT_HIGHLIGHT" val="0"/>
  <p:tag name="KSO_WM_UNIT_ID" val="diagram20208658_1*d*3"/>
  <p:tag name="KSO_WM_UNIT_INDEX" val="3"/>
  <p:tag name="KSO_WM_UNIT_LAYERLEVEL" val="1"/>
  <p:tag name="KSO_WM_UNIT_PLACING_PICTURE" val="6b411182a48f4360a628be93f021c5ea"/>
  <p:tag name="KSO_WM_UNIT_SM_LIMIT_TYPE" val="2"/>
  <p:tag name="KSO_WM_UNIT_TYPE" val="d"/>
  <p:tag name="KSO_WM_UNIT_VALUE" val="1142*169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cdf63af0aa5b4338b906094ff5fef618"/>
  <p:tag name="KSO_WM_BEAUTIFY_FLAG" val="#wm#"/>
  <p:tag name="KSO_WM_CHIP_FILLAREA_FILL_RULE" val="{&quot;fill_align&quot;:&quot;lm&quot;,&quot;fill_mode&quot;:&quot;full&quot;,&quot;sacle_strategy&quot;:&quot;smart&quot;}"/>
  <p:tag name="KSO_WM_CHIP_GROUPID" val="5e6b05596848fb12bee65ac8"/>
  <p:tag name="KSO_WM_CHIP_XID" val="5e6b05596848fb12bee65aca"/>
  <p:tag name="KSO_WM_TAG_VERSION" val="1.0"/>
  <p:tag name="KSO_WM_TEMPLATE_ASSEMBLE_GROUPID" val="5fd0a6e41fa9d42129dce388"/>
  <p:tag name="KSO_WM_TEMPLATE_ASSEMBLE_XID" val="5fd0a6e41fa9d42129dce388"/>
  <p:tag name="KSO_WM_TEMPLATE_CATEGORY" val="diagram"/>
  <p:tag name="KSO_WM_TEMPLATE_INDEX" val="20208658"/>
  <p:tag name="KSO_WM_UNIT_BLOCK" val="0"/>
  <p:tag name="KSO_WM_UNIT_COMPATIBLE" val="0"/>
  <p:tag name="KSO_WM_UNIT_DEC_AREA_ID" val="b3cb6d2c3dcc43eab94ff2f10b93a49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FAULT_FONT" val="14;20;2"/>
  <p:tag name="KSO_WM_UNIT_DIAGRAM_ISNUMVISUAL" val="0"/>
  <p:tag name="KSO_WM_UNIT_DIAGRAM_ISREFERUNIT" val="0"/>
  <p:tag name="KSO_WM_UNIT_HIGHLIGHT" val="0"/>
  <p:tag name="KSO_WM_UNIT_ID" val="diagram20208658_1*f*1"/>
  <p:tag name="KSO_WM_UNIT_INDEX" val="1"/>
  <p:tag name="KSO_WM_UNIT_LAYERLEVEL" val="1"/>
  <p:tag name="KSO_WM_UNIT_NOCLEAR" val="0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SHOW_EDIT_AREA_INDICATION" val="1"/>
  <p:tag name="KSO_WM_UNIT_SM_LIMIT_TYPE" val="2"/>
  <p:tag name="KSO_WM_UNIT_SUBTYPE" val="a"/>
  <p:tag name="KSO_WM_UNIT_TEXT_FILL_FORE_SCHEMECOLOR_INDEX" val="13"/>
  <p:tag name="KSO_WM_UNIT_TEXT_FILL_FORE_SCHEMECOLOR_INDEX_BRIGHTNESS" val="0.25"/>
  <p:tag name="KSO_WM_UNIT_TEXT_FILL_TYPE" val="1"/>
  <p:tag name="KSO_WM_UNIT_TEXT_SUBTYPE" val="a"/>
  <p:tag name="KSO_WM_UNIT_TYPE" val="f"/>
  <p:tag name="KSO_WM_UNIT_VALUE" val="10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8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3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6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7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8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9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9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6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7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8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39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4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_XID_TMP" val="5f5ee1ca4d6848d78f644aec"/>
  <p:tag name="KSO_WM_BEAUTIFY_FLAG" val="#wm#"/>
  <p:tag name="KSO_WM_CHIP_DECFILLPROP" val="[]"/>
  <p:tag name="KSO_WM_CHIP_FILLPROP" val="[[{&quot;text_align&quot;:&quot;lt&quot;,&quot;text_direction&quot;:&quot;horizontal&quot;,&quot;support_big_font&quot;:false,&quot;fill_id&quot;:&quot;ccf7ac6eb78242d3b46403a79b5acfa5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f2c2f54f95b24ec3afa774b7aabd4290&quot;,&quot;fill_align&quot;:&quot;lm&quot;,&quot;chip_types&quot;:[&quot;pictext&quot;,&quot;picture&quot;,&quot;chart&quot;,&quot;table&quot;]},{&quot;text_align&quot;:&quot;lm&quot;,&quot;text_direction&quot;:&quot;horizontal&quot;,&quot;support_features&quot;:[&quot;collage&quot;],&quot;support_big_font&quot;:false,&quot;fill_id&quot;:&quot;54b55bc19a5f42b19b72b2359100cff1&quot;,&quot;fill_align&quot;:&quot;lm&quot;,&quot;chip_types&quot;:[&quot;pictext&quot;,&quot;picture&quot;,&quot;chart&quot;,&quot;table&quot;]},{&quot;text_align&quot;:&quot;lt&quot;,&quot;text_direction&quot;:&quot;horizontal&quot;,&quot;support_big_font&quot;:false,&quot;fill_id&quot;:&quot;d47d495373684b538a3af4bf9deb6852&quot;,&quot;fill_align&quot;:&quot;lt&quot;,&quot;chip_types&quot;:[&quot;text&quot;]}]]"/>
  <p:tag name="KSO_WM_CHIP_GROUPID" val="5f5ee1ca4d6848d78f644aec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20553136823a5e61c7"/>
  <p:tag name="KSO_WM_SLIDE_BACKGROUND" val="[&quot;general&quot;]"/>
  <p:tag name="KSO_WM_SLIDE_BACKGROUND_TYPE" val="general"/>
  <p:tag name="KSO_WM_SLIDE_BK_DARK_LIGHT" val="2"/>
  <p:tag name="KSO_WM_SLIDE_CAN_ADD_NAVIGATION" val="1"/>
  <p:tag name="KSO_WM_SLIDE_ID" val="diagram20213316_1"/>
  <p:tag name="KSO_WM_SLIDE_INDEX" val="1"/>
  <p:tag name="KSO_WM_SLIDE_ITEM_CNT" val="0"/>
  <p:tag name="KSO_WM_SLIDE_LAYOUT" val="a_d_f"/>
  <p:tag name="KSO_WM_SLIDE_LAYOUT_CNT" val="1_2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2-09T20:11:09&quot;,&quot;maxSize&quot;:{&quot;size1&quot;:26.699999999999999},&quot;minSize&quot;:{&quot;size1&quot;:20},&quot;normalSize&quot;:{&quot;size1&quot;:20.000185185185181},&quot;subLayout&quot;:[{&quot;id&quot;:&quot;2020-12-09T20:11:09&quot;,&quot;margin&quot;:{&quot;bottom&quot;:0,&quot;left&quot;:1.6929999589920044,&quot;right&quot;:1.6929999589920044,&quot;top&quot;:1.7230000495910645},&quot;type&quot;:0},{&quot;id&quot;:&quot;2020-12-09T20:11:09&quot;,&quot;maxSize&quot;:{&quot;size1&quot;:63},&quot;minSize&quot;:{&quot;size1&quot;:54.5},&quot;normalSize&quot;:{&quot;size1&quot;:62.999974536978101},&quot;subLayout&quot;:[{&quot;direction&quot;:1,&quot;id&quot;:&quot;2020-12-09T20:11:09&quot;,&quot;maxSize&quot;:{&quot;size1&quot;:48.799999999999997},&quot;minSize&quot;:{&quot;size1&quot;:48.799999999999997},&quot;normalSize&quot;:{&quot;size1&quot;:48.799999999999997},&quot;subLayout&quot;:[{&quot;id&quot;:&quot;2020-12-09T20:11:09&quot;,&quot;margin&quot;:{&quot;bottom&quot;:0.026000002399086952,&quot;left&quot;:1.6929999589920044,&quot;right&quot;:0.026000002399086952,&quot;top&quot;:0.42300000786781311},&quot;type&quot;:0},{&quot;id&quot;:&quot;2020-12-09T20:11:09&quot;,&quot;margin&quot;:{&quot;bottom&quot;:0.026000002399086952,&quot;left&quot;:0.81999999284744263,&quot;right&quot;:1.6929999589920044,&quot;top&quot;:0.42300000786781311},&quot;type&quot;:0}],&quot;type&quot;:0},{&quot;id&quot;:&quot;2020-12-09T20:11:09&quot;,&quot;margin&quot;:{&quot;bottom&quot;:1.6929999589920044,&quot;left&quot;:1.6929999589920044,&quot;right&quot;:1.6929999589920044,&quot;top&quot;:0.81999999284744263},&quot;type&quot;:0}],&quot;type&quot;:0}],&quot;type&quot;:0}"/>
  <p:tag name="KSO_WM_SLIDE_POSITION" val="48*48"/>
  <p:tag name="KSO_WM_SLIDE_RATIO" val="1.777778"/>
  <p:tag name="KSO_WM_SLIDE_SIZE" val="864*420"/>
  <p:tag name="KSO_WM_SLIDE_SUBTYPE" val="picTxt"/>
  <p:tag name="KSO_WM_SLIDE_SUPPORT_FEATURE_TYPE" val="0"/>
  <p:tag name="KSO_WM_SLIDE_TYPE" val="text"/>
  <p:tag name="KSO_WM_TAG_VERSION" val="1.0"/>
  <p:tag name="KSO_WM_TEMPLATE_ASSEMBLE_GROUPID" val="5fd0bedc1fa9d42129dd5cb9"/>
  <p:tag name="KSO_WM_TEMPLATE_ASSEMBLE_XID" val="5fd0bedc1fa9d42129dd5cb9"/>
  <p:tag name="KSO_WM_TEMPLATE_CATEGORY" val="diagram"/>
  <p:tag name="KSO_WM_TEMPLATE_COLOR_TYPE" val="1"/>
  <p:tag name="KSO_WM_TEMPLATE_INDEX" val="20213316"/>
  <p:tag name="KSO_WM_TEMPLATE_MASTER_TYPE" val="0"/>
  <p:tag name="KSO_WM_TEMPLATE_SUBCATEGORY" val="2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eabe5b01936e4714acab8ade69aaec31"/>
  <p:tag name="KSO_WM_BEAUTIFY_FLAG" val="#wm#"/>
  <p:tag name="KSO_WM_CHIP_FILLAREA_FILL_RULE" val="{&quot;fill_align&quot;:&quot;lt&quot;,&quot;fill_mode&quot;:&quot;full&quot;,&quot;sacle_strategy&quot;:&quot;smart&quot;}"/>
  <p:tag name="KSO_WM_CHIP_GROUPID" val="5e7881253197e252a37019b5"/>
  <p:tag name="KSO_WM_CHIP_XID" val="5e7881253197e252a37019b6"/>
  <p:tag name="KSO_WM_TAG_VERSION" val="1.0"/>
  <p:tag name="KSO_WM_TEMPLATE_ASSEMBLE_GROUPID" val="5fd0bedc1fa9d42129dd5cb9"/>
  <p:tag name="KSO_WM_TEMPLATE_ASSEMBLE_XID" val="5fd0bedc1fa9d42129dd5cb9"/>
  <p:tag name="KSO_WM_TEMPLATE_CATEGORY" val="diagram"/>
  <p:tag name="KSO_WM_TEMPLATE_INDEX" val="20213316"/>
  <p:tag name="KSO_WM_UNIT_BLOCK" val="0"/>
  <p:tag name="KSO_WM_UNIT_COMPATIBLE" val="0"/>
  <p:tag name="KSO_WM_UNIT_DEC_AREA_ID" val="9e7a5e33483f4c30be2d7936bef5bc4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FAULT_FONT" val="24;44;4"/>
  <p:tag name="KSO_WM_UNIT_DIAGRAM_ISNUMVISUAL" val="0"/>
  <p:tag name="KSO_WM_UNIT_DIAGRAM_ISREFERUNIT" val="0"/>
  <p:tag name="KSO_WM_UNIT_HIGHLIGHT" val="0"/>
  <p:tag name="KSO_WM_UNIT_ID" val="diagram20213316_1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单击此处添加大标题内容"/>
  <p:tag name="KSO_WM_UNIT_SHOW_EDIT_AREA_INDICATION" val="1"/>
  <p:tag name="KSO_WM_UNIT_SM_LIMIT_TYPE" val="2"/>
  <p:tag name="KSO_WM_UNIT_TEXT_FILL_FORE_SCHEMECOLOR_INDEX" val="13"/>
  <p:tag name="KSO_WM_UNIT_TEXT_FILL_FORE_SCHEMECOLOR_INDEX_BRIGHTNESS" val="0"/>
  <p:tag name="KSO_WM_UNIT_TEXT_FILL_TYPE" val="1"/>
  <p:tag name="KSO_WM_UNIT_TYPE" val="a"/>
  <p:tag name="KSO_WM_UNIT_VALUE" val="3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3daedfd32bd4402db9cc11599da778c3"/>
  <p:tag name="KSO_WM_BEAUTIFY_FLAG" val="#wm#"/>
  <p:tag name="KSO_WM_CHIP_FILLAREA_FILL_RULE" val="{&quot;fill_align&quot;:&quot;lm&quot;,&quot;fill_mode&quot;:&quot;full&quot;,&quot;sacle_strategy&quot;:&quot;smart&quot;}"/>
  <p:tag name="KSO_WM_CHIP_GROUPID" val="5e7310da9a230a26b9e88a19"/>
  <p:tag name="KSO_WM_CHIP_XID" val="5e7310da9a230a26b9e88a1a"/>
  <p:tag name="KSO_WM_TAG_VERSION" val="1.0"/>
  <p:tag name="KSO_WM_TEMPLATE_ASSEMBLE_GROUPID" val="5fd0bedc1fa9d42129dd5cb9"/>
  <p:tag name="KSO_WM_TEMPLATE_ASSEMBLE_XID" val="5fd0bedc1fa9d42129dd5cb9"/>
  <p:tag name="KSO_WM_TEMPLATE_CATEGORY" val="diagram"/>
  <p:tag name="KSO_WM_TEMPLATE_INDEX" val="20213316"/>
  <p:tag name="KSO_WM_UNIT_COMPATIBLE" val="0"/>
  <p:tag name="KSO_WM_UNIT_DEC_AREA_ID" val="6c31b7cecce64fdc969bc73b999334a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IAGRAM_ISNUMVISUAL" val="0"/>
  <p:tag name="KSO_WM_UNIT_DIAGRAM_ISREFERUNIT" val="0"/>
  <p:tag name="KSO_WM_UNIT_HIGHLIGHT" val="0"/>
  <p:tag name="KSO_WM_UNIT_ID" val="diagram20213316_1*d*1"/>
  <p:tag name="KSO_WM_UNIT_INDEX" val="1"/>
  <p:tag name="KSO_WM_UNIT_LAYERLEVEL" val="1"/>
  <p:tag name="KSO_WM_UNIT_PLACING_PICTURE" val="3daedfd32bd4402db9cc11599da778c3"/>
  <p:tag name="KSO_WM_UNIT_SM_LIMIT_TYPE" val="2"/>
  <p:tag name="KSO_WM_UNIT_SUPPORT_UNIT_TYPE" val="[&quot;d&quot;,&quot;α&quot;,&quot;β&quot;]"/>
  <p:tag name="KSO_WM_UNIT_TYPE" val="d"/>
  <p:tag name="KSO_WM_UNIT_VALUE" val="804*14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afa0fef257634a308462e94428a9fdb2"/>
  <p:tag name="KSO_WM_BEAUTIFY_FLAG" val="#wm#"/>
  <p:tag name="KSO_WM_CHIP_FILLAREA_FILL_RULE" val="{&quot;fill_align&quot;:&quot;lm&quot;,&quot;fill_mode&quot;:&quot;full&quot;,&quot;sacle_strategy&quot;:&quot;smart&quot;}"/>
  <p:tag name="KSO_WM_CHIP_GROUPID" val="5e7310da9a230a26b9e88a19"/>
  <p:tag name="KSO_WM_CHIP_XID" val="5e7310da9a230a26b9e88a1a"/>
  <p:tag name="KSO_WM_TAG_VERSION" val="1.0"/>
  <p:tag name="KSO_WM_TEMPLATE_ASSEMBLE_GROUPID" val="5fd0bedc1fa9d42129dd5cb9"/>
  <p:tag name="KSO_WM_TEMPLATE_ASSEMBLE_XID" val="5fd0bedc1fa9d42129dd5cb9"/>
  <p:tag name="KSO_WM_TEMPLATE_CATEGORY" val="diagram"/>
  <p:tag name="KSO_WM_TEMPLATE_INDEX" val="20213316"/>
  <p:tag name="KSO_WM_UNIT_COMPATIBLE" val="0"/>
  <p:tag name="KSO_WM_UNIT_DEC_AREA_ID" val="f3053e29f1e14dbc86e9dc256d91fa4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IAGRAM_ISNUMVISUAL" val="0"/>
  <p:tag name="KSO_WM_UNIT_DIAGRAM_ISREFERUNIT" val="0"/>
  <p:tag name="KSO_WM_UNIT_HIGHLIGHT" val="0"/>
  <p:tag name="KSO_WM_UNIT_ID" val="diagram20213316_1*d*2"/>
  <p:tag name="KSO_WM_UNIT_INDEX" val="2"/>
  <p:tag name="KSO_WM_UNIT_LAYERLEVEL" val="1"/>
  <p:tag name="KSO_WM_UNIT_PLACING_PICTURE" val="afa0fef257634a308462e94428a9fdb2"/>
  <p:tag name="KSO_WM_UNIT_SM_LIMIT_TYPE" val="2"/>
  <p:tag name="KSO_WM_UNIT_SUPPORT_UNIT_TYPE" val="[&quot;d&quot;,&quot;α&quot;,&quot;β&quot;]"/>
  <p:tag name="KSO_WM_UNIT_TYPE" val="d"/>
  <p:tag name="KSO_WM_UNIT_VALUE" val="804*148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SSEMBLE_CHIP_INDEX" val="1afd7fb9d0c442fd93f055c18b108599"/>
  <p:tag name="KSO_WM_BEAUTIFY_FLAG" val="#wm#"/>
  <p:tag name="KSO_WM_CHIP_FILLAREA_FILL_RULE" val="{&quot;fill_align&quot;:&quot;lt&quot;,&quot;fill_mode&quot;:&quot;full&quot;,&quot;sacle_strategy&quot;:&quot;smart&quot;}"/>
  <p:tag name="KSO_WM_CHIP_GROUPID" val="5e6b05596848fb12bee65ac8"/>
  <p:tag name="KSO_WM_CHIP_XID" val="5e6b05596848fb12bee65aca"/>
  <p:tag name="KSO_WM_TAG_VERSION" val="1.0"/>
  <p:tag name="KSO_WM_TEMPLATE_ASSEMBLE_GROUPID" val="5fd0bedc1fa9d42129dd5cb9"/>
  <p:tag name="KSO_WM_TEMPLATE_ASSEMBLE_XID" val="5fd0bedc1fa9d42129dd5cb9"/>
  <p:tag name="KSO_WM_TEMPLATE_CATEGORY" val="diagram"/>
  <p:tag name="KSO_WM_TEMPLATE_INDEX" val="20213316"/>
  <p:tag name="KSO_WM_UNIT_BLOCK" val="0"/>
  <p:tag name="KSO_WM_UNIT_COMPATIBLE" val="0"/>
  <p:tag name="KSO_WM_UNIT_DEC_AREA_ID" val="a6bee335dc474c73913adc45886aa5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FAULT_FONT" val="14;20;2"/>
  <p:tag name="KSO_WM_UNIT_DIAGRAM_ISNUMVISUAL" val="0"/>
  <p:tag name="KSO_WM_UNIT_DIAGRAM_ISREFERUNIT" val="0"/>
  <p:tag name="KSO_WM_UNIT_HIGHLIGHT" val="0"/>
  <p:tag name="KSO_WM_UNIT_ID" val="diagram20213316_1*f*1"/>
  <p:tag name="KSO_WM_UNIT_INDEX" val="1"/>
  <p:tag name="KSO_WM_UNIT_LAYERLEVEL" val="1"/>
  <p:tag name="KSO_WM_UNIT_NOCLEAR" val="0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SHOW_EDIT_AREA_INDICATION" val="1"/>
  <p:tag name="KSO_WM_UNIT_SM_LIMIT_TYPE" val="2"/>
  <p:tag name="KSO_WM_UNIT_SUBTYPE" val="a"/>
  <p:tag name="KSO_WM_UNIT_TEXT_FILL_FORE_SCHEMECOLOR_INDEX" val="13"/>
  <p:tag name="KSO_WM_UNIT_TEXT_FILL_FORE_SCHEMECOLOR_INDEX_BRIGHTNESS" val="0.25"/>
  <p:tag name="KSO_WM_UNIT_TEXT_FILL_TYPE" val="1"/>
  <p:tag name="KSO_WM_UNIT_TEXT_SUBTYPE" val="a"/>
  <p:tag name="KSO_WM_UNIT_TYPE" val="f"/>
  <p:tag name="KSO_WM_UNIT_VALUE" val="129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7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8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3900</Words>
  <Application>Microsoft Office PowerPoint</Application>
  <PresentationFormat>宽屏</PresentationFormat>
  <Paragraphs>528</Paragraphs>
  <Slides>99</Slides>
  <Notes>14</Notes>
  <HiddenSlides>5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99</vt:i4>
      </vt:variant>
    </vt:vector>
  </HeadingPairs>
  <TitlesOfParts>
    <vt:vector size="120" baseType="lpstr">
      <vt:lpstr>等线</vt:lpstr>
      <vt:lpstr>方正粗黑宋简体</vt:lpstr>
      <vt:lpstr>仿宋</vt:lpstr>
      <vt:lpstr>黑体</vt:lpstr>
      <vt:lpstr>华文细黑</vt:lpstr>
      <vt:lpstr>楷体</vt:lpstr>
      <vt:lpstr>隶书</vt:lpstr>
      <vt:lpstr>宋体</vt:lpstr>
      <vt:lpstr>微软雅黑</vt:lpstr>
      <vt:lpstr>幼圆</vt:lpstr>
      <vt:lpstr>Arial</vt:lpstr>
      <vt:lpstr>Arial Black</vt:lpstr>
      <vt:lpstr>Calibri</vt:lpstr>
      <vt:lpstr>Calibri Light</vt:lpstr>
      <vt:lpstr>Tahoma</vt:lpstr>
      <vt:lpstr>Times New Roman</vt:lpstr>
      <vt:lpstr>Verdana</vt:lpstr>
      <vt:lpstr>Wingdings</vt:lpstr>
      <vt:lpstr>Office 主题</vt:lpstr>
      <vt:lpstr>Bitmap Image</vt:lpstr>
      <vt:lpstr>演示文稿</vt:lpstr>
      <vt:lpstr>PowerPoint 演示文稿</vt:lpstr>
      <vt:lpstr>PowerPoint 演示文稿</vt:lpstr>
      <vt:lpstr>PowerPoint 演示文稿</vt:lpstr>
      <vt:lpstr>2.青藏地区的经纬度位置</vt:lpstr>
      <vt:lpstr>PowerPoint 演示文稿</vt:lpstr>
      <vt:lpstr>3.青藏地区的行政区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1.青藏地区的经纬度位置</dc:title>
  <dc:creator>User</dc:creator>
  <cp:lastModifiedBy>User</cp:lastModifiedBy>
  <cp:revision>78</cp:revision>
  <dcterms:created xsi:type="dcterms:W3CDTF">2021-03-19T01:39:13Z</dcterms:created>
  <dcterms:modified xsi:type="dcterms:W3CDTF">2021-03-25T06:58:42Z</dcterms:modified>
</cp:coreProperties>
</file>